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5"/>
  </p:notesMasterIdLst>
  <p:sldIdLst>
    <p:sldId id="256" r:id="rId2"/>
    <p:sldId id="257" r:id="rId3"/>
    <p:sldId id="295" r:id="rId4"/>
    <p:sldId id="294" r:id="rId5"/>
    <p:sldId id="340" r:id="rId6"/>
    <p:sldId id="341" r:id="rId7"/>
    <p:sldId id="342" r:id="rId8"/>
    <p:sldId id="346" r:id="rId9"/>
    <p:sldId id="348" r:id="rId10"/>
    <p:sldId id="347" r:id="rId11"/>
    <p:sldId id="343" r:id="rId12"/>
    <p:sldId id="344" r:id="rId13"/>
    <p:sldId id="349" r:id="rId14"/>
    <p:sldId id="350" r:id="rId15"/>
    <p:sldId id="351" r:id="rId16"/>
    <p:sldId id="352" r:id="rId17"/>
    <p:sldId id="353" r:id="rId18"/>
    <p:sldId id="339" r:id="rId19"/>
    <p:sldId id="278" r:id="rId20"/>
    <p:sldId id="262" r:id="rId21"/>
    <p:sldId id="258" r:id="rId22"/>
    <p:sldId id="274" r:id="rId23"/>
    <p:sldId id="276" r:id="rId24"/>
    <p:sldId id="279" r:id="rId25"/>
    <p:sldId id="280" r:id="rId26"/>
    <p:sldId id="284" r:id="rId27"/>
    <p:sldId id="285" r:id="rId28"/>
    <p:sldId id="287" r:id="rId29"/>
    <p:sldId id="327" r:id="rId30"/>
    <p:sldId id="288" r:id="rId31"/>
    <p:sldId id="289" r:id="rId32"/>
    <p:sldId id="297" r:id="rId33"/>
    <p:sldId id="335" r:id="rId34"/>
    <p:sldId id="298" r:id="rId35"/>
    <p:sldId id="299" r:id="rId36"/>
    <p:sldId id="300" r:id="rId37"/>
    <p:sldId id="301" r:id="rId38"/>
    <p:sldId id="303" r:id="rId39"/>
    <p:sldId id="333" r:id="rId40"/>
    <p:sldId id="304" r:id="rId41"/>
    <p:sldId id="305" r:id="rId42"/>
    <p:sldId id="307" r:id="rId43"/>
    <p:sldId id="308" r:id="rId44"/>
    <p:sldId id="311" r:id="rId45"/>
    <p:sldId id="334" r:id="rId46"/>
    <p:sldId id="312" r:id="rId47"/>
    <p:sldId id="314" r:id="rId48"/>
    <p:sldId id="315" r:id="rId49"/>
    <p:sldId id="316" r:id="rId50"/>
    <p:sldId id="318" r:id="rId51"/>
    <p:sldId id="320" r:id="rId52"/>
    <p:sldId id="319" r:id="rId53"/>
    <p:sldId id="33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4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bar"/>
        <c:grouping val="clustered"/>
        <c:varyColors val="0"/>
        <c:ser>
          <c:idx val="0"/>
          <c:order val="0"/>
          <c:tx>
            <c:strRef>
              <c:f>Feuil1!$B$1</c:f>
              <c:strCache>
                <c:ptCount val="1"/>
                <c:pt idx="0">
                  <c:v>Série 1</c:v>
                </c:pt>
              </c:strCache>
            </c:strRef>
          </c:tx>
          <c:invertIfNegative val="0"/>
          <c:dLbls>
            <c:spPr>
              <a:noFill/>
              <a:ln>
                <a:noFill/>
              </a:ln>
              <a:effectLst/>
            </c:spPr>
            <c:txPr>
              <a:bodyPr/>
              <a:lstStyle/>
              <a:p>
                <a:pPr>
                  <a:defRPr sz="1200">
                    <a:solidFill>
                      <a:schemeClr val="accent6">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 </c:v>
                </c:pt>
                <c:pt idx="1">
                  <c:v>Weight</c:v>
                </c:pt>
                <c:pt idx="2">
                  <c:v>Body mass index</c:v>
                </c:pt>
                <c:pt idx="3">
                  <c:v>Fat mass (%)</c:v>
                </c:pt>
                <c:pt idx="4">
                  <c:v>Lean mass (%)</c:v>
                </c:pt>
              </c:strCache>
            </c:strRef>
          </c:cat>
          <c:val>
            <c:numRef>
              <c:f>Feuil1!$B$2:$B$6</c:f>
              <c:numCache>
                <c:formatCode>General</c:formatCode>
                <c:ptCount val="5"/>
                <c:pt idx="0">
                  <c:v>0.0</c:v>
                </c:pt>
                <c:pt idx="1">
                  <c:v>0.6</c:v>
                </c:pt>
                <c:pt idx="2">
                  <c:v>0.6</c:v>
                </c:pt>
                <c:pt idx="3">
                  <c:v>4.3</c:v>
                </c:pt>
                <c:pt idx="4">
                  <c:v>-1.4</c:v>
                </c:pt>
              </c:numCache>
            </c:numRef>
          </c:val>
        </c:ser>
        <c:dLbls>
          <c:showLegendKey val="0"/>
          <c:showVal val="0"/>
          <c:showCatName val="0"/>
          <c:showSerName val="0"/>
          <c:showPercent val="0"/>
          <c:showBubbleSize val="0"/>
        </c:dLbls>
        <c:gapWidth val="150"/>
        <c:axId val="2128325000"/>
        <c:axId val="-2137476840"/>
      </c:barChart>
      <c:catAx>
        <c:axId val="2128325000"/>
        <c:scaling>
          <c:orientation val="minMax"/>
        </c:scaling>
        <c:delete val="0"/>
        <c:axPos val="l"/>
        <c:numFmt formatCode="General" sourceLinked="0"/>
        <c:majorTickMark val="in"/>
        <c:minorTickMark val="none"/>
        <c:tickLblPos val="low"/>
        <c:spPr>
          <a:ln w="19050" cmpd="sng">
            <a:solidFill>
              <a:schemeClr val="tx1"/>
            </a:solidFill>
          </a:ln>
        </c:spPr>
        <c:txPr>
          <a:bodyPr/>
          <a:lstStyle/>
          <a:p>
            <a:pPr>
              <a:defRPr sz="1400"/>
            </a:pPr>
            <a:endParaRPr lang="en-US"/>
          </a:p>
        </c:txPr>
        <c:crossAx val="-2137476840"/>
        <c:crosses val="autoZero"/>
        <c:auto val="1"/>
        <c:lblAlgn val="ctr"/>
        <c:lblOffset val="100"/>
        <c:noMultiLvlLbl val="0"/>
      </c:catAx>
      <c:valAx>
        <c:axId val="-2137476840"/>
        <c:scaling>
          <c:orientation val="minMax"/>
          <c:max val="5.0"/>
        </c:scaling>
        <c:delete val="0"/>
        <c:axPos val="b"/>
        <c:majorGridlines>
          <c:spPr>
            <a:ln>
              <a:solidFill>
                <a:srgbClr val="000000"/>
              </a:solidFill>
              <a:prstDash val="dot"/>
            </a:ln>
          </c:spPr>
        </c:majorGridlines>
        <c:title>
          <c:tx>
            <c:rich>
              <a:bodyPr/>
              <a:lstStyle/>
              <a:p>
                <a:pPr>
                  <a:defRPr sz="1400" b="0"/>
                </a:pPr>
                <a:r>
                  <a:rPr lang="fr-FR" sz="1400" b="0" dirty="0" smtClean="0"/>
                  <a:t>%</a:t>
                </a:r>
                <a:r>
                  <a:rPr lang="fr-FR" sz="1400" b="0" baseline="0" dirty="0" smtClean="0"/>
                  <a:t> change </a:t>
                </a:r>
                <a:r>
                  <a:rPr lang="fr-FR" sz="1400" b="0" baseline="0" dirty="0" err="1" smtClean="0"/>
                  <a:t>at</a:t>
                </a:r>
                <a:r>
                  <a:rPr lang="fr-FR" sz="1400" b="0" baseline="0" dirty="0" smtClean="0"/>
                  <a:t> 12-weeks</a:t>
                </a:r>
                <a:endParaRPr lang="fr-FR" sz="1400" b="0" dirty="0"/>
              </a:p>
            </c:rich>
          </c:tx>
          <c:layout/>
          <c:overlay val="0"/>
        </c:title>
        <c:numFmt formatCode="General" sourceLinked="1"/>
        <c:majorTickMark val="out"/>
        <c:minorTickMark val="none"/>
        <c:tickLblPos val="nextTo"/>
        <c:spPr>
          <a:ln w="19050" cmpd="sng">
            <a:solidFill>
              <a:srgbClr val="000000"/>
            </a:solidFill>
          </a:ln>
        </c:spPr>
        <c:txPr>
          <a:bodyPr/>
          <a:lstStyle/>
          <a:p>
            <a:pPr>
              <a:defRPr sz="1400"/>
            </a:pPr>
            <a:endParaRPr lang="en-US"/>
          </a:p>
        </c:txPr>
        <c:crossAx val="2128325000"/>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DDCC5A-8C9C-4A1E-BD20-C3B5DE9F8D15}" type="datetimeFigureOut">
              <a:rPr lang="en-US" smtClean="0"/>
              <a:t>11/14/17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DF8FB-9646-4F77-A36E-D64773AEEB9F}" type="slidenum">
              <a:rPr lang="en-US" smtClean="0"/>
              <a:t>‹#›</a:t>
            </a:fld>
            <a:endParaRPr lang="en-US"/>
          </a:p>
        </p:txBody>
      </p:sp>
    </p:spTree>
    <p:extLst>
      <p:ext uri="{BB962C8B-B14F-4D97-AF65-F5344CB8AC3E}">
        <p14:creationId xmlns:p14="http://schemas.microsoft.com/office/powerpoint/2010/main" val="245727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A54ECD6-186F-4BAF-90BE-42BD108A5DA4}" type="slidenum">
              <a:rPr lang="en-US" sz="1200"/>
              <a:pPr/>
              <a:t>3</a:t>
            </a:fld>
            <a:endParaRPr lang="en-US" sz="1200"/>
          </a:p>
        </p:txBody>
      </p:sp>
      <p:sp>
        <p:nvSpPr>
          <p:cNvPr id="5427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0"/>
              </a:spcBef>
              <a:spcAft>
                <a:spcPts val="1200"/>
              </a:spcAft>
              <a:buClr>
                <a:srgbClr val="800000"/>
              </a:buClr>
              <a:buSzPct val="75000"/>
              <a:buFont typeface="Wingdings" charset="2"/>
              <a:buChar char="§"/>
            </a:pPr>
            <a:r>
              <a:rPr lang="en-US" dirty="0" smtClean="0">
                <a:latin typeface="Arial" panose="020B0604020202020204" pitchFamily="34" charset="0"/>
                <a:cs typeface="Arial" panose="020B0604020202020204" pitchFamily="34" charset="0"/>
              </a:rPr>
              <a:t>Cohort-based study of 22,816 men  with newly diagnosed PCa men </a:t>
            </a:r>
          </a:p>
          <a:p>
            <a:pPr marL="342900" indent="-342900">
              <a:spcBef>
                <a:spcPts val="0"/>
              </a:spcBef>
              <a:spcAft>
                <a:spcPts val="1200"/>
              </a:spcAft>
              <a:buClr>
                <a:srgbClr val="800000"/>
              </a:buClr>
              <a:buSzPct val="75000"/>
              <a:buFont typeface="Wingdings" charset="2"/>
              <a:buChar char="§"/>
            </a:pPr>
            <a:r>
              <a:rPr lang="en-US" dirty="0" smtClean="0">
                <a:latin typeface="Arial" panose="020B0604020202020204" pitchFamily="34" charset="0"/>
                <a:cs typeface="Arial" panose="020B0604020202020204" pitchFamily="34" charset="0"/>
              </a:rPr>
              <a:t>Newly diagnosed prostate cancer patients who received ADT for at least 1 year were found to have a 20% higher risk of serious CV morbidity compared with similar men who did not receive ADT</a:t>
            </a:r>
          </a:p>
          <a:p>
            <a:endParaRPr lang="en-US" dirty="0"/>
          </a:p>
        </p:txBody>
      </p:sp>
      <p:sp>
        <p:nvSpPr>
          <p:cNvPr id="4" name="Slide Number Placeholder 3"/>
          <p:cNvSpPr>
            <a:spLocks noGrp="1"/>
          </p:cNvSpPr>
          <p:nvPr>
            <p:ph type="sldNum" sz="quarter" idx="10"/>
          </p:nvPr>
        </p:nvSpPr>
        <p:spPr/>
        <p:txBody>
          <a:bodyPr/>
          <a:lstStyle/>
          <a:p>
            <a:fld id="{15985491-BA29-49D2-B61D-F20329964D83}" type="slidenum">
              <a:rPr lang="en-US" smtClean="0"/>
              <a:t>16</a:t>
            </a:fld>
            <a:endParaRPr lang="en-US"/>
          </a:p>
        </p:txBody>
      </p:sp>
    </p:spTree>
    <p:extLst>
      <p:ext uri="{BB962C8B-B14F-4D97-AF65-F5344CB8AC3E}">
        <p14:creationId xmlns:p14="http://schemas.microsoft.com/office/powerpoint/2010/main" val="956228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1D73AD6-3D05-4016-90C3-6B429953A688}" type="slidenum">
              <a:rPr lang="en-US" sz="1200">
                <a:solidFill>
                  <a:prstClr val="black"/>
                </a:solidFill>
              </a:rPr>
              <a:pPr/>
              <a:t>19</a:t>
            </a:fld>
            <a:endParaRPr lang="en-US" sz="1200">
              <a:solidFill>
                <a:prstClr val="black"/>
              </a:solidFill>
            </a:endParaRPr>
          </a:p>
        </p:txBody>
      </p:sp>
      <p:sp>
        <p:nvSpPr>
          <p:cNvPr id="3379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1D73AD6-3D05-4016-90C3-6B429953A688}" type="slidenum">
              <a:rPr lang="en-US" sz="1200"/>
              <a:pPr/>
              <a:t>24</a:t>
            </a:fld>
            <a:endParaRPr lang="en-US" sz="1200"/>
          </a:p>
        </p:txBody>
      </p:sp>
      <p:sp>
        <p:nvSpPr>
          <p:cNvPr id="3379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0953FB7-1936-4823-93FB-48EA0BDADCE1}" type="slidenum">
              <a:rPr lang="en-US" sz="1200"/>
              <a:pPr/>
              <a:t>25</a:t>
            </a:fld>
            <a:endParaRPr lang="en-US" sz="1200"/>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Concept of penile </a:t>
            </a:r>
            <a:r>
              <a:rPr lang="ja-JP" altLang="en-US" smtClean="0">
                <a:latin typeface="Times New Roman" pitchFamily="18" charset="0"/>
                <a:ea typeface="ＭＳ Ｐゴシック" pitchFamily="34" charset="-128"/>
              </a:rPr>
              <a:t>“</a:t>
            </a:r>
            <a:r>
              <a:rPr lang="en-US" altLang="ja-JP" smtClean="0">
                <a:latin typeface="Times New Roman" pitchFamily="18" charset="0"/>
                <a:ea typeface="ＭＳ Ｐゴシック" pitchFamily="34" charset="-128"/>
              </a:rPr>
              <a:t>rehab</a:t>
            </a:r>
            <a:r>
              <a:rPr lang="ja-JP" altLang="en-US" smtClean="0">
                <a:latin typeface="Times New Roman" pitchFamily="18" charset="0"/>
                <a:ea typeface="ＭＳ Ｐゴシック" pitchFamily="34" charset="-128"/>
              </a:rPr>
              <a:t>”</a:t>
            </a:r>
            <a:endParaRPr lang="en-US" altLang="ja-JP" smtClean="0">
              <a:latin typeface="Times New Roman" pitchFamily="18" charset="0"/>
              <a:ea typeface="ＭＳ Ｐゴシック" pitchFamily="34" charset="-128"/>
            </a:endParaRPr>
          </a:p>
          <a:p>
            <a:pPr eaLnBrk="1" hangingPunct="1"/>
            <a:r>
              <a:rPr lang="en-US" smtClean="0">
                <a:latin typeface="Times New Roman" pitchFamily="18" charset="0"/>
                <a:ea typeface="ＭＳ Ｐゴシック" pitchFamily="34" charset="-128"/>
              </a:rPr>
              <a:t>Can libido be maintained?</a:t>
            </a:r>
          </a:p>
          <a:p>
            <a:pPr eaLnBrk="1" hangingPunct="1"/>
            <a:endParaRPr lang="en-US" smtClean="0">
              <a:latin typeface="Times New Roman" pitchFamily="18" charset="0"/>
              <a:ea typeface="ＭＳ Ｐゴシック" pitchFamily="34" charset="-128"/>
            </a:endParaRPr>
          </a:p>
          <a:p>
            <a:pPr eaLnBrk="1" hangingPunct="1"/>
            <a:r>
              <a:rPr lang="en-US" smtClean="0">
                <a:latin typeface="Times New Roman" pitchFamily="18" charset="0"/>
                <a:ea typeface="ＭＳ Ｐゴシック" pitchFamily="34" charset="-128"/>
              </a:rPr>
              <a:t>Does penile rehab help in those without 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CA64AE7-EBDF-4928-A21C-85DFC564CCCF}" type="slidenum">
              <a:rPr lang="en-US" sz="1200"/>
              <a:pPr/>
              <a:t>30</a:t>
            </a:fld>
            <a:endParaRPr lang="en-US" sz="1200"/>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Was the Payne date ever published?</a:t>
            </a:r>
          </a:p>
          <a:p>
            <a:pPr eaLnBrk="1" hangingPunct="1"/>
            <a:r>
              <a:rPr lang="en-US" smtClean="0">
                <a:latin typeface="Times New Roman" pitchFamily="18" charset="0"/>
                <a:ea typeface="ＭＳ Ｐゴシック" pitchFamily="34" charset="-128"/>
              </a:rPr>
              <a:t>Get/Add tam vs XRT paper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4B9172F-1393-4DC8-9A57-E807547225C9}" type="slidenum">
              <a:rPr lang="en-US" sz="1200"/>
              <a:pPr/>
              <a:t>31</a:t>
            </a:fld>
            <a:endParaRPr lang="en-US" sz="1200"/>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F9FB246-BB8B-4D5E-90E2-6167CB79C14F}" type="slidenum">
              <a:rPr lang="en-US" sz="1200"/>
              <a:pPr/>
              <a:t>32</a:t>
            </a:fld>
            <a:endParaRPr lang="en-US" sz="1200"/>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000C9F0-04E7-4C30-8965-EB0532082409}" type="slidenum">
              <a:rPr lang="en-US" sz="1200"/>
              <a:pPr/>
              <a:t>34</a:t>
            </a:fld>
            <a:endParaRPr lang="en-US" sz="120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Moyad article; importance of grading to determine and/or monitor severity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836E9B-BD56-4784-B05C-30F97D90295E}" type="slidenum">
              <a:rPr lang="en-US" sz="1200"/>
              <a:pPr/>
              <a:t>35</a:t>
            </a:fld>
            <a:endParaRPr lang="en-US" sz="1200"/>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Moyad article; importance of grading to determine and/or monitor severity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9C5B3CB-4D1A-4535-85CE-C0EEFF90C22C}" type="slidenum">
              <a:rPr lang="en-US" sz="1200"/>
              <a:pPr/>
              <a:t>36</a:t>
            </a:fld>
            <a:endParaRPr lang="en-US" sz="1200"/>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Show a bar graph with different studies showing amount of weight gain per number of months on ADT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E5B3DD2-ED9F-491E-9685-9B93D647DC6B}" type="slidenum">
              <a:rPr lang="en-US" sz="1200"/>
              <a:pPr/>
              <a:t>4</a:t>
            </a:fld>
            <a:endParaRPr lang="en-US" sz="1200"/>
          </a:p>
        </p:txBody>
      </p:sp>
      <p:sp>
        <p:nvSpPr>
          <p:cNvPr id="5222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4867611-FD45-4B04-9030-0A00CDB2F096}" type="slidenum">
              <a:rPr lang="en-US" sz="1200"/>
              <a:pPr/>
              <a:t>37</a:t>
            </a:fld>
            <a:endParaRPr lang="en-US" sz="1200"/>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79ACBFF-D128-4BE4-84B7-4F0648B7199D}" type="slidenum">
              <a:rPr lang="en-US" sz="1200"/>
              <a:pPr/>
              <a:t>38</a:t>
            </a:fld>
            <a:endParaRPr lang="en-US" sz="1200"/>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D8A287A-B99B-44FE-A217-5276303E7CF5}" type="slidenum">
              <a:rPr lang="en-US" sz="1200"/>
              <a:pPr/>
              <a:t>40</a:t>
            </a:fld>
            <a:endParaRPr lang="en-US" sz="1200"/>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Show data quickly rather than bullet slide or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CE066C9-6CF4-4AB3-9C99-875A8AF8945E}" type="slidenum">
              <a:rPr lang="en-US" sz="1200"/>
              <a:pPr/>
              <a:t>41</a:t>
            </a:fld>
            <a:endParaRPr lang="en-US" sz="1200"/>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E2FA19B-9137-41BF-9F2A-3782BE768682}" type="slidenum">
              <a:rPr lang="en-US" sz="1200"/>
              <a:pPr/>
              <a:t>42</a:t>
            </a:fld>
            <a:endParaRPr lang="en-US" sz="1200"/>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3106BF5-A43F-4A06-9A56-BF6251942599}" type="slidenum">
              <a:rPr lang="en-US" sz="1200"/>
              <a:pPr/>
              <a:t>43</a:t>
            </a:fld>
            <a:endParaRPr lang="en-US" sz="1200"/>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C8C4C04-30E9-4533-B3AB-27E3EEDB7EFF}" type="slidenum">
              <a:rPr lang="en-US" sz="1200"/>
              <a:pPr/>
              <a:t>44</a:t>
            </a:fld>
            <a:endParaRPr lang="en-US" sz="1200"/>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154F70C-F015-4922-93A8-3154DF0D3AEF}" type="slidenum">
              <a:rPr lang="en-US" sz="1200"/>
              <a:pPr/>
              <a:t>46</a:t>
            </a:fld>
            <a:endParaRPr lang="en-US" sz="1200"/>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2F49C4F-DB13-4CCC-8BC9-79C19867DB98}" type="slidenum">
              <a:rPr lang="en-US" sz="1200"/>
              <a:pPr/>
              <a:t>47</a:t>
            </a:fld>
            <a:endParaRPr lang="en-US" sz="1200"/>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Role of clinical psychologist/psychosocial support for both the patient and t he spouse/family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3B750E8-9FBC-4408-86FF-238010241919}" type="slidenum">
              <a:rPr lang="en-US" sz="1200"/>
              <a:pPr/>
              <a:t>48</a:t>
            </a:fld>
            <a:endParaRPr lang="en-US" sz="1200"/>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14628" y="9372125"/>
            <a:ext cx="2919564" cy="492600"/>
          </a:xfrm>
          <a:prstGeom prst="rect">
            <a:avLst/>
          </a:prstGeom>
          <a:noFill/>
          <a:ln w="9525">
            <a:noFill/>
            <a:miter lim="800000"/>
            <a:headEnd/>
            <a:tailEnd/>
          </a:ln>
        </p:spPr>
        <p:txBody>
          <a:bodyPr lIns="87844" tIns="43922" rIns="87844" bIns="43922" anchor="b"/>
          <a:lstStyle/>
          <a:p>
            <a:pPr algn="r" defTabSz="878437"/>
            <a:fld id="{AF53BAA1-B99B-45EB-93DB-C7D78A05CB72}" type="slidenum">
              <a:rPr lang="nl-NL" sz="1100" b="1">
                <a:solidFill>
                  <a:srgbClr val="660066"/>
                </a:solidFill>
                <a:latin typeface="Times New Roman" pitchFamily="18" charset="0"/>
              </a:rPr>
              <a:pPr algn="r" defTabSz="878437"/>
              <a:t>5</a:t>
            </a:fld>
            <a:endParaRPr lang="nl-NL" sz="1100" b="1">
              <a:solidFill>
                <a:srgbClr val="660066"/>
              </a:solidFill>
              <a:latin typeface="Times New Roman"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674836" y="4684474"/>
            <a:ext cx="5389239" cy="4441350"/>
          </a:xfrm>
          <a:noFill/>
          <a:ln/>
        </p:spPr>
        <p:txBody>
          <a:bodyPr/>
          <a:lstStyle/>
          <a:p>
            <a:pPr eaLnBrk="1" hangingPunct="1"/>
            <a:r>
              <a:rPr lang="en-US" dirty="0" smtClean="0"/>
              <a:t>Testosterone is the most important circulating hormone in the male.  Besides being essential for the development of male characteristics and male sexual organs it also has effects on most of the major organs, such as Brain, Muscle, Kidney, Bone Marrow, Bone, Liver, and Skin.</a:t>
            </a:r>
            <a:br>
              <a:rPr lang="en-US" dirty="0" smtClean="0"/>
            </a:br>
            <a:r>
              <a:rPr lang="en-US" dirty="0" smtClean="0"/>
              <a:t/>
            </a:r>
            <a:br>
              <a:rPr lang="en-US" dirty="0" smtClean="0"/>
            </a:br>
            <a:r>
              <a:rPr lang="en-US" dirty="0" smtClean="0"/>
              <a:t>As men age, testosterone levels decrease, and these decreasing levels in testosterone may present the following clinical problems:</a:t>
            </a:r>
          </a:p>
          <a:p>
            <a:pPr lvl="1" eaLnBrk="1" hangingPunct="1">
              <a:buFontTx/>
              <a:buChar char="•"/>
            </a:pPr>
            <a:r>
              <a:rPr lang="en-US" dirty="0" smtClean="0"/>
              <a:t>Sexual dysfunction</a:t>
            </a:r>
          </a:p>
          <a:p>
            <a:pPr lvl="1" eaLnBrk="1" hangingPunct="1">
              <a:buFontTx/>
              <a:buChar char="•"/>
            </a:pPr>
            <a:r>
              <a:rPr lang="en-US" dirty="0" smtClean="0"/>
              <a:t>Decreased Muscle Mass</a:t>
            </a:r>
          </a:p>
          <a:p>
            <a:pPr lvl="1" eaLnBrk="1" hangingPunct="1">
              <a:buFontTx/>
              <a:buChar char="•"/>
            </a:pPr>
            <a:r>
              <a:rPr lang="en-US" dirty="0" smtClean="0"/>
              <a:t>Increased ratio of fat to lean body mass</a:t>
            </a:r>
          </a:p>
          <a:p>
            <a:pPr lvl="1" eaLnBrk="1" hangingPunct="1">
              <a:buFontTx/>
              <a:buChar char="•"/>
            </a:pPr>
            <a:r>
              <a:rPr lang="en-US" dirty="0" smtClean="0"/>
              <a:t>Decrease in Bone Mineral Density and/or</a:t>
            </a:r>
            <a:r>
              <a:rPr lang="en-US" i="1" dirty="0" smtClean="0"/>
              <a:t> </a:t>
            </a:r>
            <a:r>
              <a:rPr lang="en-US" dirty="0" smtClean="0"/>
              <a:t>Osteoporosis</a:t>
            </a:r>
          </a:p>
          <a:p>
            <a:pPr lvl="1" eaLnBrk="1" hangingPunct="1">
              <a:buFontTx/>
              <a:buChar char="•"/>
            </a:pPr>
            <a:r>
              <a:rPr lang="en-US" dirty="0" smtClean="0"/>
              <a:t>Decreased body hair</a:t>
            </a:r>
          </a:p>
          <a:p>
            <a:pPr lvl="1" eaLnBrk="1" hangingPunct="1">
              <a:buFontTx/>
              <a:buChar char="•"/>
            </a:pPr>
            <a:r>
              <a:rPr lang="en-US" dirty="0" smtClean="0"/>
              <a:t>Decreased hematopoiesis</a:t>
            </a:r>
          </a:p>
          <a:p>
            <a:pPr lvl="1" eaLnBrk="1" hangingPunct="1">
              <a:buFontTx/>
              <a:buChar char="•"/>
            </a:pPr>
            <a:r>
              <a:rPr lang="en-US" dirty="0" smtClean="0"/>
              <a:t>Poor ability to concentrate</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509913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9EAFAC2-107E-41D4-9D1B-4D16EFC1B225}" type="slidenum">
              <a:rPr lang="en-US" sz="1200"/>
              <a:pPr/>
              <a:t>49</a:t>
            </a:fld>
            <a:endParaRPr lang="en-US" sz="1200"/>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B19A01-7BDA-42A1-BA17-DB8ABB4CA901}" type="slidenum">
              <a:rPr lang="en-US" sz="1200"/>
              <a:pPr/>
              <a:t>50</a:t>
            </a:fld>
            <a:endParaRPr lang="en-US" sz="1200"/>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5BC3A5F-60DF-4E3C-A903-BBE61384A4FB}" type="slidenum">
              <a:rPr lang="en-US" sz="1200"/>
              <a:pPr/>
              <a:t>51</a:t>
            </a:fld>
            <a:endParaRPr lang="en-US" sz="1200"/>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6B01C8B-9983-441E-8A17-B124D029F6E0}" type="slidenum">
              <a:rPr lang="en-US" sz="1200"/>
              <a:pPr/>
              <a:t>52</a:t>
            </a:fld>
            <a:endParaRPr lang="en-US" sz="1200"/>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16199" y="9370868"/>
            <a:ext cx="2917992"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21" tIns="45061" rIns="90121" bIns="45061" anchor="b"/>
          <a:lstStyle>
            <a:lvl1pPr algn="just" defTabSz="900113" eaLnBrk="0" hangingPunct="0">
              <a:spcBef>
                <a:spcPct val="30000"/>
              </a:spcBef>
              <a:defRPr sz="1200">
                <a:solidFill>
                  <a:schemeClr val="tx1"/>
                </a:solidFill>
                <a:latin typeface="Lucida Sans Unicode" pitchFamily="34" charset="0"/>
                <a:ea typeface="MS PGothic" pitchFamily="34" charset="-128"/>
              </a:defRPr>
            </a:lvl1pPr>
            <a:lvl2pPr marL="742950" indent="-285750" algn="just" defTabSz="900113" eaLnBrk="0" hangingPunct="0">
              <a:spcBef>
                <a:spcPct val="30000"/>
              </a:spcBef>
              <a:defRPr sz="1200">
                <a:solidFill>
                  <a:schemeClr val="tx1"/>
                </a:solidFill>
                <a:latin typeface="Lucida Sans Unicode" pitchFamily="34" charset="0"/>
                <a:ea typeface="MS PGothic" pitchFamily="34" charset="-128"/>
              </a:defRPr>
            </a:lvl2pPr>
            <a:lvl3pPr marL="1143000" indent="-228600" algn="just" defTabSz="900113" eaLnBrk="0" hangingPunct="0">
              <a:spcBef>
                <a:spcPct val="30000"/>
              </a:spcBef>
              <a:defRPr sz="1200">
                <a:solidFill>
                  <a:schemeClr val="tx1"/>
                </a:solidFill>
                <a:latin typeface="Lucida Sans Unicode" pitchFamily="34" charset="0"/>
                <a:ea typeface="MS PGothic" pitchFamily="34" charset="-128"/>
              </a:defRPr>
            </a:lvl3pPr>
            <a:lvl4pPr marL="1600200" indent="-228600" algn="just" defTabSz="900113" eaLnBrk="0" hangingPunct="0">
              <a:spcBef>
                <a:spcPct val="30000"/>
              </a:spcBef>
              <a:defRPr sz="1200">
                <a:solidFill>
                  <a:schemeClr val="tx1"/>
                </a:solidFill>
                <a:latin typeface="Lucida Sans Unicode" pitchFamily="34" charset="0"/>
                <a:ea typeface="MS PGothic" pitchFamily="34" charset="-128"/>
              </a:defRPr>
            </a:lvl4pPr>
            <a:lvl5pPr marL="2057400" indent="-228600" algn="just" defTabSz="900113" eaLnBrk="0" hangingPunct="0">
              <a:spcBef>
                <a:spcPct val="30000"/>
              </a:spcBef>
              <a:defRPr sz="1200">
                <a:solidFill>
                  <a:schemeClr val="tx1"/>
                </a:solidFill>
                <a:latin typeface="Lucida Sans Unicode" pitchFamily="34" charset="0"/>
                <a:ea typeface="MS PGothic" pitchFamily="34" charset="-128"/>
              </a:defRPr>
            </a:lvl5pPr>
            <a:lvl6pPr marL="25146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6pPr>
            <a:lvl7pPr marL="29718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7pPr>
            <a:lvl8pPr marL="34290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8pPr>
            <a:lvl9pPr marL="38862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9pPr>
          </a:lstStyle>
          <a:p>
            <a:pPr algn="r">
              <a:spcBef>
                <a:spcPct val="0"/>
              </a:spcBef>
            </a:pPr>
            <a:fld id="{6CE561F6-7C33-461A-BAFD-C02437292EF8}" type="slidenum">
              <a:rPr lang="en-GB" altLang="en-US" b="0">
                <a:solidFill>
                  <a:srgbClr val="000000"/>
                </a:solidFill>
                <a:latin typeface="Verdana" pitchFamily="34" charset="0"/>
              </a:rPr>
              <a:pPr algn="r">
                <a:spcBef>
                  <a:spcPct val="0"/>
                </a:spcBef>
              </a:pPr>
              <a:t>7</a:t>
            </a:fld>
            <a:endParaRPr lang="en-GB" altLang="en-US" b="0">
              <a:solidFill>
                <a:srgbClr val="000000"/>
              </a:solidFill>
              <a:latin typeface="Verdana" pitchFamily="34" charset="0"/>
            </a:endParaRPr>
          </a:p>
        </p:txBody>
      </p:sp>
      <p:sp>
        <p:nvSpPr>
          <p:cNvPr id="114691" name="Rectangle 2"/>
          <p:cNvSpPr>
            <a:spLocks noGrp="1" noRot="1" noChangeAspect="1" noChangeArrowheads="1" noTextEdit="1"/>
          </p:cNvSpPr>
          <p:nvPr>
            <p:ph type="sldImg"/>
          </p:nvPr>
        </p:nvSpPr>
        <p:spPr>
          <a:xfrm>
            <a:off x="900113" y="739775"/>
            <a:ext cx="4935537" cy="3700463"/>
          </a:xfrm>
          <a:ln/>
        </p:spPr>
      </p:sp>
      <p:sp>
        <p:nvSpPr>
          <p:cNvPr id="61444" name="Rectangle 3"/>
          <p:cNvSpPr>
            <a:spLocks noGrp="1" noChangeArrowheads="1"/>
          </p:cNvSpPr>
          <p:nvPr>
            <p:ph type="body" idx="1"/>
          </p:nvPr>
        </p:nvSpPr>
        <p:spPr>
          <a:xfrm>
            <a:off x="673262" y="4940257"/>
            <a:ext cx="5389240" cy="4438499"/>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21" tIns="45061" rIns="90121" bIns="45061"/>
          <a:lstStyle/>
          <a:p>
            <a:pPr>
              <a:spcBef>
                <a:spcPts val="0"/>
              </a:spcBef>
              <a:spcAft>
                <a:spcPts val="801"/>
              </a:spcAft>
              <a:defRPr/>
            </a:pPr>
            <a:r>
              <a:rPr lang="en-GB" dirty="0" smtClean="0">
                <a:solidFill>
                  <a:srgbClr val="000000"/>
                </a:solidFill>
                <a:latin typeface="Lucida Sans Unicode" pitchFamily="34" charset="0"/>
                <a:ea typeface="ＭＳ Ｐゴシック" pitchFamily="34" charset="-128"/>
                <a:cs typeface="Lucida Sans Unicode" pitchFamily="34" charset="0"/>
              </a:rPr>
              <a:t>As most androgens in males are produced in the testes, bilateral orchiectomy became the ‘gold standard’ of androgen deprivation by which other therapies are assessed.</a:t>
            </a:r>
            <a:r>
              <a:rPr lang="en-GB" baseline="30000" dirty="0" smtClean="0">
                <a:solidFill>
                  <a:srgbClr val="000000"/>
                </a:solidFill>
                <a:latin typeface="Lucida Sans Unicode" pitchFamily="34" charset="0"/>
                <a:ea typeface="ＭＳ Ｐゴシック" pitchFamily="34" charset="-128"/>
                <a:cs typeface="Lucida Sans Unicode" pitchFamily="34" charset="0"/>
              </a:rPr>
              <a:t>1 </a:t>
            </a:r>
            <a:r>
              <a:rPr lang="en-GB" dirty="0" smtClean="0">
                <a:solidFill>
                  <a:srgbClr val="000000"/>
                </a:solidFill>
                <a:latin typeface="Lucida Sans Unicode" pitchFamily="34" charset="0"/>
                <a:ea typeface="ＭＳ Ｐゴシック" pitchFamily="34" charset="-128"/>
                <a:cs typeface="Lucida Sans Unicode" pitchFamily="34" charset="0"/>
              </a:rPr>
              <a:t>The procedure is simple, generally free of complications and can be performed using local anaesthetic.</a:t>
            </a:r>
            <a:r>
              <a:rPr lang="en-GB" baseline="30000" dirty="0" smtClean="0">
                <a:solidFill>
                  <a:srgbClr val="000000"/>
                </a:solidFill>
                <a:latin typeface="Lucida Sans Unicode" pitchFamily="34" charset="0"/>
                <a:ea typeface="ＭＳ Ｐゴシック" pitchFamily="34" charset="-128"/>
                <a:cs typeface="Lucida Sans Unicode" pitchFamily="34" charset="0"/>
              </a:rPr>
              <a:t>1</a:t>
            </a:r>
            <a:r>
              <a:rPr lang="en-GB" dirty="0" smtClean="0">
                <a:solidFill>
                  <a:srgbClr val="000000"/>
                </a:solidFill>
                <a:latin typeface="Lucida Sans Unicode" pitchFamily="34" charset="0"/>
                <a:ea typeface="ＭＳ Ｐゴシック" pitchFamily="34" charset="-128"/>
                <a:cs typeface="Lucida Sans Unicode" pitchFamily="34" charset="0"/>
              </a:rPr>
              <a:t> It is the quickest way of achieving castration level, usually within 12 h. The main drawback of orchiectomy is the negative psychological effect of castration in some men.</a:t>
            </a:r>
            <a:r>
              <a:rPr lang="en-GB" baseline="30000" dirty="0" smtClean="0">
                <a:solidFill>
                  <a:srgbClr val="000000"/>
                </a:solidFill>
                <a:latin typeface="Lucida Sans Unicode" pitchFamily="34" charset="0"/>
                <a:ea typeface="ＭＳ Ｐゴシック" pitchFamily="34" charset="-128"/>
                <a:cs typeface="Lucida Sans Unicode" pitchFamily="34" charset="0"/>
              </a:rPr>
              <a:t>1</a:t>
            </a:r>
            <a:r>
              <a:rPr lang="en-GB" dirty="0" smtClean="0">
                <a:solidFill>
                  <a:srgbClr val="000000"/>
                </a:solidFill>
                <a:latin typeface="Lucida Sans Unicode" pitchFamily="34" charset="0"/>
                <a:ea typeface="ＭＳ Ｐゴシック" pitchFamily="34" charset="-128"/>
                <a:cs typeface="Lucida Sans Unicode" pitchFamily="34" charset="0"/>
              </a:rPr>
              <a:t> Further, orchiectomy is irreversible and does not allow neoadjuvant, adjuvant or intermittent therapy</a:t>
            </a:r>
            <a:r>
              <a:rPr lang="en-GB" baseline="30000" dirty="0" smtClean="0">
                <a:solidFill>
                  <a:srgbClr val="000000"/>
                </a:solidFill>
                <a:latin typeface="Lucida Sans Unicode" pitchFamily="34" charset="0"/>
                <a:ea typeface="ＭＳ Ｐゴシック" pitchFamily="34" charset="-128"/>
                <a:cs typeface="Lucida Sans Unicode" pitchFamily="34" charset="0"/>
              </a:rPr>
              <a:t> </a:t>
            </a:r>
            <a:r>
              <a:rPr lang="en-GB" dirty="0" smtClean="0">
                <a:solidFill>
                  <a:srgbClr val="000000"/>
                </a:solidFill>
                <a:latin typeface="Lucida Sans Unicode" pitchFamily="34" charset="0"/>
                <a:ea typeface="ＭＳ Ｐゴシック" pitchFamily="34" charset="-128"/>
                <a:cs typeface="Lucida Sans Unicode" pitchFamily="34" charset="0"/>
              </a:rPr>
              <a:t>and thus medical therapies, which offer reversible testosterone suppression, have now become the mainstay of treatment.</a:t>
            </a:r>
            <a:r>
              <a:rPr lang="en-GB" baseline="30000" dirty="0" smtClean="0">
                <a:solidFill>
                  <a:srgbClr val="000000"/>
                </a:solidFill>
                <a:latin typeface="Lucida Sans Unicode" pitchFamily="34" charset="0"/>
                <a:ea typeface="ＭＳ Ｐゴシック" pitchFamily="34" charset="-128"/>
                <a:cs typeface="Lucida Sans Unicode" pitchFamily="34" charset="0"/>
              </a:rPr>
              <a:t>1-3</a:t>
            </a:r>
            <a:r>
              <a:rPr lang="en-GB" dirty="0" smtClean="0">
                <a:solidFill>
                  <a:srgbClr val="000000"/>
                </a:solidFill>
                <a:latin typeface="Lucida Sans Unicode" pitchFamily="34" charset="0"/>
                <a:ea typeface="ＭＳ Ｐゴシック" pitchFamily="34" charset="-128"/>
                <a:cs typeface="Lucida Sans Unicode" pitchFamily="34" charset="0"/>
              </a:rPr>
              <a:t> </a:t>
            </a:r>
          </a:p>
          <a:p>
            <a:pPr marL="228920" indent="-228920">
              <a:spcBef>
                <a:spcPts val="0"/>
              </a:spcBef>
              <a:spcAft>
                <a:spcPts val="801"/>
              </a:spcAft>
              <a:defRPr/>
            </a:pPr>
            <a:endParaRPr lang="en-GB" dirty="0" smtClean="0">
              <a:solidFill>
                <a:srgbClr val="000000"/>
              </a:solidFill>
              <a:latin typeface="Lucida Sans Unicode" pitchFamily="34" charset="0"/>
              <a:ea typeface="ＭＳ Ｐゴシック" pitchFamily="34" charset="-128"/>
              <a:cs typeface="Lucida Sans Unicode" pitchFamily="34" charset="0"/>
            </a:endParaRPr>
          </a:p>
          <a:p>
            <a:pPr>
              <a:spcBef>
                <a:spcPts val="0"/>
              </a:spcBef>
              <a:spcAft>
                <a:spcPts val="801"/>
              </a:spcAft>
              <a:defRPr/>
            </a:pPr>
            <a:r>
              <a:rPr lang="en-GB" b="1" dirty="0" smtClean="0">
                <a:solidFill>
                  <a:srgbClr val="000000"/>
                </a:solidFill>
                <a:latin typeface="Lucida Sans Unicode" pitchFamily="34" charset="0"/>
                <a:ea typeface="ＭＳ Ｐゴシック" pitchFamily="34" charset="-128"/>
                <a:cs typeface="Lucida Sans Unicode" pitchFamily="34" charset="0"/>
              </a:rPr>
              <a:t>References:</a:t>
            </a:r>
          </a:p>
          <a:p>
            <a:pPr marL="267073" indent="-267073" algn="l">
              <a:spcBef>
                <a:spcPts val="0"/>
              </a:spcBef>
              <a:spcAft>
                <a:spcPts val="801"/>
              </a:spcAft>
              <a:buFont typeface="+mj-lt"/>
              <a:buAutoNum type="arabicPeriod"/>
              <a:defRPr/>
            </a:pPr>
            <a:r>
              <a:rPr lang="en-GB" dirty="0" err="1" smtClean="0">
                <a:solidFill>
                  <a:srgbClr val="000000"/>
                </a:solidFill>
                <a:latin typeface="Lucida Sans Unicode" pitchFamily="34" charset="0"/>
                <a:ea typeface="ＭＳ Ｐゴシック" pitchFamily="34" charset="-128"/>
                <a:cs typeface="Lucida Sans Unicode" pitchFamily="34" charset="0"/>
              </a:rPr>
              <a:t>Heidenreich</a:t>
            </a:r>
            <a:r>
              <a:rPr lang="en-GB" dirty="0" smtClean="0">
                <a:solidFill>
                  <a:srgbClr val="000000"/>
                </a:solidFill>
                <a:latin typeface="Lucida Sans Unicode" pitchFamily="34" charset="0"/>
                <a:ea typeface="ＭＳ Ｐゴシック" pitchFamily="34" charset="-128"/>
                <a:cs typeface="Lucida Sans Unicode" pitchFamily="34" charset="0"/>
              </a:rPr>
              <a:t> et al. EAU Guidelines 2013. Available at: </a:t>
            </a:r>
            <a:r>
              <a:rPr lang="en-GB" dirty="0" smtClean="0">
                <a:solidFill>
                  <a:srgbClr val="FFFFFF"/>
                </a:solidFill>
                <a:latin typeface="Lucida Sans Unicode" pitchFamily="34" charset="0"/>
                <a:ea typeface="ＭＳ Ｐゴシック" pitchFamily="34" charset="-128"/>
                <a:cs typeface="Lucida Sans Unicode" pitchFamily="34" charset="0"/>
              </a:rPr>
              <a:t>http://www.uroweb.org/guidelines/online-guidelines/</a:t>
            </a:r>
          </a:p>
          <a:p>
            <a:pPr marL="267073" indent="-267073">
              <a:spcBef>
                <a:spcPts val="0"/>
              </a:spcBef>
              <a:spcAft>
                <a:spcPts val="801"/>
              </a:spcAft>
              <a:buFont typeface="+mj-lt"/>
              <a:buAutoNum type="arabicPeriod"/>
              <a:defRPr/>
            </a:pPr>
            <a:r>
              <a:rPr lang="en-GB" dirty="0" err="1" smtClean="0">
                <a:solidFill>
                  <a:srgbClr val="000000"/>
                </a:solidFill>
                <a:latin typeface="Lucida Sans Unicode" pitchFamily="34" charset="0"/>
                <a:ea typeface="ＭＳ Ｐゴシック" pitchFamily="-112" charset="-128"/>
                <a:cs typeface="Lucida Sans Unicode" pitchFamily="34" charset="0"/>
              </a:rPr>
              <a:t>Lepor</a:t>
            </a:r>
            <a:r>
              <a:rPr lang="en-GB" dirty="0" smtClean="0">
                <a:solidFill>
                  <a:srgbClr val="000000"/>
                </a:solidFill>
                <a:latin typeface="Lucida Sans Unicode" pitchFamily="34" charset="0"/>
                <a:ea typeface="ＭＳ Ｐゴシック" pitchFamily="-112" charset="-128"/>
                <a:cs typeface="Lucida Sans Unicode" pitchFamily="34" charset="0"/>
              </a:rPr>
              <a:t> H, Shore ND. LHRH Agonists for the Treatment of Prostate Cancer: 2012. </a:t>
            </a:r>
            <a:r>
              <a:rPr lang="en-GB" i="1" dirty="0" smtClean="0">
                <a:solidFill>
                  <a:srgbClr val="000000"/>
                </a:solidFill>
                <a:latin typeface="Lucida Sans Unicode" pitchFamily="34" charset="0"/>
                <a:ea typeface="ＭＳ Ｐゴシック" pitchFamily="-112" charset="-128"/>
                <a:cs typeface="Lucida Sans Unicode" pitchFamily="34" charset="0"/>
              </a:rPr>
              <a:t>Rev Urol.</a:t>
            </a:r>
            <a:r>
              <a:rPr lang="en-GB" dirty="0" smtClean="0">
                <a:solidFill>
                  <a:srgbClr val="000000"/>
                </a:solidFill>
                <a:latin typeface="Lucida Sans Unicode" pitchFamily="34" charset="0"/>
                <a:ea typeface="ＭＳ Ｐゴシック" pitchFamily="-112" charset="-128"/>
                <a:cs typeface="Lucida Sans Unicode" pitchFamily="34" charset="0"/>
              </a:rPr>
              <a:t> 2012;14(1-2):1-12.</a:t>
            </a:r>
            <a:endParaRPr lang="en-GB" dirty="0" smtClean="0">
              <a:solidFill>
                <a:srgbClr val="FFFFFF"/>
              </a:solidFill>
              <a:latin typeface="Lucida Sans Unicode" pitchFamily="34" charset="0"/>
              <a:ea typeface="ＭＳ Ｐゴシック" pitchFamily="34" charset="-128"/>
              <a:cs typeface="Lucida Sans Unicode" pitchFamily="34" charset="0"/>
            </a:endParaRPr>
          </a:p>
          <a:p>
            <a:pPr marL="267073" indent="-267073">
              <a:spcBef>
                <a:spcPts val="0"/>
              </a:spcBef>
              <a:spcAft>
                <a:spcPts val="801"/>
              </a:spcAft>
              <a:buFont typeface="+mj-lt"/>
              <a:buAutoNum type="arabicPeriod"/>
              <a:defRPr/>
            </a:pPr>
            <a:r>
              <a:rPr lang="en-GB" dirty="0" smtClean="0">
                <a:solidFill>
                  <a:srgbClr val="000000"/>
                </a:solidFill>
                <a:latin typeface="Lucida Sans Unicode" pitchFamily="34" charset="0"/>
                <a:ea typeface="ＭＳ Ｐゴシック" pitchFamily="-112" charset="-128"/>
                <a:cs typeface="Lucida Sans Unicode" pitchFamily="34" charset="0"/>
              </a:rPr>
              <a:t>Choi S, Lee AK. Efficacy and safety of gonadotropin-releasing hormone agonists used in the treatment of prostate cancer. </a:t>
            </a:r>
            <a:r>
              <a:rPr lang="en-GB" i="1" dirty="0" smtClean="0">
                <a:solidFill>
                  <a:srgbClr val="000000"/>
                </a:solidFill>
                <a:latin typeface="Lucida Sans Unicode" pitchFamily="34" charset="0"/>
                <a:ea typeface="ＭＳ Ｐゴシック" pitchFamily="-112" charset="-128"/>
                <a:cs typeface="Lucida Sans Unicode" pitchFamily="34" charset="0"/>
              </a:rPr>
              <a:t>Drug </a:t>
            </a:r>
            <a:r>
              <a:rPr lang="en-GB" i="1" dirty="0" err="1" smtClean="0">
                <a:solidFill>
                  <a:srgbClr val="000000"/>
                </a:solidFill>
                <a:latin typeface="Lucida Sans Unicode" pitchFamily="34" charset="0"/>
                <a:ea typeface="ＭＳ Ｐゴシック" pitchFamily="-112" charset="-128"/>
                <a:cs typeface="Lucida Sans Unicode" pitchFamily="34" charset="0"/>
              </a:rPr>
              <a:t>Healthc</a:t>
            </a:r>
            <a:r>
              <a:rPr lang="en-GB" i="1" dirty="0" smtClean="0">
                <a:solidFill>
                  <a:srgbClr val="000000"/>
                </a:solidFill>
                <a:latin typeface="Lucida Sans Unicode" pitchFamily="34" charset="0"/>
                <a:ea typeface="ＭＳ Ｐゴシック" pitchFamily="-112" charset="-128"/>
                <a:cs typeface="Lucida Sans Unicode" pitchFamily="34" charset="0"/>
              </a:rPr>
              <a:t> Patient </a:t>
            </a:r>
            <a:r>
              <a:rPr lang="en-GB" i="1" dirty="0" err="1" smtClean="0">
                <a:solidFill>
                  <a:srgbClr val="000000"/>
                </a:solidFill>
                <a:latin typeface="Lucida Sans Unicode" pitchFamily="34" charset="0"/>
                <a:ea typeface="ＭＳ Ｐゴシック" pitchFamily="-112" charset="-128"/>
                <a:cs typeface="Lucida Sans Unicode" pitchFamily="34" charset="0"/>
              </a:rPr>
              <a:t>Saf</a:t>
            </a:r>
            <a:r>
              <a:rPr lang="en-GB" i="1" dirty="0" smtClean="0">
                <a:solidFill>
                  <a:srgbClr val="000000"/>
                </a:solidFill>
                <a:latin typeface="Lucida Sans Unicode" pitchFamily="34" charset="0"/>
                <a:ea typeface="ＭＳ Ｐゴシック" pitchFamily="-112" charset="-128"/>
                <a:cs typeface="Lucida Sans Unicode" pitchFamily="34" charset="0"/>
              </a:rPr>
              <a:t>.</a:t>
            </a:r>
            <a:r>
              <a:rPr lang="en-GB" dirty="0" smtClean="0">
                <a:solidFill>
                  <a:srgbClr val="000000"/>
                </a:solidFill>
                <a:latin typeface="Lucida Sans Unicode" pitchFamily="34" charset="0"/>
                <a:ea typeface="ＭＳ Ｐゴシック" pitchFamily="-112" charset="-128"/>
                <a:cs typeface="Lucida Sans Unicode" pitchFamily="34" charset="0"/>
              </a:rPr>
              <a:t> 2011;3:107-119.</a:t>
            </a:r>
          </a:p>
        </p:txBody>
      </p:sp>
    </p:spTree>
    <p:extLst>
      <p:ext uri="{BB962C8B-B14F-4D97-AF65-F5344CB8AC3E}">
        <p14:creationId xmlns:p14="http://schemas.microsoft.com/office/powerpoint/2010/main" val="3668678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16199" y="9370868"/>
            <a:ext cx="2917992"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21" tIns="45061" rIns="90121" bIns="45061" anchor="b"/>
          <a:lstStyle>
            <a:lvl1pPr algn="just" defTabSz="900113" eaLnBrk="0" hangingPunct="0">
              <a:spcBef>
                <a:spcPct val="30000"/>
              </a:spcBef>
              <a:defRPr sz="1200">
                <a:solidFill>
                  <a:schemeClr val="tx1"/>
                </a:solidFill>
                <a:latin typeface="Lucida Sans Unicode" pitchFamily="34" charset="0"/>
                <a:ea typeface="MS PGothic" pitchFamily="34" charset="-128"/>
              </a:defRPr>
            </a:lvl1pPr>
            <a:lvl2pPr marL="742950" indent="-285750" algn="just" defTabSz="900113" eaLnBrk="0" hangingPunct="0">
              <a:spcBef>
                <a:spcPct val="30000"/>
              </a:spcBef>
              <a:defRPr sz="1200">
                <a:solidFill>
                  <a:schemeClr val="tx1"/>
                </a:solidFill>
                <a:latin typeface="Lucida Sans Unicode" pitchFamily="34" charset="0"/>
                <a:ea typeface="MS PGothic" pitchFamily="34" charset="-128"/>
              </a:defRPr>
            </a:lvl2pPr>
            <a:lvl3pPr marL="1143000" indent="-228600" algn="just" defTabSz="900113" eaLnBrk="0" hangingPunct="0">
              <a:spcBef>
                <a:spcPct val="30000"/>
              </a:spcBef>
              <a:defRPr sz="1200">
                <a:solidFill>
                  <a:schemeClr val="tx1"/>
                </a:solidFill>
                <a:latin typeface="Lucida Sans Unicode" pitchFamily="34" charset="0"/>
                <a:ea typeface="MS PGothic" pitchFamily="34" charset="-128"/>
              </a:defRPr>
            </a:lvl3pPr>
            <a:lvl4pPr marL="1600200" indent="-228600" algn="just" defTabSz="900113" eaLnBrk="0" hangingPunct="0">
              <a:spcBef>
                <a:spcPct val="30000"/>
              </a:spcBef>
              <a:defRPr sz="1200">
                <a:solidFill>
                  <a:schemeClr val="tx1"/>
                </a:solidFill>
                <a:latin typeface="Lucida Sans Unicode" pitchFamily="34" charset="0"/>
                <a:ea typeface="MS PGothic" pitchFamily="34" charset="-128"/>
              </a:defRPr>
            </a:lvl4pPr>
            <a:lvl5pPr marL="2057400" indent="-228600" algn="just" defTabSz="900113" eaLnBrk="0" hangingPunct="0">
              <a:spcBef>
                <a:spcPct val="30000"/>
              </a:spcBef>
              <a:defRPr sz="1200">
                <a:solidFill>
                  <a:schemeClr val="tx1"/>
                </a:solidFill>
                <a:latin typeface="Lucida Sans Unicode" pitchFamily="34" charset="0"/>
                <a:ea typeface="MS PGothic" pitchFamily="34" charset="-128"/>
              </a:defRPr>
            </a:lvl5pPr>
            <a:lvl6pPr marL="25146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6pPr>
            <a:lvl7pPr marL="29718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7pPr>
            <a:lvl8pPr marL="34290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8pPr>
            <a:lvl9pPr marL="38862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9pPr>
          </a:lstStyle>
          <a:p>
            <a:pPr algn="r">
              <a:spcBef>
                <a:spcPct val="0"/>
              </a:spcBef>
            </a:pPr>
            <a:fld id="{8644CCBB-2735-4CE3-8B25-9FCEA157B759}" type="slidenum">
              <a:rPr lang="en-GB" altLang="en-US" b="0">
                <a:solidFill>
                  <a:srgbClr val="000000"/>
                </a:solidFill>
                <a:latin typeface="Verdana" pitchFamily="34" charset="0"/>
              </a:rPr>
              <a:pPr algn="r">
                <a:spcBef>
                  <a:spcPct val="0"/>
                </a:spcBef>
              </a:pPr>
              <a:t>11</a:t>
            </a:fld>
            <a:endParaRPr lang="en-GB" altLang="en-US" b="0">
              <a:solidFill>
                <a:srgbClr val="000000"/>
              </a:solidFill>
              <a:latin typeface="Verdana" pitchFamily="34" charset="0"/>
            </a:endParaRPr>
          </a:p>
        </p:txBody>
      </p:sp>
      <p:sp>
        <p:nvSpPr>
          <p:cNvPr id="116739" name="Rectangle 2"/>
          <p:cNvSpPr>
            <a:spLocks noGrp="1" noRot="1" noChangeAspect="1" noChangeArrowheads="1" noTextEdit="1"/>
          </p:cNvSpPr>
          <p:nvPr>
            <p:ph type="sldImg"/>
          </p:nvPr>
        </p:nvSpPr>
        <p:spPr>
          <a:xfrm>
            <a:off x="900113" y="739775"/>
            <a:ext cx="4935537" cy="3700463"/>
          </a:xfrm>
          <a:ln/>
        </p:spPr>
      </p:sp>
      <p:sp>
        <p:nvSpPr>
          <p:cNvPr id="52228" name="Rectangle 3"/>
          <p:cNvSpPr>
            <a:spLocks noGrp="1" noChangeArrowheads="1"/>
          </p:cNvSpPr>
          <p:nvPr>
            <p:ph type="body" idx="1"/>
          </p:nvPr>
        </p:nvSpPr>
        <p:spPr>
          <a:xfrm>
            <a:off x="673262" y="4940257"/>
            <a:ext cx="5389240" cy="4438499"/>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21" tIns="45061" rIns="90121" bIns="45061">
            <a:normAutofit lnSpcReduction="10000"/>
          </a:bodyPr>
          <a:lstStyle/>
          <a:p>
            <a:pPr>
              <a:lnSpc>
                <a:spcPct val="90000"/>
              </a:lnSpc>
              <a:spcBef>
                <a:spcPts val="0"/>
              </a:spcBef>
              <a:spcAft>
                <a:spcPts val="801"/>
              </a:spcAft>
              <a:defRPr/>
            </a:pPr>
            <a:r>
              <a:rPr lang="en-GB" sz="700" dirty="0">
                <a:latin typeface="Lucida Sans Unicode" pitchFamily="34" charset="0"/>
                <a:ea typeface="ＭＳ Ｐゴシック" pitchFamily="34" charset="-128"/>
                <a:cs typeface="Lucida Sans Unicode" pitchFamily="34" charset="0"/>
              </a:rPr>
              <a:t>A meta-analysis showed that LHRH agonists as a class were essentially equivalent to orchiectomy in terms of patient survival.</a:t>
            </a:r>
            <a:r>
              <a:rPr lang="en-GB" sz="700" baseline="30000" dirty="0">
                <a:latin typeface="Lucida Sans Unicode" pitchFamily="34" charset="0"/>
                <a:ea typeface="ＭＳ Ｐゴシック" pitchFamily="34" charset="-128"/>
                <a:cs typeface="Lucida Sans Unicode" pitchFamily="34" charset="0"/>
              </a:rPr>
              <a:t>1,2</a:t>
            </a:r>
            <a:r>
              <a:rPr lang="en-GB" sz="700" dirty="0">
                <a:latin typeface="Lucida Sans Unicode" pitchFamily="34" charset="0"/>
                <a:ea typeface="ＭＳ Ｐゴシック" pitchFamily="34" charset="-128"/>
                <a:cs typeface="Lucida Sans Unicode" pitchFamily="34" charset="0"/>
              </a:rPr>
              <a:t>  However, LHRH agonists have the advantage of being reversible and patients prefer the less invasive LHRH agonist injections to surgical castration.</a:t>
            </a:r>
            <a:r>
              <a:rPr lang="en-GB" sz="700" baseline="30000" dirty="0">
                <a:latin typeface="Lucida Sans Unicode" pitchFamily="34" charset="0"/>
                <a:ea typeface="ＭＳ Ｐゴシック" pitchFamily="34" charset="-128"/>
                <a:cs typeface="Lucida Sans Unicode" pitchFamily="34" charset="0"/>
              </a:rPr>
              <a:t>3</a:t>
            </a:r>
          </a:p>
          <a:p>
            <a:pPr marL="262305" indent="-262305">
              <a:lnSpc>
                <a:spcPct val="90000"/>
              </a:lnSpc>
              <a:spcBef>
                <a:spcPts val="0"/>
              </a:spcBef>
              <a:spcAft>
                <a:spcPts val="801"/>
              </a:spcAft>
              <a:defRPr/>
            </a:pPr>
            <a:r>
              <a:rPr lang="en-GB" sz="700" dirty="0">
                <a:latin typeface="Lucida Sans Unicode" pitchFamily="34" charset="0"/>
                <a:ea typeface="ＭＳ Ｐゴシック" pitchFamily="34" charset="-128"/>
                <a:cs typeface="Lucida Sans Unicode" pitchFamily="34" charset="0"/>
              </a:rPr>
              <a:t>Despite their advantages over surgical castration, LHRH agonist therapy has a variety of drawbacks.</a:t>
            </a:r>
          </a:p>
          <a:p>
            <a:pPr>
              <a:lnSpc>
                <a:spcPct val="90000"/>
              </a:lnSpc>
              <a:spcBef>
                <a:spcPts val="0"/>
              </a:spcBef>
              <a:spcAft>
                <a:spcPts val="801"/>
              </a:spcAft>
              <a:defRPr/>
            </a:pPr>
            <a:r>
              <a:rPr lang="en-GB" sz="700" dirty="0">
                <a:latin typeface="Lucida Sans Unicode" pitchFamily="34" charset="0"/>
                <a:ea typeface="ＭＳ Ｐゴシック" pitchFamily="34" charset="-128"/>
                <a:cs typeface="Lucida Sans Unicode" pitchFamily="34" charset="0"/>
              </a:rPr>
              <a:t>Notably, as LHRH agonists act by over-stimulating the pituitary gland, there is an initial period when there is a large rise in LH secretion, leading to increased testosterone production by the testes.</a:t>
            </a:r>
            <a:r>
              <a:rPr lang="en-GB" sz="700" baseline="30000" dirty="0">
                <a:latin typeface="Lucida Sans Unicode" pitchFamily="34" charset="0"/>
                <a:ea typeface="ＭＳ Ｐゴシック" pitchFamily="34" charset="-128"/>
                <a:cs typeface="Lucida Sans Unicode" pitchFamily="34" charset="0"/>
              </a:rPr>
              <a:t>4,5</a:t>
            </a:r>
            <a:r>
              <a:rPr lang="en-GB" sz="700" dirty="0">
                <a:latin typeface="Lucida Sans Unicode" pitchFamily="34" charset="0"/>
                <a:ea typeface="ＭＳ Ｐゴシック" pitchFamily="34" charset="-128"/>
                <a:cs typeface="Lucida Sans Unicode" pitchFamily="34" charset="0"/>
              </a:rPr>
              <a:t> In advanced disease, testosterone surge can cause clinical flare effects which may include increased bone pain, spinal cord compression, obstructive renal failure, acute bladder outlet obstruction, and fatal cardiovascular events</a:t>
            </a:r>
            <a:r>
              <a:rPr lang="en-GB" altLang="ja-JP" sz="700" dirty="0">
                <a:latin typeface="Lucida Sans Unicode" pitchFamily="34" charset="0"/>
                <a:ea typeface="ＭＳ Ｐゴシック" pitchFamily="34" charset="-128"/>
                <a:cs typeface="Lucida Sans Unicode" pitchFamily="34" charset="0"/>
              </a:rPr>
              <a:t>.</a:t>
            </a:r>
            <a:r>
              <a:rPr lang="en-GB" altLang="ja-JP" sz="700" baseline="30000" dirty="0">
                <a:latin typeface="Lucida Sans Unicode" pitchFamily="34" charset="0"/>
                <a:ea typeface="ＭＳ Ｐゴシック" pitchFamily="34" charset="-128"/>
                <a:cs typeface="Lucida Sans Unicode" pitchFamily="34" charset="0"/>
              </a:rPr>
              <a:t>1,5</a:t>
            </a:r>
            <a:r>
              <a:rPr lang="en-GB" altLang="ja-JP" sz="700" dirty="0">
                <a:latin typeface="Lucida Sans Unicode" pitchFamily="34" charset="0"/>
                <a:ea typeface="ＭＳ Ｐゴシック" pitchFamily="34" charset="-128"/>
                <a:cs typeface="Lucida Sans Unicode" pitchFamily="34" charset="0"/>
              </a:rPr>
              <a:t> LHRH agonists also exhibit a variety of hormonal </a:t>
            </a:r>
            <a:r>
              <a:rPr lang="en-GB" sz="700" dirty="0">
                <a:latin typeface="Lucida Sans Unicode" pitchFamily="34" charset="0"/>
                <a:ea typeface="ＭＳ Ｐゴシック" pitchFamily="34" charset="-128"/>
                <a:cs typeface="Lucida Sans Unicode" pitchFamily="34" charset="0"/>
              </a:rPr>
              <a:t>adverse effects which may have a significant adverse impact on quality of life.</a:t>
            </a:r>
            <a:r>
              <a:rPr lang="en-GB" sz="700" baseline="30000" dirty="0">
                <a:latin typeface="Lucida Sans Unicode" pitchFamily="34" charset="0"/>
                <a:ea typeface="ＭＳ Ｐゴシック" pitchFamily="34" charset="-128"/>
                <a:cs typeface="Lucida Sans Unicode" pitchFamily="34" charset="0"/>
              </a:rPr>
              <a:t>6</a:t>
            </a:r>
            <a:r>
              <a:rPr lang="en-GB" sz="700" dirty="0">
                <a:latin typeface="Lucida Sans Unicode" pitchFamily="34" charset="0"/>
                <a:ea typeface="ＭＳ Ｐゴシック" pitchFamily="34" charset="-128"/>
                <a:cs typeface="Lucida Sans Unicode" pitchFamily="34" charset="0"/>
              </a:rPr>
              <a:t> Also, the speed and degree of testosterone suppression with LHRH agonists is not always comparable to that achieved with orchiectomy, with significant proportions of patients failing to achieve castrate levels of testosterone.</a:t>
            </a:r>
            <a:r>
              <a:rPr lang="en-GB" sz="700" baseline="30000" dirty="0">
                <a:latin typeface="Lucida Sans Unicode" pitchFamily="34" charset="0"/>
                <a:ea typeface="ＭＳ Ｐゴシック" pitchFamily="34" charset="-128"/>
                <a:cs typeface="Lucida Sans Unicode" pitchFamily="34" charset="0"/>
              </a:rPr>
              <a:t>7</a:t>
            </a:r>
            <a:endParaRPr lang="en-GB" sz="700" b="1" dirty="0">
              <a:latin typeface="Lucida Sans Unicode" pitchFamily="34" charset="0"/>
              <a:ea typeface="ＭＳ Ｐゴシック" pitchFamily="34" charset="-128"/>
              <a:cs typeface="Lucida Sans Unicode" pitchFamily="34" charset="0"/>
            </a:endParaRPr>
          </a:p>
          <a:p>
            <a:pPr>
              <a:lnSpc>
                <a:spcPct val="90000"/>
              </a:lnSpc>
              <a:spcBef>
                <a:spcPts val="0"/>
              </a:spcBef>
              <a:spcAft>
                <a:spcPts val="801"/>
              </a:spcAft>
              <a:defRPr/>
            </a:pPr>
            <a:r>
              <a:rPr lang="en-GB" sz="700" dirty="0">
                <a:latin typeface="Lucida Sans Unicode" pitchFamily="34" charset="0"/>
                <a:ea typeface="ＭＳ Ｐゴシック" pitchFamily="34" charset="-128"/>
                <a:cs typeface="Lucida Sans Unicode" pitchFamily="34" charset="0"/>
              </a:rPr>
              <a:t>The FDA has recently recommended to include safety warnings on the labels of LHRH agonist regarding an increased risk of diabetes, heart attack, stroke, and sudden death with LHRH agonists.</a:t>
            </a:r>
            <a:r>
              <a:rPr lang="en-GB" sz="700" baseline="30000" dirty="0">
                <a:latin typeface="Lucida Sans Unicode" pitchFamily="34" charset="0"/>
                <a:ea typeface="ＭＳ Ｐゴシック" pitchFamily="34" charset="-128"/>
                <a:cs typeface="Lucida Sans Unicode" pitchFamily="34" charset="0"/>
              </a:rPr>
              <a:t>5,7</a:t>
            </a:r>
            <a:endParaRPr lang="en-GB" sz="700" b="1" dirty="0">
              <a:latin typeface="Lucida Sans Unicode" pitchFamily="34" charset="0"/>
              <a:ea typeface="ＭＳ Ｐゴシック" pitchFamily="34" charset="-128"/>
              <a:cs typeface="Lucida Sans Unicode" pitchFamily="34" charset="0"/>
            </a:endParaRPr>
          </a:p>
          <a:p>
            <a:pPr marL="262305" indent="-262305">
              <a:lnSpc>
                <a:spcPct val="90000"/>
              </a:lnSpc>
              <a:spcBef>
                <a:spcPts val="0"/>
              </a:spcBef>
              <a:spcAft>
                <a:spcPts val="801"/>
              </a:spcAft>
              <a:defRPr/>
            </a:pPr>
            <a:endParaRPr lang="en-GB" sz="700" b="1" dirty="0">
              <a:latin typeface="Lucida Sans Unicode" pitchFamily="34" charset="0"/>
              <a:ea typeface="ＭＳ Ｐゴシック" pitchFamily="34" charset="-128"/>
              <a:cs typeface="Lucida Sans Unicode" pitchFamily="34" charset="0"/>
            </a:endParaRPr>
          </a:p>
          <a:p>
            <a:pPr marL="262305" indent="-262305">
              <a:lnSpc>
                <a:spcPct val="90000"/>
              </a:lnSpc>
              <a:spcBef>
                <a:spcPts val="0"/>
              </a:spcBef>
              <a:spcAft>
                <a:spcPts val="801"/>
              </a:spcAft>
              <a:defRPr/>
            </a:pPr>
            <a:r>
              <a:rPr lang="en-GB" sz="700" b="1" dirty="0" smtClean="0">
                <a:latin typeface="Lucida Sans Unicode" pitchFamily="34" charset="0"/>
                <a:ea typeface="ＭＳ Ｐゴシック" pitchFamily="34" charset="-128"/>
                <a:cs typeface="Lucida Sans Unicode" pitchFamily="34" charset="0"/>
              </a:rPr>
              <a:t>References:</a:t>
            </a:r>
            <a:endParaRPr lang="en-GB" sz="700" b="1" dirty="0">
              <a:latin typeface="Lucida Sans Unicode" pitchFamily="34" charset="0"/>
              <a:ea typeface="ＭＳ Ｐゴシック" pitchFamily="34" charset="-128"/>
              <a:cs typeface="Lucida Sans Unicode" pitchFamily="34" charset="0"/>
            </a:endParaRPr>
          </a:p>
          <a:p>
            <a:pPr marL="262305" indent="-262305" algn="l">
              <a:lnSpc>
                <a:spcPct val="90000"/>
              </a:lnSpc>
              <a:spcBef>
                <a:spcPts val="0"/>
              </a:spcBef>
              <a:spcAft>
                <a:spcPts val="801"/>
              </a:spcAft>
              <a:buFontTx/>
              <a:buAutoNum type="arabicPeriod"/>
              <a:defRPr/>
            </a:pPr>
            <a:r>
              <a:rPr lang="en-GB" sz="700" dirty="0" err="1">
                <a:solidFill>
                  <a:srgbClr val="000000"/>
                </a:solidFill>
                <a:latin typeface="Lucida Sans Unicode" pitchFamily="34" charset="0"/>
                <a:ea typeface="ＭＳ Ｐゴシック" pitchFamily="34" charset="-128"/>
                <a:cs typeface="Lucida Sans Unicode" pitchFamily="34" charset="0"/>
              </a:rPr>
              <a:t>Heidenreich</a:t>
            </a:r>
            <a:r>
              <a:rPr lang="en-GB" sz="700" dirty="0">
                <a:solidFill>
                  <a:srgbClr val="000000"/>
                </a:solidFill>
                <a:latin typeface="Lucida Sans Unicode" pitchFamily="34" charset="0"/>
                <a:ea typeface="ＭＳ Ｐゴシック" pitchFamily="34" charset="-128"/>
                <a:cs typeface="Lucida Sans Unicode" pitchFamily="34" charset="0"/>
              </a:rPr>
              <a:t> et al. EAU Guidelines 2013. Available at: </a:t>
            </a:r>
            <a:r>
              <a:rPr lang="en-GB" sz="700" dirty="0">
                <a:solidFill>
                  <a:srgbClr val="FFFFFF"/>
                </a:solidFill>
                <a:latin typeface="Lucida Sans Unicode" pitchFamily="34" charset="0"/>
                <a:ea typeface="ＭＳ Ｐゴシック" pitchFamily="34" charset="-128"/>
                <a:cs typeface="Lucida Sans Unicode" pitchFamily="34" charset="0"/>
              </a:rPr>
              <a:t>http://www.uroweb.org/guidelines/online-guidelines/</a:t>
            </a:r>
          </a:p>
          <a:p>
            <a:pPr marL="262305" indent="-262305" algn="l">
              <a:lnSpc>
                <a:spcPct val="90000"/>
              </a:lnSpc>
              <a:spcBef>
                <a:spcPts val="0"/>
              </a:spcBef>
              <a:spcAft>
                <a:spcPts val="801"/>
              </a:spcAft>
              <a:buFontTx/>
              <a:buAutoNum type="arabicPeriod"/>
              <a:defRPr/>
            </a:pPr>
            <a:r>
              <a:rPr lang="en-GB" sz="700" dirty="0" err="1">
                <a:latin typeface="Lucida Sans Unicode" pitchFamily="34" charset="0"/>
                <a:ea typeface="ＭＳ Ｐゴシック" pitchFamily="-112" charset="-128"/>
                <a:cs typeface="Lucida Sans Unicode" pitchFamily="34" charset="0"/>
              </a:rPr>
              <a:t>Seidenfeld</a:t>
            </a:r>
            <a:r>
              <a:rPr lang="en-GB" sz="700" dirty="0">
                <a:latin typeface="Lucida Sans Unicode" pitchFamily="34" charset="0"/>
                <a:ea typeface="ＭＳ Ｐゴシック" pitchFamily="-112" charset="-128"/>
                <a:cs typeface="Lucida Sans Unicode" pitchFamily="34" charset="0"/>
              </a:rPr>
              <a:t> J, Samson DJ, Hasselblad V, et al. Single-therapy androgen suppression in men with advanced prostate cancer: a systematic review and meta-analysis. </a:t>
            </a:r>
            <a:r>
              <a:rPr lang="en-GB" sz="700" i="1" dirty="0">
                <a:latin typeface="Lucida Sans Unicode" pitchFamily="34" charset="0"/>
                <a:ea typeface="ＭＳ Ｐゴシック" pitchFamily="-112" charset="-128"/>
                <a:cs typeface="Lucida Sans Unicode" pitchFamily="34" charset="0"/>
              </a:rPr>
              <a:t>Ann Intern Med.</a:t>
            </a:r>
            <a:r>
              <a:rPr lang="en-GB" sz="700" dirty="0">
                <a:latin typeface="Lucida Sans Unicode" pitchFamily="34" charset="0"/>
                <a:ea typeface="ＭＳ Ｐゴシック" pitchFamily="-112" charset="-128"/>
                <a:cs typeface="Lucida Sans Unicode" pitchFamily="34" charset="0"/>
              </a:rPr>
              <a:t> 2000;132(7):566-577.</a:t>
            </a:r>
          </a:p>
          <a:p>
            <a:pPr marL="262305" indent="-262305">
              <a:lnSpc>
                <a:spcPct val="90000"/>
              </a:lnSpc>
              <a:spcBef>
                <a:spcPts val="0"/>
              </a:spcBef>
              <a:spcAft>
                <a:spcPts val="801"/>
              </a:spcAft>
              <a:buFontTx/>
              <a:buAutoNum type="arabicPeriod"/>
              <a:defRPr/>
            </a:pPr>
            <a:r>
              <a:rPr lang="en-GB" sz="700" dirty="0">
                <a:latin typeface="Lucida Sans Unicode" pitchFamily="34" charset="0"/>
                <a:ea typeface="ＭＳ Ｐゴシック" pitchFamily="-112" charset="-128"/>
                <a:cs typeface="Lucida Sans Unicode" pitchFamily="34" charset="0"/>
              </a:rPr>
              <a:t>Choi S, Lee AK. Efficacy and safety of gonadotropin-releasing hormone agonists used in the treatment of prostate cancer. </a:t>
            </a:r>
            <a:r>
              <a:rPr lang="en-GB" sz="700" i="1" dirty="0">
                <a:latin typeface="Lucida Sans Unicode" pitchFamily="34" charset="0"/>
                <a:ea typeface="ＭＳ Ｐゴシック" pitchFamily="-112" charset="-128"/>
                <a:cs typeface="Lucida Sans Unicode" pitchFamily="34" charset="0"/>
              </a:rPr>
              <a:t>Drug </a:t>
            </a:r>
            <a:r>
              <a:rPr lang="en-GB" sz="700" i="1" dirty="0" err="1">
                <a:latin typeface="Lucida Sans Unicode" pitchFamily="34" charset="0"/>
                <a:ea typeface="ＭＳ Ｐゴシック" pitchFamily="-112" charset="-128"/>
                <a:cs typeface="Lucida Sans Unicode" pitchFamily="34" charset="0"/>
              </a:rPr>
              <a:t>Healthc</a:t>
            </a:r>
            <a:r>
              <a:rPr lang="en-GB" sz="700" i="1" dirty="0">
                <a:latin typeface="Lucida Sans Unicode" pitchFamily="34" charset="0"/>
                <a:ea typeface="ＭＳ Ｐゴシック" pitchFamily="-112" charset="-128"/>
                <a:cs typeface="Lucida Sans Unicode" pitchFamily="34" charset="0"/>
              </a:rPr>
              <a:t> Patient </a:t>
            </a:r>
            <a:r>
              <a:rPr lang="en-GB" sz="700" i="1" dirty="0" err="1">
                <a:latin typeface="Lucida Sans Unicode" pitchFamily="34" charset="0"/>
                <a:ea typeface="ＭＳ Ｐゴシック" pitchFamily="-112" charset="-128"/>
                <a:cs typeface="Lucida Sans Unicode" pitchFamily="34" charset="0"/>
              </a:rPr>
              <a:t>Saf</a:t>
            </a:r>
            <a:r>
              <a:rPr lang="en-GB" sz="700" i="1" dirty="0">
                <a:latin typeface="Lucida Sans Unicode" pitchFamily="34" charset="0"/>
                <a:ea typeface="ＭＳ Ｐゴシック" pitchFamily="-112" charset="-128"/>
                <a:cs typeface="Lucida Sans Unicode" pitchFamily="34" charset="0"/>
              </a:rPr>
              <a:t>.</a:t>
            </a:r>
            <a:r>
              <a:rPr lang="en-GB" sz="700" dirty="0">
                <a:latin typeface="Lucida Sans Unicode" pitchFamily="34" charset="0"/>
                <a:ea typeface="ＭＳ Ｐゴシック" pitchFamily="-112" charset="-128"/>
                <a:cs typeface="Lucida Sans Unicode" pitchFamily="34" charset="0"/>
              </a:rPr>
              <a:t> 2011;3:107-119.</a:t>
            </a:r>
          </a:p>
          <a:p>
            <a:pPr marL="262305" indent="-262305" eaLnBrk="1" hangingPunct="1">
              <a:lnSpc>
                <a:spcPct val="90000"/>
              </a:lnSpc>
              <a:spcBef>
                <a:spcPts val="0"/>
              </a:spcBef>
              <a:spcAft>
                <a:spcPts val="801"/>
              </a:spcAft>
              <a:buFontTx/>
              <a:buAutoNum type="arabicPeriod"/>
              <a:defRPr/>
            </a:pPr>
            <a:r>
              <a:rPr lang="en-GB" sz="700" dirty="0">
                <a:latin typeface="Lucida Sans Unicode" pitchFamily="34" charset="0"/>
                <a:ea typeface="ＭＳ Ｐゴシック" pitchFamily="-112" charset="-128"/>
                <a:cs typeface="Lucida Sans Unicode" pitchFamily="34" charset="0"/>
              </a:rPr>
              <a:t>Thompson IM. Flare Associated with LHRH-Agonist Therapy. </a:t>
            </a:r>
            <a:r>
              <a:rPr lang="en-GB" sz="700" i="1" dirty="0">
                <a:latin typeface="Lucida Sans Unicode" pitchFamily="34" charset="0"/>
                <a:ea typeface="ＭＳ Ｐゴシック" pitchFamily="-112" charset="-128"/>
                <a:cs typeface="Lucida Sans Unicode" pitchFamily="34" charset="0"/>
              </a:rPr>
              <a:t>Rev Urol.</a:t>
            </a:r>
            <a:r>
              <a:rPr lang="en-GB" sz="700" dirty="0">
                <a:latin typeface="Lucida Sans Unicode" pitchFamily="34" charset="0"/>
                <a:ea typeface="ＭＳ Ｐゴシック" pitchFamily="-112" charset="-128"/>
                <a:cs typeface="Lucida Sans Unicode" pitchFamily="34" charset="0"/>
              </a:rPr>
              <a:t> 2001;3 Suppl 3:S10-S14.</a:t>
            </a:r>
          </a:p>
          <a:p>
            <a:pPr marL="262305" indent="-262305" eaLnBrk="1" hangingPunct="1">
              <a:lnSpc>
                <a:spcPct val="90000"/>
              </a:lnSpc>
              <a:spcBef>
                <a:spcPts val="0"/>
              </a:spcBef>
              <a:spcAft>
                <a:spcPts val="801"/>
              </a:spcAft>
              <a:buFontTx/>
              <a:buAutoNum type="arabicPeriod"/>
              <a:defRPr/>
            </a:pPr>
            <a:r>
              <a:rPr lang="en-GB" sz="700" dirty="0" err="1">
                <a:latin typeface="Lucida Sans Unicode" pitchFamily="34" charset="0"/>
                <a:ea typeface="ＭＳ Ｐゴシック" pitchFamily="-112" charset="-128"/>
                <a:cs typeface="Lucida Sans Unicode" pitchFamily="34" charset="0"/>
              </a:rPr>
              <a:t>Poppel</a:t>
            </a:r>
            <a:r>
              <a:rPr lang="en-GB" sz="700" dirty="0">
                <a:latin typeface="Lucida Sans Unicode" pitchFamily="34" charset="0"/>
                <a:ea typeface="ＭＳ Ｐゴシック" pitchFamily="-112" charset="-128"/>
                <a:cs typeface="Lucida Sans Unicode" pitchFamily="34" charset="0"/>
              </a:rPr>
              <a:t> HV, Klotz L. Gonadotropin-releasing hormone: an update review of the antagonists versus agonists. </a:t>
            </a:r>
            <a:r>
              <a:rPr lang="en-GB" sz="700" i="1" dirty="0">
                <a:latin typeface="Lucida Sans Unicode" pitchFamily="34" charset="0"/>
                <a:ea typeface="ＭＳ Ｐゴシック" pitchFamily="-112" charset="-128"/>
                <a:cs typeface="Lucida Sans Unicode" pitchFamily="34" charset="0"/>
              </a:rPr>
              <a:t>Int J Urol.</a:t>
            </a:r>
            <a:r>
              <a:rPr lang="en-GB" sz="700" dirty="0">
                <a:latin typeface="Lucida Sans Unicode" pitchFamily="34" charset="0"/>
                <a:ea typeface="ＭＳ Ｐゴシック" pitchFamily="-112" charset="-128"/>
                <a:cs typeface="Lucida Sans Unicode" pitchFamily="34" charset="0"/>
              </a:rPr>
              <a:t> 2012;19(7):594-601.</a:t>
            </a:r>
          </a:p>
          <a:p>
            <a:pPr marL="262305" indent="-262305" eaLnBrk="1" hangingPunct="1">
              <a:lnSpc>
                <a:spcPct val="90000"/>
              </a:lnSpc>
              <a:spcBef>
                <a:spcPts val="0"/>
              </a:spcBef>
              <a:spcAft>
                <a:spcPts val="801"/>
              </a:spcAft>
              <a:buFontTx/>
              <a:buAutoNum type="arabicPeriod"/>
              <a:defRPr/>
            </a:pPr>
            <a:r>
              <a:rPr lang="en-GB" sz="700" dirty="0" err="1">
                <a:latin typeface="Lucida Sans Unicode" pitchFamily="34" charset="0"/>
                <a:ea typeface="ＭＳ Ｐゴシック" pitchFamily="-112" charset="-128"/>
                <a:cs typeface="Lucida Sans Unicode" pitchFamily="34" charset="0"/>
              </a:rPr>
              <a:t>Sharifi</a:t>
            </a:r>
            <a:r>
              <a:rPr lang="en-GB" sz="700" dirty="0">
                <a:latin typeface="Lucida Sans Unicode" pitchFamily="34" charset="0"/>
                <a:ea typeface="ＭＳ Ｐゴシック" pitchFamily="-112" charset="-128"/>
                <a:cs typeface="Lucida Sans Unicode" pitchFamily="34" charset="0"/>
              </a:rPr>
              <a:t> N, Gulley JL, </a:t>
            </a:r>
            <a:r>
              <a:rPr lang="en-GB" sz="700" dirty="0" err="1">
                <a:latin typeface="Lucida Sans Unicode" pitchFamily="34" charset="0"/>
                <a:ea typeface="ＭＳ Ｐゴシック" pitchFamily="-112" charset="-128"/>
                <a:cs typeface="Lucida Sans Unicode" pitchFamily="34" charset="0"/>
              </a:rPr>
              <a:t>Dahut</a:t>
            </a:r>
            <a:r>
              <a:rPr lang="en-GB" sz="700" dirty="0">
                <a:latin typeface="Lucida Sans Unicode" pitchFamily="34" charset="0"/>
                <a:ea typeface="ＭＳ Ｐゴシック" pitchFamily="-112" charset="-128"/>
                <a:cs typeface="Lucida Sans Unicode" pitchFamily="34" charset="0"/>
              </a:rPr>
              <a:t> WL. Androgen deprivation therapy for prostate cancer. </a:t>
            </a:r>
            <a:r>
              <a:rPr lang="en-GB" sz="700" i="1" dirty="0">
                <a:latin typeface="Lucida Sans Unicode" pitchFamily="34" charset="0"/>
                <a:ea typeface="ＭＳ Ｐゴシック" pitchFamily="-112" charset="-128"/>
                <a:cs typeface="Lucida Sans Unicode" pitchFamily="34" charset="0"/>
              </a:rPr>
              <a:t>JAMA.</a:t>
            </a:r>
            <a:r>
              <a:rPr lang="en-GB" sz="700" dirty="0">
                <a:latin typeface="Lucida Sans Unicode" pitchFamily="34" charset="0"/>
                <a:ea typeface="ＭＳ Ｐゴシック" pitchFamily="-112" charset="-128"/>
                <a:cs typeface="Lucida Sans Unicode" pitchFamily="34" charset="0"/>
              </a:rPr>
              <a:t> 2005;294(2):238-244.</a:t>
            </a:r>
          </a:p>
          <a:p>
            <a:pPr marL="262305" indent="-262305" eaLnBrk="1" hangingPunct="1">
              <a:lnSpc>
                <a:spcPct val="90000"/>
              </a:lnSpc>
              <a:spcBef>
                <a:spcPts val="0"/>
              </a:spcBef>
              <a:spcAft>
                <a:spcPts val="801"/>
              </a:spcAft>
              <a:buFontTx/>
              <a:buAutoNum type="arabicPeriod"/>
              <a:defRPr/>
            </a:pPr>
            <a:r>
              <a:rPr lang="en-GB" sz="700" dirty="0" err="1">
                <a:latin typeface="Lucida Sans Unicode" pitchFamily="34" charset="0"/>
                <a:ea typeface="ＭＳ Ｐゴシック" pitchFamily="-112" charset="-128"/>
                <a:cs typeface="Lucida Sans Unicode" pitchFamily="34" charset="0"/>
              </a:rPr>
              <a:t>Lepor</a:t>
            </a:r>
            <a:r>
              <a:rPr lang="en-GB" sz="700" dirty="0">
                <a:latin typeface="Lucida Sans Unicode" pitchFamily="34" charset="0"/>
                <a:ea typeface="ＭＳ Ｐゴシック" pitchFamily="-112" charset="-128"/>
                <a:cs typeface="Lucida Sans Unicode" pitchFamily="34" charset="0"/>
              </a:rPr>
              <a:t> H, Shore ND. LHRH Agonists for the Treatment of Prostate Cancer: 2012. </a:t>
            </a:r>
            <a:r>
              <a:rPr lang="en-GB" sz="700" i="1" dirty="0">
                <a:latin typeface="Lucida Sans Unicode" pitchFamily="34" charset="0"/>
                <a:ea typeface="ＭＳ Ｐゴシック" pitchFamily="-112" charset="-128"/>
                <a:cs typeface="Lucida Sans Unicode" pitchFamily="34" charset="0"/>
              </a:rPr>
              <a:t>Rev Urol.</a:t>
            </a:r>
            <a:r>
              <a:rPr lang="en-GB" sz="700" dirty="0">
                <a:latin typeface="Lucida Sans Unicode" pitchFamily="34" charset="0"/>
                <a:ea typeface="ＭＳ Ｐゴシック" pitchFamily="-112" charset="-128"/>
                <a:cs typeface="Lucida Sans Unicode" pitchFamily="34" charset="0"/>
              </a:rPr>
              <a:t> 2012;14(1-2):1-12.</a:t>
            </a:r>
          </a:p>
          <a:p>
            <a:pPr marL="262305" indent="-262305" eaLnBrk="1" hangingPunct="1">
              <a:lnSpc>
                <a:spcPct val="90000"/>
              </a:lnSpc>
              <a:spcBef>
                <a:spcPts val="0"/>
              </a:spcBef>
              <a:spcAft>
                <a:spcPts val="801"/>
              </a:spcAft>
              <a:buFontTx/>
              <a:buAutoNum type="arabicPeriod"/>
              <a:defRPr/>
            </a:pPr>
            <a:r>
              <a:rPr lang="en-IN" sz="700" dirty="0" err="1">
                <a:ea typeface="ＭＳ Ｐゴシック" pitchFamily="34" charset="-128"/>
              </a:rPr>
              <a:t>Morote</a:t>
            </a:r>
            <a:r>
              <a:rPr lang="en-IN" sz="700" dirty="0">
                <a:ea typeface="ＭＳ Ｐゴシック" pitchFamily="34" charset="-128"/>
              </a:rPr>
              <a:t> J, </a:t>
            </a:r>
            <a:r>
              <a:rPr lang="en-IN" sz="700" dirty="0" err="1">
                <a:ea typeface="ＭＳ Ｐゴシック" pitchFamily="34" charset="-128"/>
              </a:rPr>
              <a:t>Esquena</a:t>
            </a:r>
            <a:r>
              <a:rPr lang="en-IN" sz="700" dirty="0">
                <a:ea typeface="ＭＳ Ｐゴシック" pitchFamily="34" charset="-128"/>
              </a:rPr>
              <a:t> S, </a:t>
            </a:r>
            <a:r>
              <a:rPr lang="en-IN" sz="700" dirty="0" err="1">
                <a:ea typeface="ＭＳ Ｐゴシック" pitchFamily="34" charset="-128"/>
              </a:rPr>
              <a:t>Abascal</a:t>
            </a:r>
            <a:r>
              <a:rPr lang="en-IN" sz="700" dirty="0">
                <a:ea typeface="ＭＳ Ｐゴシック" pitchFamily="34" charset="-128"/>
              </a:rPr>
              <a:t> JM, et al. Failure to maintain a suppressed level of serum testosterone during long-acting depot luteinizing hormone-releasing hormone agonist therapy in patients with advanced prostate cancer. </a:t>
            </a:r>
            <a:r>
              <a:rPr lang="en-IN" sz="700" dirty="0" err="1">
                <a:ea typeface="ＭＳ Ｐゴシック" pitchFamily="34" charset="-128"/>
              </a:rPr>
              <a:t>Urol</a:t>
            </a:r>
            <a:r>
              <a:rPr lang="en-IN" sz="700" dirty="0">
                <a:ea typeface="ＭＳ Ｐゴシック" pitchFamily="34" charset="-128"/>
              </a:rPr>
              <a:t> Int. 2006;77(2):135-138.</a:t>
            </a:r>
          </a:p>
          <a:p>
            <a:pPr marL="262305" indent="-262305" eaLnBrk="1" hangingPunct="1">
              <a:lnSpc>
                <a:spcPct val="90000"/>
              </a:lnSpc>
              <a:spcBef>
                <a:spcPts val="0"/>
              </a:spcBef>
              <a:spcAft>
                <a:spcPts val="801"/>
              </a:spcAft>
              <a:buFontTx/>
              <a:buAutoNum type="arabicPeriod"/>
              <a:defRPr/>
            </a:pPr>
            <a:r>
              <a:rPr lang="en-GB" sz="700" dirty="0" err="1">
                <a:latin typeface="Lucida Sans Unicode" pitchFamily="34" charset="0"/>
                <a:ea typeface="ＭＳ Ｐゴシック" pitchFamily="34" charset="-128"/>
              </a:rPr>
              <a:t>Tombal</a:t>
            </a:r>
            <a:r>
              <a:rPr lang="en-GB" sz="700" dirty="0">
                <a:latin typeface="Lucida Sans Unicode" pitchFamily="34" charset="0"/>
                <a:ea typeface="ＭＳ Ｐゴシック" pitchFamily="34" charset="-128"/>
              </a:rPr>
              <a:t> B, Miller K, </a:t>
            </a:r>
            <a:r>
              <a:rPr lang="en-GB" sz="700" dirty="0" err="1">
                <a:latin typeface="Lucida Sans Unicode" pitchFamily="34" charset="0"/>
                <a:ea typeface="ＭＳ Ｐゴシック" pitchFamily="34" charset="-128"/>
              </a:rPr>
              <a:t>Boccon-Gibod</a:t>
            </a:r>
            <a:r>
              <a:rPr lang="en-GB" sz="700" dirty="0">
                <a:latin typeface="Lucida Sans Unicode" pitchFamily="34" charset="0"/>
                <a:ea typeface="ＭＳ Ｐゴシック" pitchFamily="34" charset="-128"/>
              </a:rPr>
              <a:t> L et al. Additional analysis of the secondary endpoint of biochemical recurrence rate in a phase 3 trial (CS21) comparing degarelix 80 mg versus leuprolide in prostate cancer patients segmented by baseline characteristics. </a:t>
            </a:r>
            <a:r>
              <a:rPr lang="en-GB" sz="700" i="1" dirty="0" err="1">
                <a:latin typeface="Lucida Sans Unicode" pitchFamily="34" charset="0"/>
                <a:ea typeface="ＭＳ Ｐゴシック" pitchFamily="34" charset="-128"/>
              </a:rPr>
              <a:t>Eur</a:t>
            </a:r>
            <a:r>
              <a:rPr lang="en-GB" sz="700" i="1" dirty="0">
                <a:latin typeface="Lucida Sans Unicode" pitchFamily="34" charset="0"/>
                <a:ea typeface="ＭＳ Ｐゴシック" pitchFamily="34" charset="-128"/>
              </a:rPr>
              <a:t> Urol</a:t>
            </a:r>
            <a:r>
              <a:rPr lang="en-GB" sz="700" dirty="0">
                <a:latin typeface="Lucida Sans Unicode" pitchFamily="34" charset="0"/>
                <a:ea typeface="ＭＳ Ｐゴシック" pitchFamily="34" charset="-128"/>
              </a:rPr>
              <a:t>. 2010;57(5):836-842.</a:t>
            </a:r>
            <a:endParaRPr lang="en-IN" sz="700" dirty="0">
              <a:ea typeface="ＭＳ Ｐゴシック" pitchFamily="34" charset="-128"/>
            </a:endParaRPr>
          </a:p>
          <a:p>
            <a:pPr eaLnBrk="1" hangingPunct="1">
              <a:lnSpc>
                <a:spcPct val="90000"/>
              </a:lnSpc>
              <a:spcBef>
                <a:spcPts val="0"/>
              </a:spcBef>
              <a:spcAft>
                <a:spcPts val="801"/>
              </a:spcAft>
              <a:defRPr/>
            </a:pPr>
            <a:endParaRPr lang="en-GB" sz="700" b="1" dirty="0">
              <a:latin typeface="Lucida Sans Unicode" pitchFamily="34" charset="0"/>
              <a:ea typeface="ＭＳ Ｐゴシック" pitchFamily="34" charset="-128"/>
              <a:cs typeface="Lucida Sans Unicode" pitchFamily="34" charset="0"/>
            </a:endParaRPr>
          </a:p>
        </p:txBody>
      </p:sp>
    </p:spTree>
    <p:extLst>
      <p:ext uri="{BB962C8B-B14F-4D97-AF65-F5344CB8AC3E}">
        <p14:creationId xmlns:p14="http://schemas.microsoft.com/office/powerpoint/2010/main" val="112189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16199" y="9370868"/>
            <a:ext cx="2917992"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21" tIns="45061" rIns="90121" bIns="45061" anchor="b"/>
          <a:lstStyle>
            <a:lvl1pPr algn="just" defTabSz="900113" eaLnBrk="0" hangingPunct="0">
              <a:spcBef>
                <a:spcPct val="30000"/>
              </a:spcBef>
              <a:defRPr sz="1200">
                <a:solidFill>
                  <a:schemeClr val="tx1"/>
                </a:solidFill>
                <a:latin typeface="Lucida Sans Unicode" pitchFamily="34" charset="0"/>
                <a:ea typeface="MS PGothic" pitchFamily="34" charset="-128"/>
              </a:defRPr>
            </a:lvl1pPr>
            <a:lvl2pPr marL="742950" indent="-285750" algn="just" defTabSz="900113" eaLnBrk="0" hangingPunct="0">
              <a:spcBef>
                <a:spcPct val="30000"/>
              </a:spcBef>
              <a:defRPr sz="1200">
                <a:solidFill>
                  <a:schemeClr val="tx1"/>
                </a:solidFill>
                <a:latin typeface="Lucida Sans Unicode" pitchFamily="34" charset="0"/>
                <a:ea typeface="MS PGothic" pitchFamily="34" charset="-128"/>
              </a:defRPr>
            </a:lvl2pPr>
            <a:lvl3pPr marL="1143000" indent="-228600" algn="just" defTabSz="900113" eaLnBrk="0" hangingPunct="0">
              <a:spcBef>
                <a:spcPct val="30000"/>
              </a:spcBef>
              <a:defRPr sz="1200">
                <a:solidFill>
                  <a:schemeClr val="tx1"/>
                </a:solidFill>
                <a:latin typeface="Lucida Sans Unicode" pitchFamily="34" charset="0"/>
                <a:ea typeface="MS PGothic" pitchFamily="34" charset="-128"/>
              </a:defRPr>
            </a:lvl3pPr>
            <a:lvl4pPr marL="1600200" indent="-228600" algn="just" defTabSz="900113" eaLnBrk="0" hangingPunct="0">
              <a:spcBef>
                <a:spcPct val="30000"/>
              </a:spcBef>
              <a:defRPr sz="1200">
                <a:solidFill>
                  <a:schemeClr val="tx1"/>
                </a:solidFill>
                <a:latin typeface="Lucida Sans Unicode" pitchFamily="34" charset="0"/>
                <a:ea typeface="MS PGothic" pitchFamily="34" charset="-128"/>
              </a:defRPr>
            </a:lvl4pPr>
            <a:lvl5pPr marL="2057400" indent="-228600" algn="just" defTabSz="900113" eaLnBrk="0" hangingPunct="0">
              <a:spcBef>
                <a:spcPct val="30000"/>
              </a:spcBef>
              <a:defRPr sz="1200">
                <a:solidFill>
                  <a:schemeClr val="tx1"/>
                </a:solidFill>
                <a:latin typeface="Lucida Sans Unicode" pitchFamily="34" charset="0"/>
                <a:ea typeface="MS PGothic" pitchFamily="34" charset="-128"/>
              </a:defRPr>
            </a:lvl5pPr>
            <a:lvl6pPr marL="25146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6pPr>
            <a:lvl7pPr marL="29718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7pPr>
            <a:lvl8pPr marL="34290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8pPr>
            <a:lvl9pPr marL="38862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9pPr>
          </a:lstStyle>
          <a:p>
            <a:pPr algn="r">
              <a:spcBef>
                <a:spcPct val="0"/>
              </a:spcBef>
            </a:pPr>
            <a:fld id="{8644CCBB-2735-4CE3-8B25-9FCEA157B759}" type="slidenum">
              <a:rPr lang="en-GB" altLang="en-US" b="0">
                <a:solidFill>
                  <a:srgbClr val="000000"/>
                </a:solidFill>
                <a:latin typeface="Verdana" pitchFamily="34" charset="0"/>
              </a:rPr>
              <a:pPr algn="r">
                <a:spcBef>
                  <a:spcPct val="0"/>
                </a:spcBef>
              </a:pPr>
              <a:t>12</a:t>
            </a:fld>
            <a:endParaRPr lang="en-GB" altLang="en-US" b="0">
              <a:solidFill>
                <a:srgbClr val="000000"/>
              </a:solidFill>
              <a:latin typeface="Verdana" pitchFamily="34" charset="0"/>
            </a:endParaRPr>
          </a:p>
        </p:txBody>
      </p:sp>
      <p:sp>
        <p:nvSpPr>
          <p:cNvPr id="116739" name="Rectangle 2"/>
          <p:cNvSpPr>
            <a:spLocks noGrp="1" noRot="1" noChangeAspect="1" noChangeArrowheads="1" noTextEdit="1"/>
          </p:cNvSpPr>
          <p:nvPr>
            <p:ph type="sldImg"/>
          </p:nvPr>
        </p:nvSpPr>
        <p:spPr>
          <a:xfrm>
            <a:off x="900113" y="739775"/>
            <a:ext cx="4935537" cy="3700463"/>
          </a:xfrm>
          <a:ln/>
        </p:spPr>
      </p:sp>
      <p:sp>
        <p:nvSpPr>
          <p:cNvPr id="52228" name="Rectangle 3"/>
          <p:cNvSpPr>
            <a:spLocks noGrp="1" noChangeArrowheads="1"/>
          </p:cNvSpPr>
          <p:nvPr>
            <p:ph type="body" idx="1"/>
          </p:nvPr>
        </p:nvSpPr>
        <p:spPr>
          <a:xfrm>
            <a:off x="673262" y="4940257"/>
            <a:ext cx="5389240" cy="4438499"/>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21" tIns="45061" rIns="90121" bIns="45061">
            <a:normAutofit/>
          </a:bodyPr>
          <a:lstStyle/>
          <a:p>
            <a:pPr>
              <a:lnSpc>
                <a:spcPct val="90000"/>
              </a:lnSpc>
              <a:spcBef>
                <a:spcPts val="0"/>
              </a:spcBef>
              <a:spcAft>
                <a:spcPts val="801"/>
              </a:spcAft>
              <a:defRPr/>
            </a:pPr>
            <a:endParaRPr lang="en-IN" sz="700" dirty="0">
              <a:ea typeface="ＭＳ Ｐゴシック" pitchFamily="34" charset="-128"/>
            </a:endParaRPr>
          </a:p>
        </p:txBody>
      </p:sp>
    </p:spTree>
    <p:extLst>
      <p:ext uri="{BB962C8B-B14F-4D97-AF65-F5344CB8AC3E}">
        <p14:creationId xmlns:p14="http://schemas.microsoft.com/office/powerpoint/2010/main" val="406215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16199" y="9370868"/>
            <a:ext cx="2917992"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21" tIns="45061" rIns="90121" bIns="45061" anchor="b"/>
          <a:lstStyle>
            <a:lvl1pPr algn="just" defTabSz="900113" eaLnBrk="0" hangingPunct="0">
              <a:spcBef>
                <a:spcPct val="30000"/>
              </a:spcBef>
              <a:defRPr sz="1200">
                <a:solidFill>
                  <a:schemeClr val="tx1"/>
                </a:solidFill>
                <a:latin typeface="Lucida Sans Unicode" pitchFamily="34" charset="0"/>
                <a:ea typeface="MS PGothic" pitchFamily="34" charset="-128"/>
              </a:defRPr>
            </a:lvl1pPr>
            <a:lvl2pPr marL="742950" indent="-285750" algn="just" defTabSz="900113" eaLnBrk="0" hangingPunct="0">
              <a:spcBef>
                <a:spcPct val="30000"/>
              </a:spcBef>
              <a:defRPr sz="1200">
                <a:solidFill>
                  <a:schemeClr val="tx1"/>
                </a:solidFill>
                <a:latin typeface="Lucida Sans Unicode" pitchFamily="34" charset="0"/>
                <a:ea typeface="MS PGothic" pitchFamily="34" charset="-128"/>
              </a:defRPr>
            </a:lvl2pPr>
            <a:lvl3pPr marL="1143000" indent="-228600" algn="just" defTabSz="900113" eaLnBrk="0" hangingPunct="0">
              <a:spcBef>
                <a:spcPct val="30000"/>
              </a:spcBef>
              <a:defRPr sz="1200">
                <a:solidFill>
                  <a:schemeClr val="tx1"/>
                </a:solidFill>
                <a:latin typeface="Lucida Sans Unicode" pitchFamily="34" charset="0"/>
                <a:ea typeface="MS PGothic" pitchFamily="34" charset="-128"/>
              </a:defRPr>
            </a:lvl3pPr>
            <a:lvl4pPr marL="1600200" indent="-228600" algn="just" defTabSz="900113" eaLnBrk="0" hangingPunct="0">
              <a:spcBef>
                <a:spcPct val="30000"/>
              </a:spcBef>
              <a:defRPr sz="1200">
                <a:solidFill>
                  <a:schemeClr val="tx1"/>
                </a:solidFill>
                <a:latin typeface="Lucida Sans Unicode" pitchFamily="34" charset="0"/>
                <a:ea typeface="MS PGothic" pitchFamily="34" charset="-128"/>
              </a:defRPr>
            </a:lvl4pPr>
            <a:lvl5pPr marL="2057400" indent="-228600" algn="just" defTabSz="900113" eaLnBrk="0" hangingPunct="0">
              <a:spcBef>
                <a:spcPct val="30000"/>
              </a:spcBef>
              <a:defRPr sz="1200">
                <a:solidFill>
                  <a:schemeClr val="tx1"/>
                </a:solidFill>
                <a:latin typeface="Lucida Sans Unicode" pitchFamily="34" charset="0"/>
                <a:ea typeface="MS PGothic" pitchFamily="34" charset="-128"/>
              </a:defRPr>
            </a:lvl5pPr>
            <a:lvl6pPr marL="25146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6pPr>
            <a:lvl7pPr marL="29718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7pPr>
            <a:lvl8pPr marL="34290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8pPr>
            <a:lvl9pPr marL="38862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9pPr>
          </a:lstStyle>
          <a:p>
            <a:pPr algn="r">
              <a:spcBef>
                <a:spcPct val="0"/>
              </a:spcBef>
            </a:pPr>
            <a:fld id="{8644CCBB-2735-4CE3-8B25-9FCEA157B759}" type="slidenum">
              <a:rPr lang="en-GB" altLang="en-US" b="0">
                <a:solidFill>
                  <a:srgbClr val="000000"/>
                </a:solidFill>
                <a:latin typeface="Verdana" pitchFamily="34" charset="0"/>
              </a:rPr>
              <a:pPr algn="r">
                <a:spcBef>
                  <a:spcPct val="0"/>
                </a:spcBef>
              </a:pPr>
              <a:t>13</a:t>
            </a:fld>
            <a:endParaRPr lang="en-GB" altLang="en-US" b="0">
              <a:solidFill>
                <a:srgbClr val="000000"/>
              </a:solidFill>
              <a:latin typeface="Verdana" pitchFamily="34" charset="0"/>
            </a:endParaRPr>
          </a:p>
        </p:txBody>
      </p:sp>
      <p:sp>
        <p:nvSpPr>
          <p:cNvPr id="116739" name="Rectangle 2"/>
          <p:cNvSpPr>
            <a:spLocks noGrp="1" noRot="1" noChangeAspect="1" noChangeArrowheads="1" noTextEdit="1"/>
          </p:cNvSpPr>
          <p:nvPr>
            <p:ph type="sldImg"/>
          </p:nvPr>
        </p:nvSpPr>
        <p:spPr>
          <a:xfrm>
            <a:off x="900113" y="739775"/>
            <a:ext cx="4935537" cy="3700463"/>
          </a:xfrm>
          <a:ln/>
        </p:spPr>
      </p:sp>
      <p:sp>
        <p:nvSpPr>
          <p:cNvPr id="52228" name="Rectangle 3"/>
          <p:cNvSpPr>
            <a:spLocks noGrp="1" noChangeArrowheads="1"/>
          </p:cNvSpPr>
          <p:nvPr>
            <p:ph type="body" idx="1"/>
          </p:nvPr>
        </p:nvSpPr>
        <p:spPr>
          <a:xfrm>
            <a:off x="673262" y="4940257"/>
            <a:ext cx="5389240" cy="4438499"/>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21" tIns="45061" rIns="90121" bIns="45061">
            <a:normAutofit/>
          </a:bodyPr>
          <a:lstStyle/>
          <a:p>
            <a:pPr>
              <a:lnSpc>
                <a:spcPct val="90000"/>
              </a:lnSpc>
              <a:spcBef>
                <a:spcPts val="0"/>
              </a:spcBef>
              <a:spcAft>
                <a:spcPts val="801"/>
              </a:spcAft>
              <a:defRPr/>
            </a:pPr>
            <a:endParaRPr lang="en-IN" sz="700" dirty="0">
              <a:ea typeface="ＭＳ Ｐゴシック" pitchFamily="34" charset="-128"/>
            </a:endParaRPr>
          </a:p>
        </p:txBody>
      </p:sp>
    </p:spTree>
    <p:extLst>
      <p:ext uri="{BB962C8B-B14F-4D97-AF65-F5344CB8AC3E}">
        <p14:creationId xmlns:p14="http://schemas.microsoft.com/office/powerpoint/2010/main" val="406215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a:spLocks noGrp="1" noChangeArrowheads="1"/>
          </p:cNvSpPr>
          <p:nvPr>
            <p:ph type="sldNum" sz="quarter" idx="5"/>
          </p:nvPr>
        </p:nvSpPr>
        <p:spPr bwMode="auto">
          <a:noFill/>
          <a:ln>
            <a:miter lim="800000"/>
            <a:headEnd/>
            <a:tailEnd/>
          </a:ln>
        </p:spPr>
        <p:txBody>
          <a:bodyPr/>
          <a:lstStyle/>
          <a:p>
            <a:fld id="{5B2A679D-32B3-4E55-B317-F2A9A7033D49}" type="slidenum">
              <a:rPr lang="fr-FR" smtClean="0">
                <a:latin typeface="Times New Roman" pitchFamily="18" charset="0"/>
                <a:ea typeface="ＭＳ Ｐゴシック" pitchFamily="34" charset="-128"/>
              </a:rPr>
              <a:pPr/>
              <a:t>14</a:t>
            </a:fld>
            <a:endParaRPr lang="fr-FR" smtClean="0">
              <a:latin typeface="Times New Roman" pitchFamily="18" charset="0"/>
              <a:ea typeface="ＭＳ Ｐゴシック" pitchFamily="34" charset="-128"/>
            </a:endParaRPr>
          </a:p>
        </p:txBody>
      </p:sp>
      <p:sp>
        <p:nvSpPr>
          <p:cNvPr id="352258" name="Rectangle 2"/>
          <p:cNvSpPr>
            <a:spLocks noGrp="1" noRot="1" noChangeAspect="1" noChangeArrowheads="1" noTextEdit="1"/>
          </p:cNvSpPr>
          <p:nvPr>
            <p:ph type="sldImg"/>
          </p:nvPr>
        </p:nvSpPr>
        <p:spPr bwMode="auto">
          <a:xfrm>
            <a:off x="901700" y="741363"/>
            <a:ext cx="4933950" cy="3700462"/>
          </a:xfrm>
          <a:noFill/>
          <a:ln>
            <a:solidFill>
              <a:srgbClr val="000000"/>
            </a:solidFill>
            <a:miter lim="800000"/>
            <a:headEnd/>
            <a:tailEnd/>
          </a:ln>
        </p:spPr>
      </p:sp>
      <p:sp>
        <p:nvSpPr>
          <p:cNvPr id="352259" name="Rectangle 3"/>
          <p:cNvSpPr>
            <a:spLocks noGrp="1" noChangeArrowheads="1"/>
          </p:cNvSpPr>
          <p:nvPr>
            <p:ph type="body" idx="1"/>
          </p:nvPr>
        </p:nvSpPr>
        <p:spPr bwMode="auto">
          <a:xfrm>
            <a:off x="673276" y="4687532"/>
            <a:ext cx="5389212" cy="4436550"/>
          </a:xfrm>
          <a:noFill/>
        </p:spPr>
        <p:txBody>
          <a:bodyPr/>
          <a:lstStyle/>
          <a:p>
            <a:r>
              <a:rPr lang="en-US" sz="1200" dirty="0" smtClean="0">
                <a:solidFill>
                  <a:srgbClr val="000000"/>
                </a:solidFill>
                <a:latin typeface="Arial" panose="020B0604020202020204" pitchFamily="34" charset="0"/>
                <a:cs typeface="Arial" panose="020B0604020202020204" pitchFamily="34" charset="0"/>
              </a:rPr>
              <a:t>A Prospective 12-week study, 25 men with locally advanced or recurrent prostate cancer, LHRH agonists by </a:t>
            </a:r>
          </a:p>
          <a:p>
            <a:r>
              <a:rPr lang="en-US" sz="1200" dirty="0" smtClean="0">
                <a:solidFill>
                  <a:srgbClr val="000000"/>
                </a:solidFill>
                <a:latin typeface="Arial" panose="020B0604020202020204" pitchFamily="34" charset="0"/>
                <a:cs typeface="Arial" panose="020B0604020202020204" pitchFamily="34" charset="0"/>
              </a:rPr>
              <a:t>Smith MR et al.  Found an increase in the</a:t>
            </a:r>
            <a:r>
              <a:rPr lang="en-US" sz="1200" baseline="0" dirty="0" smtClean="0">
                <a:solidFill>
                  <a:srgbClr val="000000"/>
                </a:solidFill>
                <a:latin typeface="Arial" panose="020B0604020202020204" pitchFamily="34" charset="0"/>
                <a:cs typeface="Arial" panose="020B0604020202020204" pitchFamily="34" charset="0"/>
              </a:rPr>
              <a:t> Fat mass, BMI and weight when patients were put on ADT. </a:t>
            </a:r>
            <a:endParaRPr lang="fr-FR" dirty="0" smtClean="0">
              <a:ea typeface="ＭＳ Ｐゴシック" pitchFamily="34" charset="-128"/>
            </a:endParaRPr>
          </a:p>
        </p:txBody>
      </p:sp>
    </p:spTree>
    <p:extLst>
      <p:ext uri="{BB962C8B-B14F-4D97-AF65-F5344CB8AC3E}">
        <p14:creationId xmlns:p14="http://schemas.microsoft.com/office/powerpoint/2010/main" val="348099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observational study by </a:t>
            </a:r>
            <a:r>
              <a:rPr lang="en-US" dirty="0" err="1" smtClean="0"/>
              <a:t>Newschaffer</a:t>
            </a:r>
            <a:r>
              <a:rPr lang="en-US" dirty="0" smtClean="0"/>
              <a:t> indicates that CVD is the 2</a:t>
            </a:r>
            <a:r>
              <a:rPr lang="en-US" baseline="30000" dirty="0" smtClean="0"/>
              <a:t>nd</a:t>
            </a:r>
            <a:r>
              <a:rPr lang="en-US" baseline="0" dirty="0" smtClean="0"/>
              <a:t> common reason for death in patients with PCa. The author also states that this CV co morbidity may also hold prognostic significance. </a:t>
            </a:r>
            <a:endParaRPr lang="en-US" dirty="0"/>
          </a:p>
        </p:txBody>
      </p:sp>
      <p:sp>
        <p:nvSpPr>
          <p:cNvPr id="4" name="Slide Number Placeholder 3"/>
          <p:cNvSpPr>
            <a:spLocks noGrp="1"/>
          </p:cNvSpPr>
          <p:nvPr>
            <p:ph type="sldNum" sz="quarter" idx="10"/>
          </p:nvPr>
        </p:nvSpPr>
        <p:spPr/>
        <p:txBody>
          <a:bodyPr/>
          <a:lstStyle/>
          <a:p>
            <a:fld id="{15985491-BA29-49D2-B61D-F20329964D83}" type="slidenum">
              <a:rPr lang="en-US" smtClean="0"/>
              <a:t>15</a:t>
            </a:fld>
            <a:endParaRPr lang="en-US"/>
          </a:p>
        </p:txBody>
      </p:sp>
    </p:spTree>
    <p:extLst>
      <p:ext uri="{BB962C8B-B14F-4D97-AF65-F5344CB8AC3E}">
        <p14:creationId xmlns:p14="http://schemas.microsoft.com/office/powerpoint/2010/main" val="11668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373563" y="3309938"/>
            <a:ext cx="327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ea typeface="ＭＳ Ｐゴシック" pitchFamily="34" charset="-128"/>
            </a:endParaRPr>
          </a:p>
        </p:txBody>
      </p:sp>
      <p:sp>
        <p:nvSpPr>
          <p:cNvPr id="5" name="Rectangle 5"/>
          <p:cNvSpPr>
            <a:spLocks noChangeArrowheads="1"/>
          </p:cNvSpPr>
          <p:nvPr/>
        </p:nvSpPr>
        <p:spPr bwMode="auto">
          <a:xfrm>
            <a:off x="7107238" y="0"/>
            <a:ext cx="2036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600" b="1" smtClean="0">
              <a:solidFill>
                <a:srgbClr val="356FFF"/>
              </a:solidFill>
              <a:ea typeface="ＭＳ Ｐゴシック" pitchFamily="34" charset="-128"/>
            </a:endParaRPr>
          </a:p>
        </p:txBody>
      </p:sp>
      <p:sp>
        <p:nvSpPr>
          <p:cNvPr id="6" name="Rectangle 10"/>
          <p:cNvSpPr>
            <a:spLocks noChangeArrowheads="1"/>
          </p:cNvSpPr>
          <p:nvPr/>
        </p:nvSpPr>
        <p:spPr bwMode="auto">
          <a:xfrm>
            <a:off x="319088" y="3544888"/>
            <a:ext cx="8534400" cy="88900"/>
          </a:xfrm>
          <a:prstGeom prst="rect">
            <a:avLst/>
          </a:prstGeom>
          <a:gradFill rotWithShape="0">
            <a:gsLst>
              <a:gs pos="0">
                <a:srgbClr val="13017C"/>
              </a:gs>
              <a:gs pos="50000">
                <a:srgbClr val="FF0000"/>
              </a:gs>
              <a:gs pos="100000">
                <a:srgbClr val="13017C"/>
              </a:gs>
            </a:gsLst>
            <a:lin ang="0" scaled="1"/>
          </a:gradFill>
          <a:ln w="9525">
            <a:noFill/>
            <a:miter lim="800000"/>
            <a:headEnd/>
            <a:tailEnd/>
          </a:ln>
          <a:effectLst>
            <a:outerShdw blurRad="63500" dist="38099" dir="2700000" algn="ctr" rotWithShape="0">
              <a:schemeClr val="bg2">
                <a:alpha val="74998"/>
              </a:schemeClr>
            </a:outerShdw>
          </a:effectLst>
        </p:spPr>
        <p:txBody>
          <a:bodyPr wrap="none" anchor="ctr"/>
          <a:lstStyle/>
          <a:p>
            <a:pPr defTabSz="914400" eaLnBrk="0" fontAlgn="base" hangingPunct="0">
              <a:spcBef>
                <a:spcPct val="0"/>
              </a:spcBef>
              <a:spcAft>
                <a:spcPct val="0"/>
              </a:spcAft>
              <a:defRPr/>
            </a:pPr>
            <a:endParaRPr lang="en-US" sz="2400">
              <a:solidFill>
                <a:srgbClr val="FFFFFF"/>
              </a:solidFill>
              <a:ea typeface="ＭＳ Ｐゴシック" charset="0"/>
              <a:cs typeface="ＭＳ Ｐゴシック" charset="0"/>
            </a:endParaRPr>
          </a:p>
        </p:txBody>
      </p:sp>
      <p:sp>
        <p:nvSpPr>
          <p:cNvPr id="4099" name="Rectangle 3"/>
          <p:cNvSpPr>
            <a:spLocks noGrp="1" noChangeArrowheads="1"/>
          </p:cNvSpPr>
          <p:nvPr>
            <p:ph type="ctrTitle"/>
          </p:nvPr>
        </p:nvSpPr>
        <p:spPr>
          <a:xfrm>
            <a:off x="685800" y="2197100"/>
            <a:ext cx="7772400" cy="1143000"/>
          </a:xfrm>
        </p:spPr>
        <p:txBody>
          <a:bodyPr anchorCtr="1"/>
          <a:lstStyle>
            <a:lvl1pPr>
              <a:defRPr sz="4400"/>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nchorCtr="1"/>
          <a:lstStyle>
            <a:lvl1pPr marL="0" indent="0" algn="ctr">
              <a:buFont typeface="Wingdings" pitchFamily="-108" charset="2"/>
              <a:buNone/>
              <a:defRPr/>
            </a:lvl1pPr>
          </a:lstStyle>
          <a:p>
            <a:r>
              <a:rPr lang="en-US"/>
              <a:t>Click to edit Master subtitle style</a:t>
            </a:r>
          </a:p>
        </p:txBody>
      </p:sp>
    </p:spTree>
    <p:extLst>
      <p:ext uri="{BB962C8B-B14F-4D97-AF65-F5344CB8AC3E}">
        <p14:creationId xmlns:p14="http://schemas.microsoft.com/office/powerpoint/2010/main" val="417655996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7F4ECEF-F504-435E-A145-807773F07D9E}" type="slidenum">
              <a:rPr lang="en-US"/>
              <a:pPr/>
              <a:t>‹#›</a:t>
            </a:fld>
            <a:endParaRPr lang="en-US"/>
          </a:p>
        </p:txBody>
      </p:sp>
    </p:spTree>
    <p:extLst>
      <p:ext uri="{BB962C8B-B14F-4D97-AF65-F5344CB8AC3E}">
        <p14:creationId xmlns:p14="http://schemas.microsoft.com/office/powerpoint/2010/main" val="169493581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647700"/>
            <a:ext cx="2135187" cy="5603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647700"/>
            <a:ext cx="6253163" cy="5603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EEF56966-0F84-4EB5-91D2-21DB9071A5BF}" type="slidenum">
              <a:rPr lang="en-US"/>
              <a:pPr/>
              <a:t>‹#›</a:t>
            </a:fld>
            <a:endParaRPr lang="en-US"/>
          </a:p>
        </p:txBody>
      </p:sp>
    </p:spTree>
    <p:extLst>
      <p:ext uri="{BB962C8B-B14F-4D97-AF65-F5344CB8AC3E}">
        <p14:creationId xmlns:p14="http://schemas.microsoft.com/office/powerpoint/2010/main" val="3825476415"/>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4325" y="647700"/>
            <a:ext cx="854075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14325" y="1679575"/>
            <a:ext cx="8532813" cy="45720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fld id="{EBABAE8A-FEEF-481A-A607-A2F2891E3211}" type="slidenum">
              <a:rPr lang="en-US"/>
              <a:pPr/>
              <a:t>‹#›</a:t>
            </a:fld>
            <a:endParaRPr lang="en-US"/>
          </a:p>
        </p:txBody>
      </p:sp>
    </p:spTree>
    <p:extLst>
      <p:ext uri="{BB962C8B-B14F-4D97-AF65-F5344CB8AC3E}">
        <p14:creationId xmlns:p14="http://schemas.microsoft.com/office/powerpoint/2010/main" val="382051280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4325" y="647700"/>
            <a:ext cx="854075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14325" y="1679575"/>
            <a:ext cx="8532813" cy="45720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fld id="{25615A18-ECD4-4D18-836E-13740086BBA8}" type="slidenum">
              <a:rPr lang="en-US"/>
              <a:pPr/>
              <a:t>‹#›</a:t>
            </a:fld>
            <a:endParaRPr lang="en-US"/>
          </a:p>
        </p:txBody>
      </p:sp>
    </p:spTree>
    <p:extLst>
      <p:ext uri="{BB962C8B-B14F-4D97-AF65-F5344CB8AC3E}">
        <p14:creationId xmlns:p14="http://schemas.microsoft.com/office/powerpoint/2010/main" val="334362236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EEADA943-D069-4DA9-882D-A558A06348D4}" type="slidenum">
              <a:rPr lang="en-US"/>
              <a:pPr/>
              <a:t>‹#›</a:t>
            </a:fld>
            <a:endParaRPr lang="en-US"/>
          </a:p>
        </p:txBody>
      </p:sp>
    </p:spTree>
    <p:extLst>
      <p:ext uri="{BB962C8B-B14F-4D97-AF65-F5344CB8AC3E}">
        <p14:creationId xmlns:p14="http://schemas.microsoft.com/office/powerpoint/2010/main" val="239998458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140D56A8-9ECF-4BD7-9495-935FBAE36A93}" type="slidenum">
              <a:rPr lang="en-US"/>
              <a:pPr/>
              <a:t>‹#›</a:t>
            </a:fld>
            <a:endParaRPr lang="en-US"/>
          </a:p>
        </p:txBody>
      </p:sp>
    </p:spTree>
    <p:extLst>
      <p:ext uri="{BB962C8B-B14F-4D97-AF65-F5344CB8AC3E}">
        <p14:creationId xmlns:p14="http://schemas.microsoft.com/office/powerpoint/2010/main" val="128748369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679575"/>
            <a:ext cx="418941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138" y="1679575"/>
            <a:ext cx="4191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0A81C425-D948-4A63-8F7F-F2D1BD750CFB}" type="slidenum">
              <a:rPr lang="en-US"/>
              <a:pPr/>
              <a:t>‹#›</a:t>
            </a:fld>
            <a:endParaRPr lang="en-US"/>
          </a:p>
        </p:txBody>
      </p:sp>
    </p:spTree>
    <p:extLst>
      <p:ext uri="{BB962C8B-B14F-4D97-AF65-F5344CB8AC3E}">
        <p14:creationId xmlns:p14="http://schemas.microsoft.com/office/powerpoint/2010/main" val="188805585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CCD41224-0D21-47B5-BA7A-E695F0F57DDA}" type="slidenum">
              <a:rPr lang="en-US"/>
              <a:pPr/>
              <a:t>‹#›</a:t>
            </a:fld>
            <a:endParaRPr lang="en-US"/>
          </a:p>
        </p:txBody>
      </p:sp>
    </p:spTree>
    <p:extLst>
      <p:ext uri="{BB962C8B-B14F-4D97-AF65-F5344CB8AC3E}">
        <p14:creationId xmlns:p14="http://schemas.microsoft.com/office/powerpoint/2010/main" val="1206758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323D9F01-BE13-4369-AC51-6F96153E5169}" type="slidenum">
              <a:rPr lang="en-US"/>
              <a:pPr/>
              <a:t>‹#›</a:t>
            </a:fld>
            <a:endParaRPr lang="en-US"/>
          </a:p>
        </p:txBody>
      </p:sp>
    </p:spTree>
    <p:extLst>
      <p:ext uri="{BB962C8B-B14F-4D97-AF65-F5344CB8AC3E}">
        <p14:creationId xmlns:p14="http://schemas.microsoft.com/office/powerpoint/2010/main" val="292409670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F69B840-142B-4C04-AADF-F58127F758EE}" type="slidenum">
              <a:rPr lang="en-US"/>
              <a:pPr/>
              <a:t>‹#›</a:t>
            </a:fld>
            <a:endParaRPr lang="en-US"/>
          </a:p>
        </p:txBody>
      </p:sp>
    </p:spTree>
    <p:extLst>
      <p:ext uri="{BB962C8B-B14F-4D97-AF65-F5344CB8AC3E}">
        <p14:creationId xmlns:p14="http://schemas.microsoft.com/office/powerpoint/2010/main" val="141238894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9178BDFB-A293-4AAF-AF4E-78B000E58B19}" type="slidenum">
              <a:rPr lang="en-US"/>
              <a:pPr/>
              <a:t>‹#›</a:t>
            </a:fld>
            <a:endParaRPr lang="en-US"/>
          </a:p>
        </p:txBody>
      </p:sp>
    </p:spTree>
    <p:extLst>
      <p:ext uri="{BB962C8B-B14F-4D97-AF65-F5344CB8AC3E}">
        <p14:creationId xmlns:p14="http://schemas.microsoft.com/office/powerpoint/2010/main" val="285274257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D33009FD-B720-49C6-BAAB-589C0064C709}" type="slidenum">
              <a:rPr lang="en-US"/>
              <a:pPr/>
              <a:t>‹#›</a:t>
            </a:fld>
            <a:endParaRPr lang="en-US"/>
          </a:p>
        </p:txBody>
      </p:sp>
    </p:spTree>
    <p:extLst>
      <p:ext uri="{BB962C8B-B14F-4D97-AF65-F5344CB8AC3E}">
        <p14:creationId xmlns:p14="http://schemas.microsoft.com/office/powerpoint/2010/main" val="413277459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90039"/>
            </a:gs>
            <a:gs pos="100000">
              <a:srgbClr val="13017C"/>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9088" y="1444625"/>
            <a:ext cx="8616950" cy="88900"/>
          </a:xfrm>
          <a:prstGeom prst="rect">
            <a:avLst/>
          </a:prstGeom>
          <a:gradFill rotWithShape="0">
            <a:gsLst>
              <a:gs pos="0">
                <a:srgbClr val="FF0000"/>
              </a:gs>
              <a:gs pos="100000">
                <a:srgbClr val="13017C"/>
              </a:gs>
            </a:gsLst>
            <a:lin ang="0" scaled="1"/>
          </a:gradFill>
          <a:ln w="9525">
            <a:noFill/>
            <a:miter lim="800000"/>
            <a:headEnd/>
            <a:tailEnd/>
          </a:ln>
          <a:effectLst>
            <a:outerShdw blurRad="63500" dist="38099" dir="2700000" algn="ctr" rotWithShape="0">
              <a:schemeClr val="bg2">
                <a:alpha val="74998"/>
              </a:schemeClr>
            </a:outerShdw>
          </a:effectLst>
        </p:spPr>
        <p:txBody>
          <a:bodyPr wrap="none" anchor="ctr"/>
          <a:lstStyle/>
          <a:p>
            <a:pPr defTabSz="914400" eaLnBrk="0" fontAlgn="base" hangingPunct="0">
              <a:spcBef>
                <a:spcPct val="0"/>
              </a:spcBef>
              <a:spcAft>
                <a:spcPct val="0"/>
              </a:spcAft>
              <a:defRPr/>
            </a:pPr>
            <a:endParaRPr lang="en-US" sz="2400">
              <a:solidFill>
                <a:srgbClr val="FFFFFF"/>
              </a:solidFill>
              <a:ea typeface="ＭＳ Ｐゴシック" charset="0"/>
              <a:cs typeface="ＭＳ Ｐゴシック" charset="0"/>
            </a:endParaRPr>
          </a:p>
        </p:txBody>
      </p:sp>
      <p:sp>
        <p:nvSpPr>
          <p:cNvPr id="1027" name="Rectangle 3"/>
          <p:cNvSpPr>
            <a:spLocks noChangeArrowheads="1"/>
          </p:cNvSpPr>
          <p:nvPr/>
        </p:nvSpPr>
        <p:spPr bwMode="auto">
          <a:xfrm>
            <a:off x="4373563" y="3465513"/>
            <a:ext cx="327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ea typeface="ＭＳ Ｐゴシック" pitchFamily="34" charset="-128"/>
            </a:endParaRPr>
          </a:p>
        </p:txBody>
      </p:sp>
      <p:sp>
        <p:nvSpPr>
          <p:cNvPr id="1028" name="Rectangle 4"/>
          <p:cNvSpPr>
            <a:spLocks noGrp="1" noChangeArrowheads="1"/>
          </p:cNvSpPr>
          <p:nvPr>
            <p:ph type="title"/>
          </p:nvPr>
        </p:nvSpPr>
        <p:spPr bwMode="auto">
          <a:xfrm>
            <a:off x="314325" y="647700"/>
            <a:ext cx="8540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smtClean="0"/>
              <a:t>Click to edit Master title style</a:t>
            </a:r>
          </a:p>
        </p:txBody>
      </p:sp>
      <p:sp>
        <p:nvSpPr>
          <p:cNvPr id="1029" name="Rectangle 5"/>
          <p:cNvSpPr>
            <a:spLocks noGrp="1" noChangeArrowheads="1"/>
          </p:cNvSpPr>
          <p:nvPr>
            <p:ph type="body" idx="1"/>
          </p:nvPr>
        </p:nvSpPr>
        <p:spPr bwMode="auto">
          <a:xfrm>
            <a:off x="314325" y="1679575"/>
            <a:ext cx="85328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sldNum" sz="quarter" idx="4"/>
          </p:nvPr>
        </p:nvSpPr>
        <p:spPr bwMode="auto">
          <a:xfrm flipH="1">
            <a:off x="9144000" y="0"/>
            <a:ext cx="825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rgbClr val="356FFF"/>
                </a:solidFill>
              </a:defRPr>
            </a:lvl1pPr>
          </a:lstStyle>
          <a:p>
            <a:pPr defTabSz="914400" eaLnBrk="0" fontAlgn="base" hangingPunct="0">
              <a:spcBef>
                <a:spcPct val="0"/>
              </a:spcBef>
              <a:spcAft>
                <a:spcPct val="0"/>
              </a:spcAft>
            </a:pPr>
            <a:fld id="{5E809097-FEBD-42AC-B8AE-0E40219570D7}" type="slidenum">
              <a:rPr lang="en-US" smtClean="0">
                <a:ea typeface="ＭＳ Ｐゴシック" pitchFamily="34" charset="-128"/>
              </a:rPr>
              <a:pPr defTabSz="914400" eaLnBrk="0" fontAlgn="base" hangingPunct="0">
                <a:spcBef>
                  <a:spcPct val="0"/>
                </a:spcBef>
                <a:spcAft>
                  <a:spcPct val="0"/>
                </a:spcAft>
              </a:pPr>
              <a:t>‹#›</a:t>
            </a:fld>
            <a:endParaRPr lang="en-US" smtClean="0">
              <a:ea typeface="ＭＳ Ｐゴシック" pitchFamily="34" charset="-128"/>
            </a:endParaRPr>
          </a:p>
        </p:txBody>
      </p:sp>
      <p:sp>
        <p:nvSpPr>
          <p:cNvPr id="3085" name="Text Box 13"/>
          <p:cNvSpPr txBox="1">
            <a:spLocks noChangeArrowheads="1"/>
          </p:cNvSpPr>
          <p:nvPr userDrawn="1"/>
        </p:nvSpPr>
        <p:spPr bwMode="auto">
          <a:xfrm>
            <a:off x="7718425" y="6156325"/>
            <a:ext cx="325438" cy="701675"/>
          </a:xfrm>
          <a:prstGeom prst="rect">
            <a:avLst/>
          </a:prstGeom>
          <a:noFill/>
          <a:ln w="12700">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smtClean="0">
                <a:solidFill>
                  <a:srgbClr val="FFFFFF"/>
                </a:solidFill>
              </a:rPr>
              <a:t> </a:t>
            </a:r>
            <a:endParaRPr lang="en-US" smtClean="0">
              <a:solidFill>
                <a:srgbClr val="8DAEFF"/>
              </a:solidFill>
            </a:endParaRPr>
          </a:p>
        </p:txBody>
      </p:sp>
    </p:spTree>
    <p:extLst>
      <p:ext uri="{BB962C8B-B14F-4D97-AF65-F5344CB8AC3E}">
        <p14:creationId xmlns:p14="http://schemas.microsoft.com/office/powerpoint/2010/main" val="712352270"/>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xmlns:p14="http://schemas.microsoft.com/office/powerpoint/2010/main"/>
  <p:hf hdr="0" ftr="0" dt="0"/>
  <p:txStyles>
    <p:titleStyle>
      <a:lvl1pPr algn="l" defTabSz="762000" rtl="0" eaLnBrk="0" fontAlgn="base" hangingPunct="0">
        <a:lnSpc>
          <a:spcPct val="90000"/>
        </a:lnSpc>
        <a:spcBef>
          <a:spcPct val="0"/>
        </a:spcBef>
        <a:spcAft>
          <a:spcPct val="0"/>
        </a:spcAft>
        <a:defRPr sz="4000" b="1">
          <a:solidFill>
            <a:srgbClr val="8DAEFF"/>
          </a:solidFill>
          <a:latin typeface="+mj-lt"/>
          <a:ea typeface="ＭＳ Ｐゴシック" pitchFamily="-108" charset="-128"/>
          <a:cs typeface="ＭＳ Ｐゴシック" pitchFamily="-108" charset="-128"/>
        </a:defRPr>
      </a:lvl1pPr>
      <a:lvl2pPr algn="l" defTabSz="762000" rtl="0" eaLnBrk="0" fontAlgn="base" hangingPunct="0">
        <a:lnSpc>
          <a:spcPct val="90000"/>
        </a:lnSpc>
        <a:spcBef>
          <a:spcPct val="0"/>
        </a:spcBef>
        <a:spcAft>
          <a:spcPct val="0"/>
        </a:spcAft>
        <a:defRPr sz="4000" b="1">
          <a:solidFill>
            <a:srgbClr val="8DAEFF"/>
          </a:solidFill>
          <a:latin typeface="Arial" pitchFamily="-108" charset="0"/>
          <a:ea typeface="ＭＳ Ｐゴシック" pitchFamily="-108" charset="-128"/>
          <a:cs typeface="ＭＳ Ｐゴシック" pitchFamily="-108" charset="-128"/>
        </a:defRPr>
      </a:lvl2pPr>
      <a:lvl3pPr algn="l" defTabSz="762000" rtl="0" eaLnBrk="0" fontAlgn="base" hangingPunct="0">
        <a:lnSpc>
          <a:spcPct val="90000"/>
        </a:lnSpc>
        <a:spcBef>
          <a:spcPct val="0"/>
        </a:spcBef>
        <a:spcAft>
          <a:spcPct val="0"/>
        </a:spcAft>
        <a:defRPr sz="4000" b="1">
          <a:solidFill>
            <a:srgbClr val="8DAEFF"/>
          </a:solidFill>
          <a:latin typeface="Arial" pitchFamily="-108" charset="0"/>
          <a:ea typeface="ＭＳ Ｐゴシック" pitchFamily="-108" charset="-128"/>
          <a:cs typeface="ＭＳ Ｐゴシック" pitchFamily="-108" charset="-128"/>
        </a:defRPr>
      </a:lvl3pPr>
      <a:lvl4pPr algn="l" defTabSz="762000" rtl="0" eaLnBrk="0" fontAlgn="base" hangingPunct="0">
        <a:lnSpc>
          <a:spcPct val="90000"/>
        </a:lnSpc>
        <a:spcBef>
          <a:spcPct val="0"/>
        </a:spcBef>
        <a:spcAft>
          <a:spcPct val="0"/>
        </a:spcAft>
        <a:defRPr sz="4000" b="1">
          <a:solidFill>
            <a:srgbClr val="8DAEFF"/>
          </a:solidFill>
          <a:latin typeface="Arial" pitchFamily="-108" charset="0"/>
          <a:ea typeface="ＭＳ Ｐゴシック" pitchFamily="-108" charset="-128"/>
          <a:cs typeface="ＭＳ Ｐゴシック" pitchFamily="-108" charset="-128"/>
        </a:defRPr>
      </a:lvl4pPr>
      <a:lvl5pPr algn="l" defTabSz="762000" rtl="0" eaLnBrk="0" fontAlgn="base" hangingPunct="0">
        <a:lnSpc>
          <a:spcPct val="90000"/>
        </a:lnSpc>
        <a:spcBef>
          <a:spcPct val="0"/>
        </a:spcBef>
        <a:spcAft>
          <a:spcPct val="0"/>
        </a:spcAft>
        <a:defRPr sz="4000" b="1">
          <a:solidFill>
            <a:srgbClr val="8DAEFF"/>
          </a:solidFill>
          <a:latin typeface="Arial" pitchFamily="-108" charset="0"/>
          <a:ea typeface="ＭＳ Ｐゴシック" pitchFamily="-108" charset="-128"/>
          <a:cs typeface="ＭＳ Ｐゴシック" pitchFamily="-108" charset="-128"/>
        </a:defRPr>
      </a:lvl5pPr>
      <a:lvl6pPr marL="457200" algn="l" defTabSz="762000" rtl="0" eaLnBrk="0" fontAlgn="base" hangingPunct="0">
        <a:lnSpc>
          <a:spcPct val="90000"/>
        </a:lnSpc>
        <a:spcBef>
          <a:spcPct val="0"/>
        </a:spcBef>
        <a:spcAft>
          <a:spcPct val="0"/>
        </a:spcAft>
        <a:defRPr sz="4000" b="1">
          <a:solidFill>
            <a:srgbClr val="8DAEFF"/>
          </a:solidFill>
          <a:latin typeface="Arial" pitchFamily="-108" charset="0"/>
        </a:defRPr>
      </a:lvl6pPr>
      <a:lvl7pPr marL="914400" algn="l" defTabSz="762000" rtl="0" eaLnBrk="0" fontAlgn="base" hangingPunct="0">
        <a:lnSpc>
          <a:spcPct val="90000"/>
        </a:lnSpc>
        <a:spcBef>
          <a:spcPct val="0"/>
        </a:spcBef>
        <a:spcAft>
          <a:spcPct val="0"/>
        </a:spcAft>
        <a:defRPr sz="4000" b="1">
          <a:solidFill>
            <a:srgbClr val="8DAEFF"/>
          </a:solidFill>
          <a:latin typeface="Arial" pitchFamily="-108" charset="0"/>
        </a:defRPr>
      </a:lvl7pPr>
      <a:lvl8pPr marL="1371600" algn="l" defTabSz="762000" rtl="0" eaLnBrk="0" fontAlgn="base" hangingPunct="0">
        <a:lnSpc>
          <a:spcPct val="90000"/>
        </a:lnSpc>
        <a:spcBef>
          <a:spcPct val="0"/>
        </a:spcBef>
        <a:spcAft>
          <a:spcPct val="0"/>
        </a:spcAft>
        <a:defRPr sz="4000" b="1">
          <a:solidFill>
            <a:srgbClr val="8DAEFF"/>
          </a:solidFill>
          <a:latin typeface="Arial" pitchFamily="-108" charset="0"/>
        </a:defRPr>
      </a:lvl8pPr>
      <a:lvl9pPr marL="1828800" algn="l" defTabSz="762000" rtl="0" eaLnBrk="0" fontAlgn="base" hangingPunct="0">
        <a:lnSpc>
          <a:spcPct val="90000"/>
        </a:lnSpc>
        <a:spcBef>
          <a:spcPct val="0"/>
        </a:spcBef>
        <a:spcAft>
          <a:spcPct val="0"/>
        </a:spcAft>
        <a:defRPr sz="4000" b="1">
          <a:solidFill>
            <a:srgbClr val="8DAEFF"/>
          </a:solidFill>
          <a:latin typeface="Arial" pitchFamily="-108" charset="0"/>
        </a:defRPr>
      </a:lvl9pPr>
    </p:titleStyle>
    <p:bodyStyle>
      <a:lvl1pPr marL="342900" indent="-342900" algn="l" rtl="0" eaLnBrk="0" fontAlgn="base" hangingPunct="0">
        <a:spcBef>
          <a:spcPct val="50000"/>
        </a:spcBef>
        <a:spcAft>
          <a:spcPct val="20000"/>
        </a:spcAft>
        <a:buClr>
          <a:srgbClr val="FF0000"/>
        </a:buClr>
        <a:buSzPct val="110000"/>
        <a:buFont typeface="Wingdings" pitchFamily="2" charset="2"/>
        <a:buChar char="§"/>
        <a:defRPr sz="2800" b="1">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0"/>
        </a:spcBef>
        <a:spcAft>
          <a:spcPct val="20000"/>
        </a:spcAft>
        <a:buClr>
          <a:srgbClr val="FF0000"/>
        </a:buClr>
        <a:buSzPct val="80000"/>
        <a:buChar char="–"/>
        <a:defRPr sz="2800" b="1">
          <a:solidFill>
            <a:schemeClr val="tx1"/>
          </a:solidFill>
          <a:latin typeface="+mn-lt"/>
          <a:ea typeface="ＭＳ Ｐゴシック" pitchFamily="-108" charset="-128"/>
        </a:defRPr>
      </a:lvl2pPr>
      <a:lvl3pPr marL="1143000" indent="-228600" algn="l" rtl="0" eaLnBrk="0" fontAlgn="base" hangingPunct="0">
        <a:spcBef>
          <a:spcPct val="0"/>
        </a:spcBef>
        <a:spcAft>
          <a:spcPct val="20000"/>
        </a:spcAft>
        <a:buClr>
          <a:srgbClr val="FF0000"/>
        </a:buClr>
        <a:buSzPct val="110000"/>
        <a:buChar char="•"/>
        <a:defRPr sz="2800" b="1">
          <a:solidFill>
            <a:schemeClr val="tx1"/>
          </a:solidFill>
          <a:latin typeface="+mn-lt"/>
          <a:ea typeface="ＭＳ Ｐゴシック" pitchFamily="-108" charset="-128"/>
        </a:defRPr>
      </a:lvl3pPr>
      <a:lvl4pPr marL="1600200" indent="-228600" algn="l" rtl="0" eaLnBrk="0" fontAlgn="base" hangingPunct="0">
        <a:spcBef>
          <a:spcPct val="0"/>
        </a:spcBef>
        <a:spcAft>
          <a:spcPct val="20000"/>
        </a:spcAft>
        <a:buClr>
          <a:srgbClr val="FF0000"/>
        </a:buClr>
        <a:buSzPct val="85000"/>
        <a:buChar char="–"/>
        <a:defRPr sz="2800" b="1">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www.uroweb.org/guidelines/online-guidelines/" TargetMode="External"/><Relationship Id="rId4" Type="http://schemas.openxmlformats.org/officeDocument/2006/relationships/hyperlink" Target="http://www.ncbi.nlm.nih.gov/pubmed/?term=Seidenfeld+J,+et+al.+Ann+Intern+Med.+2000;132(7):566-577." TargetMode="External"/><Relationship Id="rId5" Type="http://schemas.openxmlformats.org/officeDocument/2006/relationships/hyperlink" Target="http://www.ncbi.nlm.nih.gov/pmc/articles/PMC3264425/" TargetMode="External"/><Relationship Id="rId6" Type="http://schemas.openxmlformats.org/officeDocument/2006/relationships/hyperlink" Target="http://www.ncbi.nlm.nih.gov/pmc/articles/PMC1476081/" TargetMode="External"/><Relationship Id="rId7" Type="http://schemas.openxmlformats.org/officeDocument/2006/relationships/hyperlink" Target="http://www.ncbi.nlm.nih.gov/pubmed/?term=Van+Poppel+H,+et+al.+Int+J+Urol.+2012;19(7):594-601." TargetMode="External"/><Relationship Id="rId8" Type="http://schemas.openxmlformats.org/officeDocument/2006/relationships/hyperlink" Target="http://www.ncbi.nlm.nih.gov/pmc/articles/PMC3503273/" TargetMode="External"/><Relationship Id="rId9" Type="http://schemas.openxmlformats.org/officeDocument/2006/relationships/hyperlink" Target="http://www.ncbi.nlm.nih.gov/pubmed/?term=Sharifi+N,+et+al.+JAMA.+2005;294(2):238-244." TargetMode="External"/><Relationship Id="rId10" Type="http://schemas.openxmlformats.org/officeDocument/2006/relationships/hyperlink" Target="http://www.ncbi.nlm.nih.gov/pubmed/?term=Morote+J,+et+al.+Urol+Int.+2006;77(2):135-138." TargetMode="External"/><Relationship Id="rId11" Type="http://schemas.openxmlformats.org/officeDocument/2006/relationships/hyperlink" Target="http://www.ncbi.nlm.nih.gov/pubmed/?term=Tombal+B,+et+al.+Eur+Urol.+2010;57(5):836-842." TargetMode="Externa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chart" Target="../charts/chart1.xm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uroweb.org/guidelines/online-guidelines/" TargetMode="External"/><Relationship Id="rId4" Type="http://schemas.openxmlformats.org/officeDocument/2006/relationships/hyperlink" Target="http://www.ncbi.nlm.nih.gov/pmc/articles/PMC3264425/" TargetMode="External"/><Relationship Id="rId5" Type="http://schemas.openxmlformats.org/officeDocument/2006/relationships/hyperlink" Target="http://www.ncbi.nlm.nih.gov/pmc/articles/PMC3503273/" TargetMode="Externa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30375"/>
            <a:ext cx="8229600" cy="1470025"/>
          </a:xfrm>
        </p:spPr>
        <p:txBody>
          <a:bodyPr>
            <a:noAutofit/>
          </a:bodyPr>
          <a:lstStyle/>
          <a:p>
            <a:r>
              <a:rPr lang="en-US" sz="4800" dirty="0" smtClean="0"/>
              <a:t/>
            </a:r>
            <a:br>
              <a:rPr lang="en-US" sz="4800" dirty="0" smtClean="0"/>
            </a:br>
            <a:r>
              <a:rPr lang="en-US" sz="3600" dirty="0">
                <a:solidFill>
                  <a:srgbClr val="FF0000"/>
                </a:solidFill>
              </a:rPr>
              <a:t>Prostate cancer: Androgen Deprivation Treatment  Challenges</a:t>
            </a:r>
            <a:endParaRPr lang="en-US" sz="3600" dirty="0"/>
          </a:p>
        </p:txBody>
      </p:sp>
      <p:sp>
        <p:nvSpPr>
          <p:cNvPr id="3" name="Subtitle 2"/>
          <p:cNvSpPr>
            <a:spLocks noGrp="1"/>
          </p:cNvSpPr>
          <p:nvPr>
            <p:ph type="subTitle" idx="1"/>
          </p:nvPr>
        </p:nvSpPr>
        <p:spPr/>
        <p:txBody>
          <a:bodyPr>
            <a:normAutofit fontScale="55000" lnSpcReduction="20000"/>
          </a:bodyPr>
          <a:lstStyle/>
          <a:p>
            <a:r>
              <a:rPr lang="en-US" i="1" dirty="0" smtClean="0"/>
              <a:t>Muhammad </a:t>
            </a:r>
            <a:r>
              <a:rPr lang="en-US" i="1" dirty="0" err="1" smtClean="0"/>
              <a:t>Abdus</a:t>
            </a:r>
            <a:r>
              <a:rPr lang="en-US" i="1" dirty="0" smtClean="0"/>
              <a:t> Salam</a:t>
            </a:r>
          </a:p>
          <a:p>
            <a:r>
              <a:rPr lang="en-US" i="1" dirty="0" smtClean="0"/>
              <a:t>Professor of </a:t>
            </a:r>
            <a:r>
              <a:rPr lang="en-US" i="1" dirty="0" err="1" smtClean="0"/>
              <a:t>UroOncology</a:t>
            </a:r>
            <a:endParaRPr lang="en-US" i="1" dirty="0" smtClean="0"/>
          </a:p>
          <a:p>
            <a:r>
              <a:rPr lang="en-US" i="1" dirty="0" smtClean="0"/>
              <a:t>Chairman Urology and Transplantation Foundation of Bangladesh</a:t>
            </a:r>
          </a:p>
          <a:p>
            <a:r>
              <a:rPr lang="en-US" i="1" dirty="0" smtClean="0"/>
              <a:t>www.utfbbd.Com</a:t>
            </a:r>
            <a:endParaRPr lang="en-US" i="1" dirty="0"/>
          </a:p>
        </p:txBody>
      </p:sp>
    </p:spTree>
    <p:extLst>
      <p:ext uri="{BB962C8B-B14F-4D97-AF65-F5344CB8AC3E}">
        <p14:creationId xmlns:p14="http://schemas.microsoft.com/office/powerpoint/2010/main" val="553531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900" dirty="0">
                <a:latin typeface="Candara" charset="0"/>
                <a:ea typeface="ＭＳ Ｐゴシック" charset="0"/>
                <a:cs typeface="ＭＳ Ｐゴシック" charset="0"/>
              </a:rPr>
              <a:t>The Eunuchs of </a:t>
            </a:r>
            <a:r>
              <a:rPr lang="en-US" sz="3900" dirty="0" smtClean="0">
                <a:latin typeface="Candara" charset="0"/>
                <a:ea typeface="ＭＳ Ｐゴシック" charset="0"/>
                <a:cs typeface="ＭＳ Ｐゴシック" charset="0"/>
              </a:rPr>
              <a:t>Middle east</a:t>
            </a:r>
            <a:r>
              <a:rPr lang="en-US" sz="3900" dirty="0">
                <a:latin typeface="Candara" charset="0"/>
                <a:ea typeface="ＭＳ Ｐゴシック" charset="0"/>
                <a:cs typeface="ＭＳ Ｐゴシック" charset="0"/>
              </a:rPr>
              <a:t/>
            </a:r>
            <a:br>
              <a:rPr lang="en-US" sz="3900" dirty="0">
                <a:latin typeface="Candara" charset="0"/>
                <a:ea typeface="ＭＳ Ｐゴシック" charset="0"/>
                <a:cs typeface="ＭＳ Ｐゴシック" charset="0"/>
              </a:rPr>
            </a:br>
            <a:endParaRPr lang="en-US" sz="3900" dirty="0">
              <a:latin typeface="Candara" charset="0"/>
              <a:ea typeface="ＭＳ Ｐゴシック" charset="0"/>
              <a:cs typeface="ＭＳ Ｐゴシック" charset="0"/>
            </a:endParaRPr>
          </a:p>
        </p:txBody>
      </p:sp>
      <p:pic>
        <p:nvPicPr>
          <p:cNvPr id="2253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7800" y="1691982"/>
            <a:ext cx="4239715"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8"/>
          <p:cNvSpPr>
            <a:spLocks noChangeArrowheads="1"/>
          </p:cNvSpPr>
          <p:nvPr/>
        </p:nvSpPr>
        <p:spPr bwMode="auto">
          <a:xfrm>
            <a:off x="4107543" y="4663508"/>
            <a:ext cx="4474028"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dirty="0"/>
              <a:t>A medical illustration by </a:t>
            </a:r>
            <a:r>
              <a:rPr lang="en-US" sz="2400" dirty="0" err="1"/>
              <a:t>Sharaf</a:t>
            </a:r>
            <a:r>
              <a:rPr lang="en-US" sz="2400" dirty="0"/>
              <a:t> ad-Din depicting an operation for castration, c. 1466</a:t>
            </a:r>
          </a:p>
        </p:txBody>
      </p:sp>
      <p:pic>
        <p:nvPicPr>
          <p:cNvPr id="3" name="Picture 2"/>
          <p:cNvPicPr>
            <a:picLocks noChangeAspect="1"/>
          </p:cNvPicPr>
          <p:nvPr/>
        </p:nvPicPr>
        <p:blipFill>
          <a:blip r:embed="rId3"/>
          <a:stretch>
            <a:fillRect/>
          </a:stretch>
        </p:blipFill>
        <p:spPr>
          <a:xfrm>
            <a:off x="489857" y="1691982"/>
            <a:ext cx="3403600" cy="5010019"/>
          </a:xfrm>
          <a:prstGeom prst="rect">
            <a:avLst/>
          </a:prstGeom>
        </p:spPr>
      </p:pic>
    </p:spTree>
    <p:extLst>
      <p:ext uri="{BB962C8B-B14F-4D97-AF65-F5344CB8AC3E}">
        <p14:creationId xmlns:p14="http://schemas.microsoft.com/office/powerpoint/2010/main" val="23844870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title"/>
          </p:nvPr>
        </p:nvSpPr>
        <p:spPr>
          <a:xfrm>
            <a:off x="1428750" y="331789"/>
            <a:ext cx="3313731" cy="735013"/>
          </a:xfrm>
        </p:spPr>
        <p:txBody>
          <a:bodyPr>
            <a:normAutofit fontScale="90000"/>
          </a:bodyPr>
          <a:lstStyle/>
          <a:p>
            <a:pPr algn="l"/>
            <a:r>
              <a:rPr lang="en-US" sz="3600" dirty="0" smtClean="0">
                <a:latin typeface="Impact" panose="020B0806030902050204" pitchFamily="34" charset="0"/>
              </a:rPr>
              <a:t>LHRH </a:t>
            </a:r>
            <a:r>
              <a:rPr lang="en-US" sz="3600" dirty="0">
                <a:latin typeface="Impact" panose="020B0806030902050204" pitchFamily="34" charset="0"/>
              </a:rPr>
              <a:t>Agonist therapy</a:t>
            </a:r>
            <a:endParaRPr lang="en-GB" altLang="en-US" sz="3600" dirty="0">
              <a:latin typeface="Impact" panose="020B0806030902050204" pitchFamily="34" charset="0"/>
            </a:endParaRPr>
          </a:p>
        </p:txBody>
      </p:sp>
      <p:sp>
        <p:nvSpPr>
          <p:cNvPr id="13316" name="Text Box 1029"/>
          <p:cNvSpPr txBox="1">
            <a:spLocks noChangeArrowheads="1"/>
          </p:cNvSpPr>
          <p:nvPr/>
        </p:nvSpPr>
        <p:spPr bwMode="auto">
          <a:xfrm>
            <a:off x="4228175" y="5930107"/>
            <a:ext cx="391813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2">
            <a:spAutoFit/>
          </a:bodyPr>
          <a:lstStyle>
            <a:lvl1pPr marL="228600" indent="-228600" eaLnBrk="0" hangingPunct="0">
              <a:defRPr sz="2000" b="1">
                <a:solidFill>
                  <a:schemeClr val="tx1"/>
                </a:solidFill>
                <a:latin typeface="Lucida Sans Unicode" pitchFamily="34" charset="0"/>
                <a:ea typeface="ＭＳ Ｐゴシック" pitchFamily="34" charset="-128"/>
              </a:defRPr>
            </a:lvl1pPr>
            <a:lvl2pPr marL="742950" indent="-285750" eaLnBrk="0" hangingPunct="0">
              <a:defRPr sz="2000" b="1">
                <a:solidFill>
                  <a:schemeClr val="tx1"/>
                </a:solidFill>
                <a:latin typeface="Lucida Sans Unicode" pitchFamily="34" charset="0"/>
                <a:ea typeface="ＭＳ Ｐゴシック" pitchFamily="34" charset="-128"/>
              </a:defRPr>
            </a:lvl2pPr>
            <a:lvl3pPr marL="1143000" indent="-228600" eaLnBrk="0" hangingPunct="0">
              <a:defRPr sz="2000" b="1">
                <a:solidFill>
                  <a:schemeClr val="tx1"/>
                </a:solidFill>
                <a:latin typeface="Lucida Sans Unicode" pitchFamily="34" charset="0"/>
                <a:ea typeface="ＭＳ Ｐゴシック" pitchFamily="34" charset="-128"/>
              </a:defRPr>
            </a:lvl3pPr>
            <a:lvl4pPr marL="1600200" indent="-228600" eaLnBrk="0" hangingPunct="0">
              <a:defRPr sz="2000" b="1">
                <a:solidFill>
                  <a:schemeClr val="tx1"/>
                </a:solidFill>
                <a:latin typeface="Lucida Sans Unicode" pitchFamily="34" charset="0"/>
                <a:ea typeface="ＭＳ Ｐゴシック" pitchFamily="34" charset="-128"/>
              </a:defRPr>
            </a:lvl4pPr>
            <a:lvl5pPr marL="2057400" indent="-228600" eaLnBrk="0" hangingPunct="0">
              <a:defRPr sz="2000" b="1">
                <a:solidFill>
                  <a:schemeClr val="tx1"/>
                </a:solidFill>
                <a:latin typeface="Lucida Sans Unicode" pitchFamily="34"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9pPr>
          </a:lstStyle>
          <a:p>
            <a:pPr eaLnBrk="1" hangingPunct="1">
              <a:buFontTx/>
              <a:buAutoNum type="arabicPeriod"/>
              <a:defRPr/>
            </a:pPr>
            <a:r>
              <a:rPr lang="en-GB" sz="700" b="0" dirty="0" err="1">
                <a:solidFill>
                  <a:srgbClr val="CFC7BD"/>
                </a:solidFill>
                <a:latin typeface="+mn-lt"/>
                <a:cs typeface="Arial" charset="0"/>
              </a:rPr>
              <a:t>Heidenreich</a:t>
            </a:r>
            <a:r>
              <a:rPr lang="en-GB" sz="700" b="0" dirty="0">
                <a:solidFill>
                  <a:srgbClr val="CFC7BD"/>
                </a:solidFill>
                <a:latin typeface="+mn-lt"/>
                <a:cs typeface="Arial" charset="0"/>
              </a:rPr>
              <a:t> A, et al. EAU Guidelines 2013. Available at: </a:t>
            </a:r>
            <a:r>
              <a:rPr lang="en-GB" sz="700" b="0" dirty="0">
                <a:solidFill>
                  <a:srgbClr val="CFC7BD"/>
                </a:solidFill>
                <a:latin typeface="+mn-lt"/>
                <a:cs typeface="Arial" charset="0"/>
                <a:hlinkClick r:id="rId3"/>
              </a:rPr>
              <a:t>http://www.uroweb.org/guidelines/online-guidelines/</a:t>
            </a:r>
            <a:r>
              <a:rPr lang="en-GB" sz="700" b="0" dirty="0">
                <a:solidFill>
                  <a:srgbClr val="CFC7BD"/>
                </a:solidFill>
                <a:latin typeface="+mn-lt"/>
                <a:cs typeface="Arial" charset="0"/>
              </a:rPr>
              <a:t>.</a:t>
            </a:r>
          </a:p>
          <a:p>
            <a:pPr eaLnBrk="1" hangingPunct="1">
              <a:buFontTx/>
              <a:buAutoNum type="arabicPeriod"/>
              <a:defRPr/>
            </a:pPr>
            <a:r>
              <a:rPr lang="en-GB" sz="700" b="0" dirty="0" err="1">
                <a:solidFill>
                  <a:srgbClr val="CFC7BD"/>
                </a:solidFill>
                <a:latin typeface="+mn-lt"/>
                <a:cs typeface="Arial" charset="0"/>
                <a:hlinkClick r:id="rId4"/>
              </a:rPr>
              <a:t>Seidenfeld</a:t>
            </a:r>
            <a:r>
              <a:rPr lang="en-GB" sz="700" b="0" dirty="0">
                <a:solidFill>
                  <a:srgbClr val="CFC7BD"/>
                </a:solidFill>
                <a:latin typeface="+mn-lt"/>
                <a:cs typeface="Arial" charset="0"/>
                <a:hlinkClick r:id="rId4"/>
              </a:rPr>
              <a:t> J, et al. </a:t>
            </a:r>
            <a:r>
              <a:rPr lang="en-GB" sz="700" b="0" i="1" dirty="0">
                <a:solidFill>
                  <a:srgbClr val="CFC7BD"/>
                </a:solidFill>
                <a:latin typeface="+mn-lt"/>
                <a:cs typeface="Arial" charset="0"/>
                <a:hlinkClick r:id="rId4"/>
              </a:rPr>
              <a:t>Ann Intern Med.</a:t>
            </a:r>
            <a:r>
              <a:rPr lang="en-GB" sz="700" b="0" dirty="0">
                <a:solidFill>
                  <a:srgbClr val="CFC7BD"/>
                </a:solidFill>
                <a:latin typeface="+mn-lt"/>
                <a:cs typeface="Arial" charset="0"/>
                <a:hlinkClick r:id="rId4"/>
              </a:rPr>
              <a:t> 2000;132(7):566-577.</a:t>
            </a:r>
            <a:endParaRPr lang="en-GB" sz="700" b="0" dirty="0">
              <a:solidFill>
                <a:srgbClr val="CFC7BD"/>
              </a:solidFill>
              <a:latin typeface="+mn-lt"/>
              <a:cs typeface="Arial" charset="0"/>
            </a:endParaRPr>
          </a:p>
          <a:p>
            <a:pPr eaLnBrk="1" hangingPunct="1">
              <a:buFontTx/>
              <a:buAutoNum type="arabicPeriod"/>
              <a:defRPr/>
            </a:pPr>
            <a:r>
              <a:rPr lang="en-GB" sz="700" b="0" dirty="0">
                <a:solidFill>
                  <a:srgbClr val="CFC7BD"/>
                </a:solidFill>
                <a:latin typeface="+mn-lt"/>
                <a:hlinkClick r:id="rId5"/>
              </a:rPr>
              <a:t>Choi S &amp;Lee AK. </a:t>
            </a:r>
            <a:r>
              <a:rPr lang="en-GB" sz="700" b="0" i="1" dirty="0">
                <a:solidFill>
                  <a:srgbClr val="CFC7BD"/>
                </a:solidFill>
                <a:latin typeface="+mn-lt"/>
                <a:hlinkClick r:id="rId5"/>
              </a:rPr>
              <a:t>Drug </a:t>
            </a:r>
            <a:r>
              <a:rPr lang="en-GB" sz="700" b="0" i="1" dirty="0" err="1">
                <a:solidFill>
                  <a:srgbClr val="CFC7BD"/>
                </a:solidFill>
                <a:latin typeface="+mn-lt"/>
                <a:hlinkClick r:id="rId5"/>
              </a:rPr>
              <a:t>Healthc</a:t>
            </a:r>
            <a:r>
              <a:rPr lang="en-GB" sz="700" b="0" i="1" dirty="0">
                <a:solidFill>
                  <a:srgbClr val="CFC7BD"/>
                </a:solidFill>
                <a:latin typeface="+mn-lt"/>
                <a:hlinkClick r:id="rId5"/>
              </a:rPr>
              <a:t> Patient </a:t>
            </a:r>
            <a:r>
              <a:rPr lang="en-GB" sz="700" b="0" i="1" dirty="0" err="1">
                <a:solidFill>
                  <a:srgbClr val="CFC7BD"/>
                </a:solidFill>
                <a:latin typeface="+mn-lt"/>
                <a:hlinkClick r:id="rId5"/>
              </a:rPr>
              <a:t>Saf</a:t>
            </a:r>
            <a:r>
              <a:rPr lang="en-GB" sz="700" b="0" i="1" dirty="0">
                <a:solidFill>
                  <a:srgbClr val="CFC7BD"/>
                </a:solidFill>
                <a:latin typeface="+mn-lt"/>
                <a:hlinkClick r:id="rId5"/>
              </a:rPr>
              <a:t>.</a:t>
            </a:r>
            <a:r>
              <a:rPr lang="en-GB" sz="700" b="0" dirty="0">
                <a:solidFill>
                  <a:srgbClr val="CFC7BD"/>
                </a:solidFill>
                <a:latin typeface="+mn-lt"/>
                <a:hlinkClick r:id="rId5"/>
              </a:rPr>
              <a:t> 2011;3:107-119.</a:t>
            </a:r>
            <a:endParaRPr lang="en-GB" sz="700" b="0" dirty="0">
              <a:solidFill>
                <a:srgbClr val="CFC7BD"/>
              </a:solidFill>
              <a:latin typeface="+mn-lt"/>
            </a:endParaRPr>
          </a:p>
          <a:p>
            <a:pPr eaLnBrk="1" hangingPunct="1">
              <a:buFontTx/>
              <a:buAutoNum type="arabicPeriod"/>
              <a:defRPr/>
            </a:pPr>
            <a:r>
              <a:rPr lang="en-GB" sz="700" b="0" dirty="0">
                <a:solidFill>
                  <a:srgbClr val="CFC7BD"/>
                </a:solidFill>
                <a:latin typeface="+mn-lt"/>
                <a:hlinkClick r:id="rId6"/>
              </a:rPr>
              <a:t>Thompson IM. </a:t>
            </a:r>
            <a:r>
              <a:rPr lang="en-GB" sz="700" b="0" i="1" dirty="0">
                <a:solidFill>
                  <a:srgbClr val="CFC7BD"/>
                </a:solidFill>
                <a:latin typeface="+mn-lt"/>
                <a:hlinkClick r:id="rId6"/>
              </a:rPr>
              <a:t>Rev Urol.</a:t>
            </a:r>
            <a:r>
              <a:rPr lang="en-GB" sz="700" b="0" dirty="0">
                <a:solidFill>
                  <a:srgbClr val="CFC7BD"/>
                </a:solidFill>
                <a:latin typeface="+mn-lt"/>
                <a:hlinkClick r:id="rId6"/>
              </a:rPr>
              <a:t> 2001;3 </a:t>
            </a:r>
            <a:r>
              <a:rPr lang="en-GB" sz="700" b="0" dirty="0" err="1">
                <a:solidFill>
                  <a:srgbClr val="CFC7BD"/>
                </a:solidFill>
                <a:latin typeface="+mn-lt"/>
                <a:hlinkClick r:id="rId6"/>
              </a:rPr>
              <a:t>Suppl</a:t>
            </a:r>
            <a:r>
              <a:rPr lang="en-GB" sz="700" b="0" dirty="0">
                <a:solidFill>
                  <a:srgbClr val="CFC7BD"/>
                </a:solidFill>
                <a:latin typeface="+mn-lt"/>
                <a:hlinkClick r:id="rId6"/>
              </a:rPr>
              <a:t> 3:S10-S14.</a:t>
            </a:r>
            <a:endParaRPr lang="en-GB" sz="700" b="0" dirty="0">
              <a:solidFill>
                <a:srgbClr val="CFC7BD"/>
              </a:solidFill>
              <a:latin typeface="+mn-lt"/>
            </a:endParaRPr>
          </a:p>
          <a:p>
            <a:pPr eaLnBrk="1" hangingPunct="1">
              <a:buFont typeface="Lucida Sans Unicode" pitchFamily="34" charset="0"/>
              <a:buAutoNum type="arabicPeriod" startAt="5"/>
              <a:defRPr/>
            </a:pPr>
            <a:r>
              <a:rPr lang="en-GB" sz="700" b="0" dirty="0">
                <a:solidFill>
                  <a:srgbClr val="CFC7BD"/>
                </a:solidFill>
                <a:latin typeface="+mn-lt"/>
                <a:hlinkClick r:id="rId7"/>
              </a:rPr>
              <a:t>Van </a:t>
            </a:r>
            <a:r>
              <a:rPr lang="en-GB" sz="700" b="0" dirty="0" err="1">
                <a:solidFill>
                  <a:srgbClr val="CFC7BD"/>
                </a:solidFill>
                <a:latin typeface="+mn-lt"/>
                <a:hlinkClick r:id="rId7"/>
              </a:rPr>
              <a:t>Poppel</a:t>
            </a:r>
            <a:r>
              <a:rPr lang="en-GB" sz="700" b="0" dirty="0">
                <a:solidFill>
                  <a:srgbClr val="CFC7BD"/>
                </a:solidFill>
                <a:latin typeface="+mn-lt"/>
                <a:hlinkClick r:id="rId7"/>
              </a:rPr>
              <a:t> H, et al. </a:t>
            </a:r>
            <a:r>
              <a:rPr lang="en-GB" sz="700" b="0" i="1" dirty="0" err="1">
                <a:solidFill>
                  <a:srgbClr val="CFC7BD"/>
                </a:solidFill>
                <a:latin typeface="+mn-lt"/>
                <a:hlinkClick r:id="rId7"/>
              </a:rPr>
              <a:t>Int</a:t>
            </a:r>
            <a:r>
              <a:rPr lang="en-GB" sz="700" b="0" i="1" dirty="0">
                <a:solidFill>
                  <a:srgbClr val="CFC7BD"/>
                </a:solidFill>
                <a:latin typeface="+mn-lt"/>
                <a:hlinkClick r:id="rId7"/>
              </a:rPr>
              <a:t> J Urol.</a:t>
            </a:r>
            <a:r>
              <a:rPr lang="en-GB" sz="700" b="0" dirty="0">
                <a:solidFill>
                  <a:srgbClr val="CFC7BD"/>
                </a:solidFill>
                <a:latin typeface="+mn-lt"/>
                <a:hlinkClick r:id="rId7"/>
              </a:rPr>
              <a:t> 2012;19(7):594-601.</a:t>
            </a:r>
            <a:endParaRPr lang="en-GB" sz="700" b="0" dirty="0">
              <a:solidFill>
                <a:srgbClr val="CFC7BD"/>
              </a:solidFill>
              <a:latin typeface="+mn-lt"/>
            </a:endParaRPr>
          </a:p>
          <a:p>
            <a:pPr eaLnBrk="1" hangingPunct="1">
              <a:buFont typeface="Lucida Sans Unicode" pitchFamily="34" charset="0"/>
              <a:buAutoNum type="arabicPeriod" startAt="5"/>
              <a:defRPr/>
            </a:pPr>
            <a:r>
              <a:rPr lang="en-GB" sz="700" b="0" dirty="0" err="1">
                <a:solidFill>
                  <a:srgbClr val="CFC7BD"/>
                </a:solidFill>
                <a:latin typeface="+mn-lt"/>
                <a:hlinkClick r:id="rId8"/>
              </a:rPr>
              <a:t>Lepor</a:t>
            </a:r>
            <a:r>
              <a:rPr lang="en-GB" sz="700" b="0" dirty="0">
                <a:solidFill>
                  <a:srgbClr val="CFC7BD"/>
                </a:solidFill>
                <a:latin typeface="+mn-lt"/>
                <a:hlinkClick r:id="rId8"/>
              </a:rPr>
              <a:t> H &amp; Shore ND. </a:t>
            </a:r>
            <a:r>
              <a:rPr lang="en-GB" sz="700" b="0" i="1" dirty="0">
                <a:solidFill>
                  <a:srgbClr val="CFC7BD"/>
                </a:solidFill>
                <a:latin typeface="+mn-lt"/>
                <a:hlinkClick r:id="rId8"/>
              </a:rPr>
              <a:t>Rev Urol.</a:t>
            </a:r>
            <a:r>
              <a:rPr lang="en-GB" sz="700" b="0" dirty="0">
                <a:solidFill>
                  <a:srgbClr val="CFC7BD"/>
                </a:solidFill>
                <a:latin typeface="+mn-lt"/>
                <a:hlinkClick r:id="rId8"/>
              </a:rPr>
              <a:t> 2012;14(1-2):1-12.</a:t>
            </a:r>
            <a:endParaRPr lang="en-GB" sz="700" b="0" dirty="0">
              <a:solidFill>
                <a:srgbClr val="CFC7BD"/>
              </a:solidFill>
              <a:latin typeface="+mn-lt"/>
            </a:endParaRPr>
          </a:p>
          <a:p>
            <a:pPr eaLnBrk="1" hangingPunct="1">
              <a:buFont typeface="Lucida Sans Unicode" pitchFamily="34" charset="0"/>
              <a:buAutoNum type="arabicPeriod" startAt="5"/>
              <a:defRPr/>
            </a:pPr>
            <a:r>
              <a:rPr lang="en-GB" sz="700" b="0" dirty="0" err="1">
                <a:solidFill>
                  <a:srgbClr val="CFC7BD"/>
                </a:solidFill>
                <a:latin typeface="+mn-lt"/>
                <a:hlinkClick r:id="rId9"/>
              </a:rPr>
              <a:t>Sharifi</a:t>
            </a:r>
            <a:r>
              <a:rPr lang="en-GB" sz="700" b="0" dirty="0">
                <a:solidFill>
                  <a:srgbClr val="CFC7BD"/>
                </a:solidFill>
                <a:latin typeface="+mn-lt"/>
                <a:hlinkClick r:id="rId9"/>
              </a:rPr>
              <a:t> N, et al. </a:t>
            </a:r>
            <a:r>
              <a:rPr lang="en-GB" sz="700" b="0" i="1" dirty="0">
                <a:solidFill>
                  <a:srgbClr val="CFC7BD"/>
                </a:solidFill>
                <a:latin typeface="+mn-lt"/>
                <a:hlinkClick r:id="rId9"/>
              </a:rPr>
              <a:t>JAMA.</a:t>
            </a:r>
            <a:r>
              <a:rPr lang="en-GB" sz="700" b="0" dirty="0">
                <a:solidFill>
                  <a:srgbClr val="CFC7BD"/>
                </a:solidFill>
                <a:latin typeface="+mn-lt"/>
                <a:hlinkClick r:id="rId9"/>
              </a:rPr>
              <a:t> 2005;294(2):238-244.</a:t>
            </a:r>
            <a:endParaRPr lang="en-GB" sz="700" b="0" dirty="0">
              <a:solidFill>
                <a:srgbClr val="CFC7BD"/>
              </a:solidFill>
              <a:latin typeface="+mn-lt"/>
            </a:endParaRPr>
          </a:p>
          <a:p>
            <a:pPr eaLnBrk="1" hangingPunct="1">
              <a:buFont typeface="Lucida Sans Unicode" pitchFamily="34" charset="0"/>
              <a:buAutoNum type="arabicPeriod" startAt="5"/>
              <a:defRPr/>
            </a:pPr>
            <a:r>
              <a:rPr lang="en-GB" sz="700" b="0" dirty="0" err="1">
                <a:solidFill>
                  <a:srgbClr val="CFC7BD"/>
                </a:solidFill>
                <a:latin typeface="+mn-lt"/>
                <a:hlinkClick r:id="rId10"/>
              </a:rPr>
              <a:t>Morote</a:t>
            </a:r>
            <a:r>
              <a:rPr lang="en-GB" sz="700" b="0" dirty="0">
                <a:solidFill>
                  <a:srgbClr val="CFC7BD"/>
                </a:solidFill>
                <a:latin typeface="+mn-lt"/>
                <a:hlinkClick r:id="rId10"/>
              </a:rPr>
              <a:t> J, et al. </a:t>
            </a:r>
            <a:r>
              <a:rPr lang="en-GB" sz="700" b="0" i="1" dirty="0" err="1">
                <a:solidFill>
                  <a:srgbClr val="CFC7BD"/>
                </a:solidFill>
                <a:latin typeface="+mn-lt"/>
                <a:hlinkClick r:id="rId10"/>
              </a:rPr>
              <a:t>Urol</a:t>
            </a:r>
            <a:r>
              <a:rPr lang="en-GB" sz="700" b="0" i="1" dirty="0">
                <a:solidFill>
                  <a:srgbClr val="CFC7BD"/>
                </a:solidFill>
                <a:latin typeface="+mn-lt"/>
                <a:hlinkClick r:id="rId10"/>
              </a:rPr>
              <a:t> Int.</a:t>
            </a:r>
            <a:r>
              <a:rPr lang="en-GB" sz="700" b="0" dirty="0">
                <a:solidFill>
                  <a:srgbClr val="CFC7BD"/>
                </a:solidFill>
                <a:latin typeface="+mn-lt"/>
                <a:hlinkClick r:id="rId10"/>
              </a:rPr>
              <a:t> 2006;77(2):135-138.</a:t>
            </a:r>
            <a:endParaRPr lang="en-GB" sz="700" b="0" dirty="0">
              <a:solidFill>
                <a:srgbClr val="CFC7BD"/>
              </a:solidFill>
              <a:latin typeface="+mn-lt"/>
            </a:endParaRPr>
          </a:p>
          <a:p>
            <a:pPr eaLnBrk="1" hangingPunct="1">
              <a:buFont typeface="Lucida Sans Unicode" pitchFamily="34" charset="0"/>
              <a:buAutoNum type="arabicPeriod" startAt="5"/>
              <a:defRPr/>
            </a:pPr>
            <a:r>
              <a:rPr lang="en-GB" sz="700" b="0" dirty="0" err="1">
                <a:solidFill>
                  <a:srgbClr val="CFC7BD"/>
                </a:solidFill>
                <a:latin typeface="+mn-lt"/>
                <a:hlinkClick r:id="rId11"/>
              </a:rPr>
              <a:t>Tombal</a:t>
            </a:r>
            <a:r>
              <a:rPr lang="en-GB" sz="700" b="0" dirty="0">
                <a:solidFill>
                  <a:srgbClr val="CFC7BD"/>
                </a:solidFill>
                <a:latin typeface="+mn-lt"/>
                <a:hlinkClick r:id="rId11"/>
              </a:rPr>
              <a:t> B, et al. </a:t>
            </a:r>
            <a:r>
              <a:rPr lang="en-GB" sz="700" b="0" i="1" dirty="0" err="1">
                <a:solidFill>
                  <a:srgbClr val="CFC7BD"/>
                </a:solidFill>
                <a:latin typeface="+mn-lt"/>
                <a:hlinkClick r:id="rId11"/>
              </a:rPr>
              <a:t>Eur</a:t>
            </a:r>
            <a:r>
              <a:rPr lang="en-GB" sz="700" b="0" i="1" dirty="0">
                <a:solidFill>
                  <a:srgbClr val="CFC7BD"/>
                </a:solidFill>
                <a:latin typeface="+mn-lt"/>
                <a:hlinkClick r:id="rId11"/>
              </a:rPr>
              <a:t> Urol.</a:t>
            </a:r>
            <a:r>
              <a:rPr lang="en-GB" sz="700" b="0" dirty="0">
                <a:solidFill>
                  <a:srgbClr val="CFC7BD"/>
                </a:solidFill>
                <a:latin typeface="+mn-lt"/>
                <a:hlinkClick r:id="rId11"/>
              </a:rPr>
              <a:t> 2010;57(5):836-842.</a:t>
            </a:r>
            <a:endParaRPr lang="en-GB" sz="700" b="0" dirty="0">
              <a:solidFill>
                <a:srgbClr val="CFC7BD"/>
              </a:solidFill>
              <a:latin typeface="+mn-lt"/>
            </a:endParaRPr>
          </a:p>
        </p:txBody>
      </p:sp>
      <p:sp>
        <p:nvSpPr>
          <p:cNvPr id="11" name="Rectangle 10"/>
          <p:cNvSpPr/>
          <p:nvPr/>
        </p:nvSpPr>
        <p:spPr>
          <a:xfrm>
            <a:off x="1477567" y="5807077"/>
            <a:ext cx="3773090" cy="246063"/>
          </a:xfrm>
          <a:prstGeom prst="rect">
            <a:avLst/>
          </a:prstGeom>
        </p:spPr>
        <p:txBody>
          <a:bodyPr>
            <a:spAutoFit/>
          </a:bodyPr>
          <a:lstStyle/>
          <a:p>
            <a:pPr>
              <a:defRPr/>
            </a:pPr>
            <a:r>
              <a:rPr lang="en-GB" sz="1000" kern="0" dirty="0">
                <a:ea typeface="ＭＳ Ｐゴシック"/>
              </a:rPr>
              <a:t>LHRH, luteinizing hormone-releasing hormone</a:t>
            </a:r>
            <a:endParaRPr lang="en-GB" sz="1000" dirty="0">
              <a:ea typeface="ＭＳ Ｐゴシック" pitchFamily="34" charset="-128"/>
            </a:endParaRPr>
          </a:p>
        </p:txBody>
      </p:sp>
      <p:grpSp>
        <p:nvGrpSpPr>
          <p:cNvPr id="2" name="Group 1"/>
          <p:cNvGrpSpPr/>
          <p:nvPr/>
        </p:nvGrpSpPr>
        <p:grpSpPr>
          <a:xfrm>
            <a:off x="190500" y="538164"/>
            <a:ext cx="8666781" cy="5818185"/>
            <a:chOff x="1979614" y="1616075"/>
            <a:chExt cx="8175625" cy="4178300"/>
          </a:xfrm>
        </p:grpSpPr>
        <p:sp>
          <p:nvSpPr>
            <p:cNvPr id="13" name="Round Diagonal Corner Rectangle 12"/>
            <p:cNvSpPr/>
            <p:nvPr/>
          </p:nvSpPr>
          <p:spPr bwMode="auto">
            <a:xfrm>
              <a:off x="2438400" y="2193763"/>
              <a:ext cx="7239000" cy="3038475"/>
            </a:xfrm>
            <a:prstGeom prst="round2DiagRect">
              <a:avLst>
                <a:gd name="adj1" fmla="val 0"/>
                <a:gd name="adj2" fmla="val 16670"/>
              </a:avLst>
            </a:prstGeom>
            <a:solidFill>
              <a:srgbClr val="A50235"/>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a:p>
          </p:txBody>
        </p:sp>
        <p:sp>
          <p:nvSpPr>
            <p:cNvPr id="14" name="Straight Connector 13"/>
            <p:cNvSpPr/>
            <p:nvPr/>
          </p:nvSpPr>
          <p:spPr bwMode="auto">
            <a:xfrm flipH="1">
              <a:off x="5543550" y="2201864"/>
              <a:ext cx="7938" cy="3030537"/>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en-GB"/>
            </a:p>
          </p:txBody>
        </p:sp>
        <p:sp>
          <p:nvSpPr>
            <p:cNvPr id="15" name="Freeform 14"/>
            <p:cNvSpPr/>
            <p:nvPr/>
          </p:nvSpPr>
          <p:spPr bwMode="auto">
            <a:xfrm>
              <a:off x="2873359" y="2312876"/>
              <a:ext cx="2471527" cy="2386074"/>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Effective lowering of testosterone level</a:t>
              </a:r>
              <a:r>
                <a:rPr lang="en-GB" sz="2000" baseline="30000" dirty="0">
                  <a:solidFill>
                    <a:schemeClr val="bg1"/>
                  </a:solidFill>
                  <a:latin typeface="Tahoma" panose="020B0604030504040204" pitchFamily="34" charset="0"/>
                  <a:cs typeface="Tahoma" panose="020B0604030504040204" pitchFamily="34" charset="0"/>
                </a:rPr>
                <a:t>1</a:t>
              </a: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Patient survival comparable to bilateral orchiectomy</a:t>
              </a:r>
              <a:r>
                <a:rPr lang="en-GB" sz="2000" baseline="30000" dirty="0">
                  <a:solidFill>
                    <a:schemeClr val="bg1"/>
                  </a:solidFill>
                  <a:latin typeface="Tahoma" panose="020B0604030504040204" pitchFamily="34" charset="0"/>
                  <a:cs typeface="Tahoma" panose="020B0604030504040204" pitchFamily="34" charset="0"/>
                </a:rPr>
                <a:t>1,2</a:t>
              </a: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Patients prefer injection over surgical castration</a:t>
              </a:r>
              <a:r>
                <a:rPr lang="en-GB" sz="2000" baseline="30000" dirty="0">
                  <a:solidFill>
                    <a:schemeClr val="bg1"/>
                  </a:solidFill>
                  <a:latin typeface="Tahoma" panose="020B0604030504040204" pitchFamily="34" charset="0"/>
                  <a:cs typeface="Tahoma" panose="020B0604030504040204" pitchFamily="34" charset="0"/>
                </a:rPr>
                <a:t>3</a:t>
              </a: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Generally </a:t>
              </a:r>
              <a:r>
                <a:rPr lang="en-GB" sz="2000" dirty="0" smtClean="0">
                  <a:solidFill>
                    <a:schemeClr val="bg1"/>
                  </a:solidFill>
                  <a:latin typeface="Tahoma" panose="020B0604030504040204" pitchFamily="34" charset="0"/>
                  <a:cs typeface="Tahoma" panose="020B0604030504040204" pitchFamily="34" charset="0"/>
                </a:rPr>
                <a:t>reversible</a:t>
              </a:r>
              <a:r>
                <a:rPr lang="en-GB" sz="2000" baseline="30000" dirty="0" smtClean="0">
                  <a:solidFill>
                    <a:schemeClr val="bg1"/>
                  </a:solidFill>
                  <a:latin typeface="Tahoma" panose="020B0604030504040204" pitchFamily="34" charset="0"/>
                  <a:cs typeface="Tahoma" panose="020B0604030504040204" pitchFamily="34" charset="0"/>
                </a:rPr>
                <a:t>3</a:t>
              </a:r>
              <a:endParaRPr lang="en-GB" sz="2000" dirty="0">
                <a:solidFill>
                  <a:schemeClr val="bg1"/>
                </a:solidFill>
                <a:latin typeface="Tahoma" panose="020B0604030504040204" pitchFamily="34" charset="0"/>
                <a:cs typeface="Tahoma" panose="020B0604030504040204" pitchFamily="34" charset="0"/>
              </a:endParaRPr>
            </a:p>
          </p:txBody>
        </p:sp>
        <p:sp>
          <p:nvSpPr>
            <p:cNvPr id="16" name="Freeform 15"/>
            <p:cNvSpPr/>
            <p:nvPr/>
          </p:nvSpPr>
          <p:spPr bwMode="auto">
            <a:xfrm>
              <a:off x="5704114" y="2312876"/>
              <a:ext cx="3646715" cy="2788770"/>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285750" indent="-285750" defTabSz="755650">
                <a:lnSpc>
                  <a:spcPct val="90000"/>
                </a:lnSpc>
                <a:spcAft>
                  <a:spcPts val="2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Testosterone surge causes a delay in castration</a:t>
              </a:r>
              <a:r>
                <a:rPr lang="en-GB" sz="2000" baseline="30000" dirty="0">
                  <a:solidFill>
                    <a:schemeClr val="bg1"/>
                  </a:solidFill>
                  <a:latin typeface="Tahoma" panose="020B0604030504040204" pitchFamily="34" charset="0"/>
                  <a:cs typeface="Tahoma" panose="020B0604030504040204" pitchFamily="34" charset="0"/>
                </a:rPr>
                <a:t>4,5</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ts val="2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Flare symptoms</a:t>
              </a:r>
              <a:r>
                <a:rPr lang="en-GB" sz="2000" baseline="30000" dirty="0">
                  <a:solidFill>
                    <a:schemeClr val="bg1"/>
                  </a:solidFill>
                  <a:latin typeface="Tahoma" panose="020B0604030504040204" pitchFamily="34" charset="0"/>
                  <a:cs typeface="Tahoma" panose="020B0604030504040204" pitchFamily="34" charset="0"/>
                </a:rPr>
                <a:t>1,5</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ts val="2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Testosterone microsurges</a:t>
              </a:r>
              <a:r>
                <a:rPr lang="en-GB" sz="2000" baseline="30000" dirty="0">
                  <a:solidFill>
                    <a:schemeClr val="bg1"/>
                  </a:solidFill>
                  <a:latin typeface="Tahoma" panose="020B0604030504040204" pitchFamily="34" charset="0"/>
                  <a:cs typeface="Tahoma" panose="020B0604030504040204" pitchFamily="34" charset="0"/>
                </a:rPr>
                <a:t>5,6</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ts val="2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Testosterone breakthroughs</a:t>
              </a:r>
              <a:r>
                <a:rPr lang="en-GB" sz="2000" baseline="30000" dirty="0">
                  <a:solidFill>
                    <a:schemeClr val="bg1"/>
                  </a:solidFill>
                  <a:latin typeface="Tahoma" panose="020B0604030504040204" pitchFamily="34" charset="0"/>
                  <a:cs typeface="Tahoma" panose="020B0604030504040204" pitchFamily="34" charset="0"/>
                </a:rPr>
                <a:t>6</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ts val="2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Hormonal adverse events</a:t>
              </a:r>
              <a:r>
                <a:rPr lang="en-GB" sz="2000" baseline="30000" dirty="0">
                  <a:solidFill>
                    <a:schemeClr val="bg1"/>
                  </a:solidFill>
                  <a:latin typeface="Tahoma" panose="020B0604030504040204" pitchFamily="34" charset="0"/>
                  <a:cs typeface="Tahoma" panose="020B0604030504040204" pitchFamily="34" charset="0"/>
                </a:rPr>
                <a:t>7</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ts val="2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Testosterone control not comparable with orchiectomy</a:t>
              </a:r>
              <a:r>
                <a:rPr lang="en-GB" sz="2000" baseline="30000" dirty="0">
                  <a:solidFill>
                    <a:schemeClr val="bg1"/>
                  </a:solidFill>
                  <a:latin typeface="Tahoma" panose="020B0604030504040204" pitchFamily="34" charset="0"/>
                  <a:cs typeface="Tahoma" panose="020B0604030504040204" pitchFamily="34" charset="0"/>
                </a:rPr>
                <a:t>8,9</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ts val="2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Increased risk of diabetes, heart attack, stroke, and sudden death</a:t>
              </a:r>
              <a:r>
                <a:rPr lang="en-GB" sz="2000" baseline="30000" dirty="0">
                  <a:solidFill>
                    <a:schemeClr val="bg1"/>
                  </a:solidFill>
                  <a:latin typeface="Tahoma" panose="020B0604030504040204" pitchFamily="34" charset="0"/>
                  <a:cs typeface="Tahoma" panose="020B0604030504040204" pitchFamily="34" charset="0"/>
                </a:rPr>
                <a:t>5,6</a:t>
              </a:r>
              <a:endParaRPr lang="en-GB" sz="2000" dirty="0">
                <a:solidFill>
                  <a:schemeClr val="bg1"/>
                </a:solidFill>
                <a:latin typeface="Tahoma" panose="020B0604030504040204" pitchFamily="34" charset="0"/>
                <a:cs typeface="Tahoma" panose="020B0604030504040204" pitchFamily="34" charset="0"/>
              </a:endParaRPr>
            </a:p>
          </p:txBody>
        </p:sp>
        <p:sp>
          <p:nvSpPr>
            <p:cNvPr id="17" name="Freeform 16"/>
            <p:cNvSpPr/>
            <p:nvPr/>
          </p:nvSpPr>
          <p:spPr bwMode="auto">
            <a:xfrm rot="16200000">
              <a:off x="793195" y="2802494"/>
              <a:ext cx="3314153" cy="941316"/>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Advantages</a:t>
              </a:r>
            </a:p>
          </p:txBody>
        </p:sp>
        <p:sp>
          <p:nvSpPr>
            <p:cNvPr id="18" name="Freeform 17"/>
            <p:cNvSpPr/>
            <p:nvPr/>
          </p:nvSpPr>
          <p:spPr bwMode="auto">
            <a:xfrm rot="5400000">
              <a:off x="8027505" y="3666641"/>
              <a:ext cx="3314153" cy="941315"/>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Disadvantages</a:t>
              </a:r>
            </a:p>
          </p:txBody>
        </p:sp>
      </p:grpSp>
      <p:sp>
        <p:nvSpPr>
          <p:cNvPr id="12" name="Slide Number Placeholder 2"/>
          <p:cNvSpPr>
            <a:spLocks noGrp="1"/>
          </p:cNvSpPr>
          <p:nvPr>
            <p:ph type="sldNum" sz="quarter" idx="10"/>
          </p:nvPr>
        </p:nvSpPr>
        <p:spPr/>
        <p:txBody>
          <a:bodyPr/>
          <a:lstStyle/>
          <a:p>
            <a:pPr>
              <a:defRPr/>
            </a:pPr>
            <a:fld id="{E2F75D0D-C2E9-4B14-BFAC-C74EFE6B57C1}" type="slidenum">
              <a:rPr lang="en-GB"/>
              <a:pPr>
                <a:defRPr/>
              </a:pPr>
              <a:t>11</a:t>
            </a:fld>
            <a:endParaRPr lang="en-GB"/>
          </a:p>
        </p:txBody>
      </p:sp>
    </p:spTree>
    <p:extLst>
      <p:ext uri="{BB962C8B-B14F-4D97-AF65-F5344CB8AC3E}">
        <p14:creationId xmlns:p14="http://schemas.microsoft.com/office/powerpoint/2010/main" val="1829639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title"/>
          </p:nvPr>
        </p:nvSpPr>
        <p:spPr>
          <a:xfrm>
            <a:off x="1428750" y="331789"/>
            <a:ext cx="5978129" cy="735013"/>
          </a:xfrm>
        </p:spPr>
        <p:txBody>
          <a:bodyPr>
            <a:normAutofit/>
          </a:bodyPr>
          <a:lstStyle/>
          <a:p>
            <a:pPr algn="l"/>
            <a:r>
              <a:rPr lang="en-US" sz="3600" dirty="0" smtClean="0">
                <a:latin typeface="Impact" panose="020B0806030902050204" pitchFamily="34" charset="0"/>
              </a:rPr>
              <a:t>LHRH Antagonist </a:t>
            </a:r>
            <a:r>
              <a:rPr lang="en-US" sz="3600" dirty="0">
                <a:latin typeface="Impact" panose="020B0806030902050204" pitchFamily="34" charset="0"/>
              </a:rPr>
              <a:t>therapy</a:t>
            </a:r>
            <a:endParaRPr lang="en-GB" altLang="en-US" sz="3600" dirty="0">
              <a:latin typeface="Impact" panose="020B0806030902050204" pitchFamily="34" charset="0"/>
            </a:endParaRPr>
          </a:p>
        </p:txBody>
      </p:sp>
      <p:sp>
        <p:nvSpPr>
          <p:cNvPr id="11" name="Rectangle 10"/>
          <p:cNvSpPr/>
          <p:nvPr/>
        </p:nvSpPr>
        <p:spPr>
          <a:xfrm>
            <a:off x="1477567" y="5846763"/>
            <a:ext cx="3773090" cy="246063"/>
          </a:xfrm>
          <a:prstGeom prst="rect">
            <a:avLst/>
          </a:prstGeom>
        </p:spPr>
        <p:txBody>
          <a:bodyPr>
            <a:spAutoFit/>
          </a:bodyPr>
          <a:lstStyle/>
          <a:p>
            <a:pPr>
              <a:defRPr/>
            </a:pPr>
            <a:r>
              <a:rPr lang="en-GB" sz="1000" kern="0" dirty="0">
                <a:ea typeface="ＭＳ Ｐゴシック"/>
              </a:rPr>
              <a:t>LHRH, luteinizing hormone-releasing hormone</a:t>
            </a:r>
            <a:endParaRPr lang="en-GB" sz="1000" dirty="0">
              <a:ea typeface="ＭＳ Ｐゴシック" pitchFamily="34" charset="-128"/>
            </a:endParaRPr>
          </a:p>
        </p:txBody>
      </p:sp>
      <p:grpSp>
        <p:nvGrpSpPr>
          <p:cNvPr id="2" name="Group 1"/>
          <p:cNvGrpSpPr/>
          <p:nvPr/>
        </p:nvGrpSpPr>
        <p:grpSpPr>
          <a:xfrm>
            <a:off x="224637" y="313146"/>
            <a:ext cx="8680048" cy="6165146"/>
            <a:chOff x="1979614" y="1616075"/>
            <a:chExt cx="8109604" cy="4478675"/>
          </a:xfrm>
        </p:grpSpPr>
        <p:sp>
          <p:nvSpPr>
            <p:cNvPr id="13" name="Round Diagonal Corner Rectangle 12"/>
            <p:cNvSpPr/>
            <p:nvPr/>
          </p:nvSpPr>
          <p:spPr bwMode="auto">
            <a:xfrm>
              <a:off x="2379560" y="2172942"/>
              <a:ext cx="7239000" cy="3398964"/>
            </a:xfrm>
            <a:prstGeom prst="round2DiagRect">
              <a:avLst>
                <a:gd name="adj1" fmla="val 0"/>
                <a:gd name="adj2" fmla="val 16670"/>
              </a:avLst>
            </a:prstGeom>
            <a:solidFill>
              <a:srgbClr val="A50235"/>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a:p>
          </p:txBody>
        </p:sp>
        <p:sp>
          <p:nvSpPr>
            <p:cNvPr id="14" name="Straight Connector 13"/>
            <p:cNvSpPr/>
            <p:nvPr/>
          </p:nvSpPr>
          <p:spPr bwMode="auto">
            <a:xfrm flipH="1">
              <a:off x="6914967" y="2373748"/>
              <a:ext cx="7938" cy="3030537"/>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en-GB"/>
            </a:p>
          </p:txBody>
        </p:sp>
        <p:sp>
          <p:nvSpPr>
            <p:cNvPr id="15" name="Freeform 14"/>
            <p:cNvSpPr/>
            <p:nvPr/>
          </p:nvSpPr>
          <p:spPr bwMode="auto">
            <a:xfrm>
              <a:off x="2789421" y="2353121"/>
              <a:ext cx="4016167" cy="2997477"/>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342900" indent="-342900">
                <a:buFont typeface="Wingdings" panose="05000000000000000000" pitchFamily="2" charset="2"/>
                <a:buChar char="v"/>
              </a:pPr>
              <a:r>
                <a:rPr lang="en-US" sz="2000" dirty="0">
                  <a:solidFill>
                    <a:schemeClr val="bg1"/>
                  </a:solidFill>
                  <a:latin typeface="Tahoma" panose="020B0604030504040204" pitchFamily="34" charset="0"/>
                  <a:cs typeface="Tahoma" panose="020B0604030504040204" pitchFamily="34" charset="0"/>
                </a:rPr>
                <a:t>Suppresses Production of Testosterone </a:t>
              </a:r>
              <a:r>
                <a:rPr lang="en-US" sz="2000" dirty="0" smtClean="0">
                  <a:solidFill>
                    <a:schemeClr val="bg1"/>
                  </a:solidFill>
                  <a:latin typeface="Tahoma" panose="020B0604030504040204" pitchFamily="34" charset="0"/>
                  <a:cs typeface="Tahoma" panose="020B0604030504040204" pitchFamily="34" charset="0"/>
                </a:rPr>
                <a:t>Immediately.</a:t>
              </a:r>
            </a:p>
            <a:p>
              <a:pPr marL="342900" indent="-342900">
                <a:lnSpc>
                  <a:spcPct val="150000"/>
                </a:lnSpc>
                <a:buFont typeface="Wingdings" panose="05000000000000000000" pitchFamily="2" charset="2"/>
                <a:buChar char="v"/>
              </a:pPr>
              <a:r>
                <a:rPr lang="en-US" sz="2000" dirty="0" smtClean="0">
                  <a:solidFill>
                    <a:schemeClr val="bg1"/>
                  </a:solidFill>
                  <a:latin typeface="Tahoma" panose="020B0604030504040204" pitchFamily="34" charset="0"/>
                  <a:cs typeface="Tahoma" panose="020B0604030504040204" pitchFamily="34" charset="0"/>
                </a:rPr>
                <a:t>Anti-Androgen </a:t>
              </a:r>
              <a:r>
                <a:rPr lang="en-US" sz="2000" dirty="0">
                  <a:solidFill>
                    <a:schemeClr val="bg1"/>
                  </a:solidFill>
                  <a:latin typeface="Tahoma" panose="020B0604030504040204" pitchFamily="34" charset="0"/>
                  <a:cs typeface="Tahoma" panose="020B0604030504040204" pitchFamily="34" charset="0"/>
                </a:rPr>
                <a:t>therapy is NOT </a:t>
              </a:r>
              <a:r>
                <a:rPr lang="en-US" sz="2000" dirty="0" smtClean="0">
                  <a:solidFill>
                    <a:schemeClr val="bg1"/>
                  </a:solidFill>
                  <a:latin typeface="Tahoma" panose="020B0604030504040204" pitchFamily="34" charset="0"/>
                  <a:cs typeface="Tahoma" panose="020B0604030504040204" pitchFamily="34" charset="0"/>
                </a:rPr>
                <a:t>REQUIRED</a:t>
              </a:r>
              <a:endParaRPr lang="en-US" dirty="0">
                <a:solidFill>
                  <a:schemeClr val="bg1"/>
                </a:solidFill>
                <a:latin typeface="Tahoma" panose="020B0604030504040204" pitchFamily="34" charset="0"/>
                <a:cs typeface="Tahoma" panose="020B0604030504040204" pitchFamily="34" charset="0"/>
              </a:endParaRPr>
            </a:p>
            <a:p>
              <a:pPr marL="285750" indent="-285750" defTabSz="755650">
                <a:spcAft>
                  <a:spcPct val="35000"/>
                </a:spcAft>
                <a:buFont typeface="Wingdings" pitchFamily="2" charset="2"/>
                <a:buChar char="v"/>
                <a:defRPr/>
              </a:pPr>
              <a:r>
                <a:rPr lang="en-US" sz="2000" dirty="0">
                  <a:solidFill>
                    <a:schemeClr val="bg1"/>
                  </a:solidFill>
                  <a:latin typeface="Tahoma" panose="020B0604030504040204" pitchFamily="34" charset="0"/>
                  <a:cs typeface="Tahoma" panose="020B0604030504040204" pitchFamily="34" charset="0"/>
                </a:rPr>
                <a:t>Faster &amp; Prolonged PSA </a:t>
              </a:r>
              <a:r>
                <a:rPr lang="en-US" sz="2000" dirty="0" smtClean="0">
                  <a:solidFill>
                    <a:schemeClr val="bg1"/>
                  </a:solidFill>
                  <a:latin typeface="Tahoma" panose="020B0604030504040204" pitchFamily="34" charset="0"/>
                  <a:cs typeface="Tahoma" panose="020B0604030504040204" pitchFamily="34" charset="0"/>
                </a:rPr>
                <a:t>Suppression</a:t>
              </a:r>
            </a:p>
            <a:p>
              <a:pPr marL="285750" indent="-285750" defTabSz="755650">
                <a:lnSpc>
                  <a:spcPct val="90000"/>
                </a:lnSpc>
                <a:spcAft>
                  <a:spcPct val="35000"/>
                </a:spcAft>
                <a:buFont typeface="Wingdings" pitchFamily="2" charset="2"/>
                <a:buChar char="v"/>
                <a:defRPr/>
              </a:pPr>
              <a:r>
                <a:rPr lang="en-US" sz="2000" dirty="0" smtClean="0">
                  <a:solidFill>
                    <a:schemeClr val="bg1"/>
                  </a:solidFill>
                  <a:latin typeface="Tahoma" panose="020B0604030504040204" pitchFamily="34" charset="0"/>
                  <a:cs typeface="Tahoma" panose="020B0604030504040204" pitchFamily="34" charset="0"/>
                </a:rPr>
                <a:t>Delays CRPC</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US" sz="2000" dirty="0">
                  <a:solidFill>
                    <a:schemeClr val="bg1"/>
                  </a:solidFill>
                  <a:latin typeface="Tahoma" panose="020B0604030504040204" pitchFamily="34" charset="0"/>
                  <a:cs typeface="Tahoma" panose="020B0604030504040204" pitchFamily="34" charset="0"/>
                </a:rPr>
                <a:t>Better LUTS relief</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smtClean="0">
                  <a:solidFill>
                    <a:schemeClr val="bg1"/>
                  </a:solidFill>
                  <a:latin typeface="Tahoma" panose="020B0604030504040204" pitchFamily="34" charset="0"/>
                  <a:cs typeface="Tahoma" panose="020B0604030504040204" pitchFamily="34" charset="0"/>
                </a:rPr>
                <a:t>No Flare Symptoms</a:t>
              </a:r>
            </a:p>
            <a:p>
              <a:pPr marL="285750" indent="-285750" defTabSz="755650">
                <a:lnSpc>
                  <a:spcPct val="90000"/>
                </a:lnSpc>
                <a:spcAft>
                  <a:spcPct val="35000"/>
                </a:spcAft>
                <a:buFont typeface="Wingdings" pitchFamily="2" charset="2"/>
                <a:buChar char="v"/>
                <a:defRPr/>
              </a:pPr>
              <a:r>
                <a:rPr lang="en-US" sz="2000" dirty="0" smtClean="0">
                  <a:solidFill>
                    <a:schemeClr val="bg1"/>
                  </a:solidFill>
                  <a:latin typeface="Tahoma" panose="020B0604030504040204" pitchFamily="34" charset="0"/>
                  <a:cs typeface="Tahoma" panose="020B0604030504040204" pitchFamily="34" charset="0"/>
                </a:rPr>
                <a:t>Sustained testosterone control without any Surge &amp; Micro-surge.</a:t>
              </a:r>
              <a:endParaRPr lang="en-GB" sz="2000" dirty="0" smtClean="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smtClean="0">
                  <a:solidFill>
                    <a:schemeClr val="bg1"/>
                  </a:solidFill>
                  <a:latin typeface="Tahoma" panose="020B0604030504040204" pitchFamily="34" charset="0"/>
                  <a:cs typeface="Tahoma" panose="020B0604030504040204" pitchFamily="34" charset="0"/>
                </a:rPr>
                <a:t>Lower risk for patient with diabetes, pre-existing cardiovascular disease.</a:t>
              </a:r>
              <a:endParaRPr lang="en-GB" sz="2000" baseline="30000" dirty="0">
                <a:solidFill>
                  <a:schemeClr val="bg1"/>
                </a:solidFill>
                <a:latin typeface="Tahoma" panose="020B0604030504040204" pitchFamily="34" charset="0"/>
                <a:cs typeface="Tahoma" panose="020B0604030504040204" pitchFamily="34" charset="0"/>
              </a:endParaRPr>
            </a:p>
          </p:txBody>
        </p:sp>
        <p:sp>
          <p:nvSpPr>
            <p:cNvPr id="16" name="Freeform 15"/>
            <p:cNvSpPr/>
            <p:nvPr/>
          </p:nvSpPr>
          <p:spPr bwMode="auto">
            <a:xfrm>
              <a:off x="6889526" y="2513827"/>
              <a:ext cx="2729034" cy="473931"/>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285750" indent="-285750" defTabSz="755650">
                <a:lnSpc>
                  <a:spcPct val="90000"/>
                </a:lnSpc>
                <a:spcAft>
                  <a:spcPts val="200"/>
                </a:spcAft>
                <a:buFont typeface="Wingdings" pitchFamily="2" charset="2"/>
                <a:buChar char="v"/>
                <a:defRPr/>
              </a:pPr>
              <a:r>
                <a:rPr lang="en-GB" sz="2000" dirty="0" smtClean="0">
                  <a:solidFill>
                    <a:schemeClr val="bg1"/>
                  </a:solidFill>
                  <a:latin typeface="Tahoma" panose="020B0604030504040204" pitchFamily="34" charset="0"/>
                  <a:cs typeface="Tahoma" panose="020B0604030504040204" pitchFamily="34" charset="0"/>
                </a:rPr>
                <a:t>Injection site reaction</a:t>
              </a:r>
            </a:p>
          </p:txBody>
        </p:sp>
        <p:sp>
          <p:nvSpPr>
            <p:cNvPr id="17" name="Freeform 16"/>
            <p:cNvSpPr/>
            <p:nvPr/>
          </p:nvSpPr>
          <p:spPr bwMode="auto">
            <a:xfrm rot="16200000">
              <a:off x="793195" y="2802494"/>
              <a:ext cx="3314153" cy="941316"/>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Advantages</a:t>
              </a:r>
            </a:p>
          </p:txBody>
        </p:sp>
        <p:sp>
          <p:nvSpPr>
            <p:cNvPr id="18" name="Freeform 17"/>
            <p:cNvSpPr/>
            <p:nvPr/>
          </p:nvSpPr>
          <p:spPr bwMode="auto">
            <a:xfrm rot="5400000">
              <a:off x="7961484" y="3967016"/>
              <a:ext cx="3314153" cy="941315"/>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Disadvantages</a:t>
              </a:r>
            </a:p>
          </p:txBody>
        </p:sp>
      </p:grpSp>
      <p:sp>
        <p:nvSpPr>
          <p:cNvPr id="12" name="Slide Number Placeholder 2"/>
          <p:cNvSpPr>
            <a:spLocks noGrp="1"/>
          </p:cNvSpPr>
          <p:nvPr>
            <p:ph type="sldNum" sz="quarter" idx="10"/>
          </p:nvPr>
        </p:nvSpPr>
        <p:spPr/>
        <p:txBody>
          <a:bodyPr/>
          <a:lstStyle/>
          <a:p>
            <a:pPr>
              <a:defRPr/>
            </a:pPr>
            <a:fld id="{E2F75D0D-C2E9-4B14-BFAC-C74EFE6B57C1}" type="slidenum">
              <a:rPr lang="en-GB"/>
              <a:pPr>
                <a:defRPr/>
              </a:pPr>
              <a:t>12</a:t>
            </a:fld>
            <a:endParaRPr lang="en-GB"/>
          </a:p>
        </p:txBody>
      </p:sp>
      <p:sp>
        <p:nvSpPr>
          <p:cNvPr id="19" name="Rectangle 18"/>
          <p:cNvSpPr/>
          <p:nvPr/>
        </p:nvSpPr>
        <p:spPr>
          <a:xfrm>
            <a:off x="6074287" y="6013589"/>
            <a:ext cx="2156222" cy="1323439"/>
          </a:xfrm>
          <a:prstGeom prst="rect">
            <a:avLst/>
          </a:prstGeom>
        </p:spPr>
        <p:txBody>
          <a:bodyPr wrap="square">
            <a:spAutoFit/>
          </a:bodyPr>
          <a:lstStyle/>
          <a:p>
            <a:pPr>
              <a:defRPr/>
            </a:pPr>
            <a:r>
              <a:rPr lang="da-DK" sz="1000" dirty="0"/>
              <a:t>klotz L et al ; BJUI 2008 : 102, 1531-1538</a:t>
            </a:r>
            <a:r>
              <a:rPr lang="da-DK" sz="1000" dirty="0" smtClean="0"/>
              <a:t>;</a:t>
            </a:r>
          </a:p>
          <a:p>
            <a:pPr>
              <a:defRPr/>
            </a:pPr>
            <a:r>
              <a:rPr lang="en-US" sz="1000" dirty="0" err="1"/>
              <a:t>Rossario</a:t>
            </a:r>
            <a:r>
              <a:rPr lang="en-US" sz="1000" dirty="0"/>
              <a:t> D et al; World J Urol. 2016: 1601-1609</a:t>
            </a:r>
            <a:r>
              <a:rPr lang="en-US" sz="1000" dirty="0" smtClean="0"/>
              <a:t>;</a:t>
            </a:r>
          </a:p>
          <a:p>
            <a:pPr>
              <a:defRPr/>
            </a:pPr>
            <a:r>
              <a:rPr lang="en-US" sz="1000" dirty="0"/>
              <a:t>Crawford DE et al; J Urol. 2011; 186 , </a:t>
            </a:r>
            <a:r>
              <a:rPr lang="en-US" sz="1000" dirty="0" smtClean="0"/>
              <a:t>889-897</a:t>
            </a:r>
          </a:p>
          <a:p>
            <a:pPr>
              <a:defRPr/>
            </a:pPr>
            <a:r>
              <a:rPr lang="fr-FR" sz="1000" dirty="0"/>
              <a:t>Tombal B. et al. EUR </a:t>
            </a:r>
            <a:r>
              <a:rPr lang="fr-FR" sz="1000" dirty="0" err="1"/>
              <a:t>Urol</a:t>
            </a:r>
            <a:r>
              <a:rPr lang="fr-FR" sz="1000" dirty="0"/>
              <a:t> 2010; 57: 836-42;</a:t>
            </a:r>
            <a:endParaRPr lang="en-GB" sz="1000" dirty="0">
              <a:ea typeface="ＭＳ Ｐゴシック" pitchFamily="34" charset="-128"/>
            </a:endParaRPr>
          </a:p>
        </p:txBody>
      </p:sp>
    </p:spTree>
    <p:extLst>
      <p:ext uri="{BB962C8B-B14F-4D97-AF65-F5344CB8AC3E}">
        <p14:creationId xmlns:p14="http://schemas.microsoft.com/office/powerpoint/2010/main" val="3305870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title"/>
          </p:nvPr>
        </p:nvSpPr>
        <p:spPr>
          <a:xfrm>
            <a:off x="1428750" y="331789"/>
            <a:ext cx="5978129" cy="735013"/>
          </a:xfrm>
        </p:spPr>
        <p:txBody>
          <a:bodyPr>
            <a:normAutofit/>
          </a:bodyPr>
          <a:lstStyle/>
          <a:p>
            <a:pPr algn="l"/>
            <a:r>
              <a:rPr lang="en-US" sz="3600" dirty="0" smtClean="0">
                <a:latin typeface="Impact" panose="020B0806030902050204" pitchFamily="34" charset="0"/>
              </a:rPr>
              <a:t>LHRH Antagonist </a:t>
            </a:r>
            <a:r>
              <a:rPr lang="en-US" sz="3600" dirty="0">
                <a:latin typeface="Impact" panose="020B0806030902050204" pitchFamily="34" charset="0"/>
              </a:rPr>
              <a:t>therapy</a:t>
            </a:r>
            <a:endParaRPr lang="en-GB" altLang="en-US" sz="3600" dirty="0">
              <a:latin typeface="Impact" panose="020B0806030902050204" pitchFamily="34" charset="0"/>
            </a:endParaRPr>
          </a:p>
        </p:txBody>
      </p:sp>
      <p:sp>
        <p:nvSpPr>
          <p:cNvPr id="11" name="Rectangle 10"/>
          <p:cNvSpPr/>
          <p:nvPr/>
        </p:nvSpPr>
        <p:spPr>
          <a:xfrm>
            <a:off x="1477567" y="5846763"/>
            <a:ext cx="3773090" cy="246063"/>
          </a:xfrm>
          <a:prstGeom prst="rect">
            <a:avLst/>
          </a:prstGeom>
        </p:spPr>
        <p:txBody>
          <a:bodyPr>
            <a:spAutoFit/>
          </a:bodyPr>
          <a:lstStyle/>
          <a:p>
            <a:pPr>
              <a:defRPr/>
            </a:pPr>
            <a:r>
              <a:rPr lang="en-GB" sz="1000" kern="0" dirty="0">
                <a:ea typeface="ＭＳ Ｐゴシック"/>
              </a:rPr>
              <a:t>LHRH, luteinizing hormone-releasing hormone</a:t>
            </a:r>
            <a:endParaRPr lang="en-GB" sz="1000" dirty="0">
              <a:ea typeface="ＭＳ Ｐゴシック" pitchFamily="34" charset="-128"/>
            </a:endParaRPr>
          </a:p>
        </p:txBody>
      </p:sp>
      <p:grpSp>
        <p:nvGrpSpPr>
          <p:cNvPr id="2" name="Group 1"/>
          <p:cNvGrpSpPr/>
          <p:nvPr/>
        </p:nvGrpSpPr>
        <p:grpSpPr>
          <a:xfrm>
            <a:off x="224637" y="313146"/>
            <a:ext cx="8680048" cy="6165146"/>
            <a:chOff x="1979614" y="1616075"/>
            <a:chExt cx="8109604" cy="4478675"/>
          </a:xfrm>
        </p:grpSpPr>
        <p:sp>
          <p:nvSpPr>
            <p:cNvPr id="13" name="Round Diagonal Corner Rectangle 12"/>
            <p:cNvSpPr/>
            <p:nvPr/>
          </p:nvSpPr>
          <p:spPr bwMode="auto">
            <a:xfrm>
              <a:off x="2379560" y="2172942"/>
              <a:ext cx="7239000" cy="3398964"/>
            </a:xfrm>
            <a:prstGeom prst="round2DiagRect">
              <a:avLst>
                <a:gd name="adj1" fmla="val 0"/>
                <a:gd name="adj2" fmla="val 16670"/>
              </a:avLst>
            </a:prstGeom>
            <a:solidFill>
              <a:srgbClr val="A50235"/>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a:p>
          </p:txBody>
        </p:sp>
        <p:sp>
          <p:nvSpPr>
            <p:cNvPr id="14" name="Straight Connector 13"/>
            <p:cNvSpPr/>
            <p:nvPr/>
          </p:nvSpPr>
          <p:spPr bwMode="auto">
            <a:xfrm flipH="1">
              <a:off x="6914967" y="2373748"/>
              <a:ext cx="7938" cy="3030537"/>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en-GB"/>
            </a:p>
          </p:txBody>
        </p:sp>
        <p:sp>
          <p:nvSpPr>
            <p:cNvPr id="15" name="Freeform 14"/>
            <p:cNvSpPr/>
            <p:nvPr/>
          </p:nvSpPr>
          <p:spPr bwMode="auto">
            <a:xfrm>
              <a:off x="2789421" y="2353121"/>
              <a:ext cx="4016167" cy="2997477"/>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342900" indent="-342900">
                <a:buFont typeface="Wingdings" panose="05000000000000000000" pitchFamily="2" charset="2"/>
                <a:buChar char="v"/>
              </a:pPr>
              <a:r>
                <a:rPr lang="en-US" sz="2000" dirty="0">
                  <a:solidFill>
                    <a:schemeClr val="bg1"/>
                  </a:solidFill>
                  <a:latin typeface="Tahoma" panose="020B0604030504040204" pitchFamily="34" charset="0"/>
                  <a:cs typeface="Tahoma" panose="020B0604030504040204" pitchFamily="34" charset="0"/>
                </a:rPr>
                <a:t>Suppresses Production of Testosterone </a:t>
              </a:r>
              <a:r>
                <a:rPr lang="en-US" sz="2000" dirty="0" smtClean="0">
                  <a:solidFill>
                    <a:schemeClr val="bg1"/>
                  </a:solidFill>
                  <a:latin typeface="Tahoma" panose="020B0604030504040204" pitchFamily="34" charset="0"/>
                  <a:cs typeface="Tahoma" panose="020B0604030504040204" pitchFamily="34" charset="0"/>
                </a:rPr>
                <a:t>Immediately.</a:t>
              </a:r>
            </a:p>
            <a:p>
              <a:pPr marL="342900" indent="-342900">
                <a:lnSpc>
                  <a:spcPct val="150000"/>
                </a:lnSpc>
                <a:buFont typeface="Wingdings" panose="05000000000000000000" pitchFamily="2" charset="2"/>
                <a:buChar char="v"/>
              </a:pPr>
              <a:r>
                <a:rPr lang="en-US" sz="2000" dirty="0" smtClean="0">
                  <a:solidFill>
                    <a:schemeClr val="bg1"/>
                  </a:solidFill>
                  <a:latin typeface="Tahoma" panose="020B0604030504040204" pitchFamily="34" charset="0"/>
                  <a:cs typeface="Tahoma" panose="020B0604030504040204" pitchFamily="34" charset="0"/>
                </a:rPr>
                <a:t>Anti-Androgen </a:t>
              </a:r>
              <a:r>
                <a:rPr lang="en-US" sz="2000" dirty="0">
                  <a:solidFill>
                    <a:schemeClr val="bg1"/>
                  </a:solidFill>
                  <a:latin typeface="Tahoma" panose="020B0604030504040204" pitchFamily="34" charset="0"/>
                  <a:cs typeface="Tahoma" panose="020B0604030504040204" pitchFamily="34" charset="0"/>
                </a:rPr>
                <a:t>therapy is NOT </a:t>
              </a:r>
              <a:r>
                <a:rPr lang="en-US" sz="2000" dirty="0" smtClean="0">
                  <a:solidFill>
                    <a:schemeClr val="bg1"/>
                  </a:solidFill>
                  <a:latin typeface="Tahoma" panose="020B0604030504040204" pitchFamily="34" charset="0"/>
                  <a:cs typeface="Tahoma" panose="020B0604030504040204" pitchFamily="34" charset="0"/>
                </a:rPr>
                <a:t>REQUIRED</a:t>
              </a:r>
              <a:endParaRPr lang="en-US" dirty="0">
                <a:solidFill>
                  <a:schemeClr val="bg1"/>
                </a:solidFill>
                <a:latin typeface="Tahoma" panose="020B0604030504040204" pitchFamily="34" charset="0"/>
                <a:cs typeface="Tahoma" panose="020B0604030504040204" pitchFamily="34" charset="0"/>
              </a:endParaRPr>
            </a:p>
            <a:p>
              <a:pPr marL="285750" indent="-285750" defTabSz="755650">
                <a:spcAft>
                  <a:spcPct val="35000"/>
                </a:spcAft>
                <a:buFont typeface="Wingdings" pitchFamily="2" charset="2"/>
                <a:buChar char="v"/>
                <a:defRPr/>
              </a:pPr>
              <a:r>
                <a:rPr lang="en-US" sz="2000" dirty="0">
                  <a:solidFill>
                    <a:schemeClr val="bg1"/>
                  </a:solidFill>
                  <a:latin typeface="Tahoma" panose="020B0604030504040204" pitchFamily="34" charset="0"/>
                  <a:cs typeface="Tahoma" panose="020B0604030504040204" pitchFamily="34" charset="0"/>
                </a:rPr>
                <a:t>Faster &amp; Prolonged PSA </a:t>
              </a:r>
              <a:r>
                <a:rPr lang="en-US" sz="2000" dirty="0" smtClean="0">
                  <a:solidFill>
                    <a:schemeClr val="bg1"/>
                  </a:solidFill>
                  <a:latin typeface="Tahoma" panose="020B0604030504040204" pitchFamily="34" charset="0"/>
                  <a:cs typeface="Tahoma" panose="020B0604030504040204" pitchFamily="34" charset="0"/>
                </a:rPr>
                <a:t>Suppression</a:t>
              </a:r>
            </a:p>
            <a:p>
              <a:pPr marL="285750" indent="-285750" defTabSz="755650">
                <a:lnSpc>
                  <a:spcPct val="90000"/>
                </a:lnSpc>
                <a:spcAft>
                  <a:spcPct val="35000"/>
                </a:spcAft>
                <a:buFont typeface="Wingdings" pitchFamily="2" charset="2"/>
                <a:buChar char="v"/>
                <a:defRPr/>
              </a:pPr>
              <a:r>
                <a:rPr lang="en-US" sz="2000" dirty="0" smtClean="0">
                  <a:solidFill>
                    <a:schemeClr val="bg1"/>
                  </a:solidFill>
                  <a:latin typeface="Tahoma" panose="020B0604030504040204" pitchFamily="34" charset="0"/>
                  <a:cs typeface="Tahoma" panose="020B0604030504040204" pitchFamily="34" charset="0"/>
                </a:rPr>
                <a:t>Delays CRPC</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US" sz="2000" dirty="0">
                  <a:solidFill>
                    <a:schemeClr val="bg1"/>
                  </a:solidFill>
                  <a:latin typeface="Tahoma" panose="020B0604030504040204" pitchFamily="34" charset="0"/>
                  <a:cs typeface="Tahoma" panose="020B0604030504040204" pitchFamily="34" charset="0"/>
                </a:rPr>
                <a:t>Better LUTS relief</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smtClean="0">
                  <a:solidFill>
                    <a:schemeClr val="bg1"/>
                  </a:solidFill>
                  <a:latin typeface="Tahoma" panose="020B0604030504040204" pitchFamily="34" charset="0"/>
                  <a:cs typeface="Tahoma" panose="020B0604030504040204" pitchFamily="34" charset="0"/>
                </a:rPr>
                <a:t>No Flare Symptoms</a:t>
              </a:r>
            </a:p>
            <a:p>
              <a:pPr marL="285750" indent="-285750" defTabSz="755650">
                <a:lnSpc>
                  <a:spcPct val="90000"/>
                </a:lnSpc>
                <a:spcAft>
                  <a:spcPct val="35000"/>
                </a:spcAft>
                <a:buFont typeface="Wingdings" pitchFamily="2" charset="2"/>
                <a:buChar char="v"/>
                <a:defRPr/>
              </a:pPr>
              <a:r>
                <a:rPr lang="en-US" sz="2000" dirty="0" smtClean="0">
                  <a:solidFill>
                    <a:schemeClr val="bg1"/>
                  </a:solidFill>
                  <a:latin typeface="Tahoma" panose="020B0604030504040204" pitchFamily="34" charset="0"/>
                  <a:cs typeface="Tahoma" panose="020B0604030504040204" pitchFamily="34" charset="0"/>
                </a:rPr>
                <a:t>Sustained testosterone control without any Surge &amp; Micro-surge.</a:t>
              </a:r>
              <a:endParaRPr lang="en-GB" sz="2000" dirty="0" smtClean="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smtClean="0">
                  <a:solidFill>
                    <a:schemeClr val="bg1"/>
                  </a:solidFill>
                  <a:latin typeface="Tahoma" panose="020B0604030504040204" pitchFamily="34" charset="0"/>
                  <a:cs typeface="Tahoma" panose="020B0604030504040204" pitchFamily="34" charset="0"/>
                </a:rPr>
                <a:t>Lower risk for patient with diabetes, pre-existing cardiovascular disease.</a:t>
              </a:r>
              <a:endParaRPr lang="en-GB" sz="2000" baseline="30000" dirty="0">
                <a:solidFill>
                  <a:schemeClr val="bg1"/>
                </a:solidFill>
                <a:latin typeface="Tahoma" panose="020B0604030504040204" pitchFamily="34" charset="0"/>
                <a:cs typeface="Tahoma" panose="020B0604030504040204" pitchFamily="34" charset="0"/>
              </a:endParaRPr>
            </a:p>
          </p:txBody>
        </p:sp>
        <p:sp>
          <p:nvSpPr>
            <p:cNvPr id="16" name="Freeform 15"/>
            <p:cNvSpPr/>
            <p:nvPr/>
          </p:nvSpPr>
          <p:spPr bwMode="auto">
            <a:xfrm>
              <a:off x="6889526" y="2513827"/>
              <a:ext cx="2729034" cy="473931"/>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285750" indent="-285750" defTabSz="755650">
                <a:lnSpc>
                  <a:spcPct val="90000"/>
                </a:lnSpc>
                <a:spcAft>
                  <a:spcPts val="200"/>
                </a:spcAft>
                <a:buFont typeface="Wingdings" pitchFamily="2" charset="2"/>
                <a:buChar char="v"/>
                <a:defRPr/>
              </a:pPr>
              <a:r>
                <a:rPr lang="en-GB" sz="2000" dirty="0" smtClean="0">
                  <a:solidFill>
                    <a:schemeClr val="bg1"/>
                  </a:solidFill>
                  <a:latin typeface="Tahoma" panose="020B0604030504040204" pitchFamily="34" charset="0"/>
                  <a:cs typeface="Tahoma" panose="020B0604030504040204" pitchFamily="34" charset="0"/>
                </a:rPr>
                <a:t>Injection site reaction</a:t>
              </a:r>
            </a:p>
          </p:txBody>
        </p:sp>
        <p:sp>
          <p:nvSpPr>
            <p:cNvPr id="17" name="Freeform 16"/>
            <p:cNvSpPr/>
            <p:nvPr/>
          </p:nvSpPr>
          <p:spPr bwMode="auto">
            <a:xfrm rot="16200000">
              <a:off x="793195" y="2802494"/>
              <a:ext cx="3314153" cy="941316"/>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Advantages</a:t>
              </a:r>
            </a:p>
          </p:txBody>
        </p:sp>
        <p:sp>
          <p:nvSpPr>
            <p:cNvPr id="18" name="Freeform 17"/>
            <p:cNvSpPr/>
            <p:nvPr/>
          </p:nvSpPr>
          <p:spPr bwMode="auto">
            <a:xfrm rot="5400000">
              <a:off x="7961484" y="3967016"/>
              <a:ext cx="3314153" cy="941315"/>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Disadvantages</a:t>
              </a:r>
            </a:p>
          </p:txBody>
        </p:sp>
      </p:grpSp>
      <p:sp>
        <p:nvSpPr>
          <p:cNvPr id="12" name="Slide Number Placeholder 2"/>
          <p:cNvSpPr>
            <a:spLocks noGrp="1"/>
          </p:cNvSpPr>
          <p:nvPr>
            <p:ph type="sldNum" sz="quarter" idx="10"/>
          </p:nvPr>
        </p:nvSpPr>
        <p:spPr/>
        <p:txBody>
          <a:bodyPr/>
          <a:lstStyle/>
          <a:p>
            <a:pPr>
              <a:defRPr/>
            </a:pPr>
            <a:fld id="{E2F75D0D-C2E9-4B14-BFAC-C74EFE6B57C1}" type="slidenum">
              <a:rPr lang="en-GB"/>
              <a:pPr>
                <a:defRPr/>
              </a:pPr>
              <a:t>13</a:t>
            </a:fld>
            <a:endParaRPr lang="en-GB"/>
          </a:p>
        </p:txBody>
      </p:sp>
      <p:sp>
        <p:nvSpPr>
          <p:cNvPr id="19" name="Rectangle 18"/>
          <p:cNvSpPr/>
          <p:nvPr/>
        </p:nvSpPr>
        <p:spPr>
          <a:xfrm>
            <a:off x="6074287" y="6013589"/>
            <a:ext cx="2156222" cy="1323439"/>
          </a:xfrm>
          <a:prstGeom prst="rect">
            <a:avLst/>
          </a:prstGeom>
        </p:spPr>
        <p:txBody>
          <a:bodyPr wrap="square">
            <a:spAutoFit/>
          </a:bodyPr>
          <a:lstStyle/>
          <a:p>
            <a:pPr>
              <a:defRPr/>
            </a:pPr>
            <a:r>
              <a:rPr lang="da-DK" sz="1000" dirty="0"/>
              <a:t>klotz L et al ; BJUI 2008 : 102, 1531-1538</a:t>
            </a:r>
            <a:r>
              <a:rPr lang="da-DK" sz="1000" dirty="0" smtClean="0"/>
              <a:t>;</a:t>
            </a:r>
          </a:p>
          <a:p>
            <a:pPr>
              <a:defRPr/>
            </a:pPr>
            <a:r>
              <a:rPr lang="en-US" sz="1000" dirty="0" err="1"/>
              <a:t>Rossario</a:t>
            </a:r>
            <a:r>
              <a:rPr lang="en-US" sz="1000" dirty="0"/>
              <a:t> D et al; World J Urol. 2016: 1601-1609</a:t>
            </a:r>
            <a:r>
              <a:rPr lang="en-US" sz="1000" dirty="0" smtClean="0"/>
              <a:t>;</a:t>
            </a:r>
          </a:p>
          <a:p>
            <a:pPr>
              <a:defRPr/>
            </a:pPr>
            <a:r>
              <a:rPr lang="en-US" sz="1000" dirty="0"/>
              <a:t>Crawford DE et al; J Urol. 2011; 186 , </a:t>
            </a:r>
            <a:r>
              <a:rPr lang="en-US" sz="1000" dirty="0" smtClean="0"/>
              <a:t>889-897</a:t>
            </a:r>
          </a:p>
          <a:p>
            <a:pPr>
              <a:defRPr/>
            </a:pPr>
            <a:r>
              <a:rPr lang="fr-FR" sz="1000" dirty="0"/>
              <a:t>Tombal B. et al. EUR </a:t>
            </a:r>
            <a:r>
              <a:rPr lang="fr-FR" sz="1000" dirty="0" err="1"/>
              <a:t>Urol</a:t>
            </a:r>
            <a:r>
              <a:rPr lang="fr-FR" sz="1000" dirty="0"/>
              <a:t> 2010; 57: 836-42;</a:t>
            </a:r>
            <a:endParaRPr lang="en-GB" sz="1000" dirty="0">
              <a:ea typeface="ＭＳ Ｐゴシック" pitchFamily="34" charset="-128"/>
            </a:endParaRPr>
          </a:p>
        </p:txBody>
      </p:sp>
    </p:spTree>
    <p:extLst>
      <p:ext uri="{BB962C8B-B14F-4D97-AF65-F5344CB8AC3E}">
        <p14:creationId xmlns:p14="http://schemas.microsoft.com/office/powerpoint/2010/main" val="33657006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1238" name="Group 25"/>
          <p:cNvGrpSpPr>
            <a:grpSpLocks/>
          </p:cNvGrpSpPr>
          <p:nvPr/>
        </p:nvGrpSpPr>
        <p:grpSpPr bwMode="auto">
          <a:xfrm>
            <a:off x="5089922" y="1085851"/>
            <a:ext cx="3769364" cy="4524729"/>
            <a:chOff x="4956879" y="2514599"/>
            <a:chExt cx="3348922" cy="3359189"/>
          </a:xfrm>
        </p:grpSpPr>
        <p:pic>
          <p:nvPicPr>
            <p:cNvPr id="351240" name="Picture 20"/>
            <p:cNvPicPr>
              <a:picLocks noChangeAspect="1"/>
            </p:cNvPicPr>
            <p:nvPr/>
          </p:nvPicPr>
          <p:blipFill>
            <a:blip r:embed="rId3"/>
            <a:srcRect/>
            <a:stretch>
              <a:fillRect/>
            </a:stretch>
          </p:blipFill>
          <p:spPr bwMode="auto">
            <a:xfrm flipH="1">
              <a:off x="6477001" y="2514600"/>
              <a:ext cx="1828800" cy="3359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1241" name="Picture 21" descr="michelangelo_david.jpg"/>
            <p:cNvPicPr>
              <a:picLocks noChangeAspect="1"/>
            </p:cNvPicPr>
            <p:nvPr/>
          </p:nvPicPr>
          <p:blipFill>
            <a:blip r:embed="rId4"/>
            <a:srcRect/>
            <a:stretch>
              <a:fillRect/>
            </a:stretch>
          </p:blipFill>
          <p:spPr bwMode="auto">
            <a:xfrm flipH="1">
              <a:off x="4956879" y="2514599"/>
              <a:ext cx="1535148" cy="3352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aphicFrame>
        <p:nvGraphicFramePr>
          <p:cNvPr id="11" name="Graphique 1"/>
          <p:cNvGraphicFramePr/>
          <p:nvPr>
            <p:extLst>
              <p:ext uri="{D42A27DB-BD31-4B8C-83A1-F6EECF244321}">
                <p14:modId xmlns:p14="http://schemas.microsoft.com/office/powerpoint/2010/main" val="3297839503"/>
              </p:ext>
            </p:extLst>
          </p:nvPr>
        </p:nvGraphicFramePr>
        <p:xfrm>
          <a:off x="806380" y="1405176"/>
          <a:ext cx="4283542" cy="4381262"/>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7"/>
          <p:cNvSpPr>
            <a:spLocks noChangeArrowheads="1"/>
          </p:cNvSpPr>
          <p:nvPr/>
        </p:nvSpPr>
        <p:spPr bwMode="auto">
          <a:xfrm>
            <a:off x="296466" y="5958172"/>
            <a:ext cx="5780985" cy="553998"/>
          </a:xfrm>
          <a:prstGeom prst="rect">
            <a:avLst/>
          </a:prstGeom>
          <a:noFill/>
          <a:ln w="9525">
            <a:noFill/>
            <a:miter lim="800000"/>
            <a:headEnd/>
            <a:tailEnd/>
          </a:ln>
        </p:spPr>
        <p:txBody>
          <a:bodyPr wrap="square" lIns="0" tIns="0" rIns="0" bIns="0" anchor="b" anchorCtr="0">
            <a:spAutoFit/>
          </a:bodyPr>
          <a:lstStyle/>
          <a:p>
            <a:r>
              <a:rPr lang="en-US" sz="1200" dirty="0">
                <a:solidFill>
                  <a:srgbClr val="000000"/>
                </a:solidFill>
                <a:latin typeface="Arial" panose="020B0604020202020204" pitchFamily="34" charset="0"/>
                <a:cs typeface="Arial" panose="020B0604020202020204" pitchFamily="34" charset="0"/>
              </a:rPr>
              <a:t>Prospective 12-week study, 25 men with locally advanced or recurrent prostate cancer, LHRH agonists</a:t>
            </a:r>
          </a:p>
          <a:p>
            <a:r>
              <a:rPr lang="en-US" sz="1200" dirty="0">
                <a:solidFill>
                  <a:srgbClr val="000000"/>
                </a:solidFill>
                <a:latin typeface="Arial" panose="020B0604020202020204" pitchFamily="34" charset="0"/>
                <a:cs typeface="Arial" panose="020B0604020202020204" pitchFamily="34" charset="0"/>
              </a:rPr>
              <a:t>Smith MR et al. J </a:t>
            </a:r>
            <a:r>
              <a:rPr lang="en-US" sz="1200" dirty="0" err="1">
                <a:solidFill>
                  <a:srgbClr val="000000"/>
                </a:solidFill>
                <a:latin typeface="Arial" panose="020B0604020202020204" pitchFamily="34" charset="0"/>
                <a:cs typeface="Arial" panose="020B0604020202020204" pitchFamily="34" charset="0"/>
              </a:rPr>
              <a:t>Clin</a:t>
            </a:r>
            <a:r>
              <a:rPr lang="en-US" sz="1200" dirty="0">
                <a:solidFill>
                  <a:srgbClr val="000000"/>
                </a:solidFill>
                <a:latin typeface="Arial" panose="020B0604020202020204" pitchFamily="34" charset="0"/>
                <a:cs typeface="Arial" panose="020B0604020202020204" pitchFamily="34" charset="0"/>
              </a:rPr>
              <a:t> Endocrinol </a:t>
            </a:r>
            <a:r>
              <a:rPr lang="en-US" sz="1200" dirty="0" err="1">
                <a:solidFill>
                  <a:srgbClr val="000000"/>
                </a:solidFill>
                <a:latin typeface="Arial" panose="020B0604020202020204" pitchFamily="34" charset="0"/>
                <a:cs typeface="Arial" panose="020B0604020202020204" pitchFamily="34" charset="0"/>
              </a:rPr>
              <a:t>Metab</a:t>
            </a:r>
            <a:r>
              <a:rPr lang="en-US" sz="1200" dirty="0">
                <a:solidFill>
                  <a:srgbClr val="000000"/>
                </a:solidFill>
                <a:latin typeface="Arial" panose="020B0604020202020204" pitchFamily="34" charset="0"/>
                <a:cs typeface="Arial" panose="020B0604020202020204" pitchFamily="34" charset="0"/>
              </a:rPr>
              <a:t> 2006;91:1305–8</a:t>
            </a:r>
            <a:endParaRPr lang="fr-FR" sz="1200" dirty="0">
              <a:solidFill>
                <a:srgbClr val="0000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96467" y="253483"/>
            <a:ext cx="3660527" cy="1296348"/>
          </a:xfrm>
        </p:spPr>
        <p:txBody>
          <a:bodyPr>
            <a:normAutofit/>
          </a:bodyPr>
          <a:lstStyle/>
          <a:p>
            <a:r>
              <a:rPr lang="en-US" sz="2800" dirty="0">
                <a:latin typeface="Tahoma" panose="020B0604030504040204" pitchFamily="34" charset="0"/>
                <a:cs typeface="Tahoma" panose="020B0604030504040204" pitchFamily="34" charset="0"/>
              </a:rPr>
              <a:t>Long-term side effects of ADT</a:t>
            </a:r>
            <a:br>
              <a:rPr lang="en-US" sz="2800" dirty="0">
                <a:latin typeface="Tahoma" panose="020B0604030504040204" pitchFamily="34" charset="0"/>
                <a:cs typeface="Tahoma" panose="020B0604030504040204" pitchFamily="34" charset="0"/>
              </a:rPr>
            </a:br>
            <a:r>
              <a:rPr lang="en-US" sz="2400" i="1" dirty="0" err="1">
                <a:solidFill>
                  <a:srgbClr val="008000"/>
                </a:solidFill>
                <a:latin typeface="Tahoma" panose="020B0604030504040204" pitchFamily="34" charset="0"/>
                <a:cs typeface="Tahoma" panose="020B0604030504040204" pitchFamily="34" charset="0"/>
              </a:rPr>
              <a:t>Sarcopenic</a:t>
            </a:r>
            <a:r>
              <a:rPr lang="en-US" sz="2400" i="1" dirty="0">
                <a:solidFill>
                  <a:srgbClr val="008000"/>
                </a:solidFill>
                <a:latin typeface="Tahoma" panose="020B0604030504040204" pitchFamily="34" charset="0"/>
                <a:cs typeface="Tahoma" panose="020B0604030504040204" pitchFamily="34" charset="0"/>
              </a:rPr>
              <a:t> obesity</a:t>
            </a:r>
            <a:endParaRPr lang="en-GB" sz="2400" i="1" dirty="0">
              <a:solidFill>
                <a:srgbClr val="008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3620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84" y="2175143"/>
            <a:ext cx="2868217" cy="2217678"/>
          </a:xfrm>
        </p:spPr>
        <p:txBody>
          <a:bodyPr>
            <a:noAutofit/>
          </a:bodyPr>
          <a:lstStyle/>
          <a:p>
            <a:r>
              <a:rPr lang="en-US" sz="2400" b="0" dirty="0">
                <a:latin typeface="Tahoma" panose="020B0604030504040204" pitchFamily="34" charset="0"/>
                <a:cs typeface="Tahoma" panose="020B0604030504040204" pitchFamily="34" charset="0"/>
              </a:rPr>
              <a:t>CVD is the 2</a:t>
            </a:r>
            <a:r>
              <a:rPr lang="en-US" sz="2400" b="0" baseline="30000" dirty="0">
                <a:latin typeface="Tahoma" panose="020B0604030504040204" pitchFamily="34" charset="0"/>
                <a:cs typeface="Tahoma" panose="020B0604030504040204" pitchFamily="34" charset="0"/>
              </a:rPr>
              <a:t>nd</a:t>
            </a:r>
            <a:r>
              <a:rPr lang="en-US" sz="2400" b="0" dirty="0">
                <a:latin typeface="Tahoma" panose="020B0604030504040204" pitchFamily="34" charset="0"/>
                <a:cs typeface="Tahoma" panose="020B0604030504040204" pitchFamily="34" charset="0"/>
              </a:rPr>
              <a:t> highest cause of death in </a:t>
            </a:r>
            <a:r>
              <a:rPr lang="en-US" sz="2400" b="0" dirty="0" smtClean="0">
                <a:latin typeface="Tahoma" panose="020B0604030504040204" pitchFamily="34" charset="0"/>
                <a:cs typeface="Tahoma" panose="020B0604030504040204" pitchFamily="34" charset="0"/>
              </a:rPr>
              <a:t>prostate </a:t>
            </a:r>
            <a:r>
              <a:rPr lang="en-US" sz="2400" b="0" dirty="0">
                <a:latin typeface="Tahoma" panose="020B0604030504040204" pitchFamily="34" charset="0"/>
                <a:cs typeface="Tahoma" panose="020B0604030504040204" pitchFamily="34" charset="0"/>
              </a:rPr>
              <a:t>cancer patients, after prostate cancer itself </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8691" y="1749760"/>
            <a:ext cx="5697140" cy="3753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05538" y="5770315"/>
            <a:ext cx="7096815" cy="830997"/>
          </a:xfrm>
          <a:prstGeom prst="rect">
            <a:avLst/>
          </a:prstGeom>
          <a:noFill/>
        </p:spPr>
        <p:txBody>
          <a:bodyPr wrap="none" rtlCol="0">
            <a:spAutoFit/>
          </a:bodyPr>
          <a:lstStyle/>
          <a:p>
            <a:pPr algn="ctr"/>
            <a:r>
              <a:rPr lang="en-US" sz="2400" dirty="0">
                <a:latin typeface="Tahoma" panose="020B0604030504040204" pitchFamily="34" charset="0"/>
                <a:cs typeface="Tahoma" panose="020B0604030504040204" pitchFamily="34" charset="0"/>
              </a:rPr>
              <a:t>Cardiovascular co – morbidity may have special </a:t>
            </a:r>
          </a:p>
          <a:p>
            <a:pPr algn="ctr"/>
            <a:r>
              <a:rPr lang="en-US" sz="2400" dirty="0">
                <a:latin typeface="Tahoma" panose="020B0604030504040204" pitchFamily="34" charset="0"/>
                <a:cs typeface="Tahoma" panose="020B0604030504040204" pitchFamily="34" charset="0"/>
              </a:rPr>
              <a:t>prognostic significance for Prostate cancer patients </a:t>
            </a:r>
          </a:p>
        </p:txBody>
      </p:sp>
      <p:sp>
        <p:nvSpPr>
          <p:cNvPr id="5" name="TextBox 4"/>
          <p:cNvSpPr txBox="1"/>
          <p:nvPr/>
        </p:nvSpPr>
        <p:spPr>
          <a:xfrm>
            <a:off x="217884" y="6611780"/>
            <a:ext cx="3471253" cy="246221"/>
          </a:xfrm>
          <a:prstGeom prst="rect">
            <a:avLst/>
          </a:prstGeom>
          <a:noFill/>
        </p:spPr>
        <p:txBody>
          <a:bodyPr wrap="none" rtlCol="0">
            <a:spAutoFit/>
          </a:bodyPr>
          <a:lstStyle/>
          <a:p>
            <a:r>
              <a:rPr lang="en-US" sz="1000" i="1" dirty="0" err="1"/>
              <a:t>Newschaffer</a:t>
            </a:r>
            <a:r>
              <a:rPr lang="en-US" sz="1000" i="1" dirty="0"/>
              <a:t> C J et. Al. JNCI </a:t>
            </a:r>
            <a:r>
              <a:rPr lang="en-US" sz="1000" dirty="0"/>
              <a:t>Vol. 92, No. 8, April 19, 2000</a:t>
            </a:r>
          </a:p>
        </p:txBody>
      </p:sp>
      <p:pic>
        <p:nvPicPr>
          <p:cNvPr id="3" name="Picture 2"/>
          <p:cNvPicPr>
            <a:picLocks noChangeAspect="1"/>
          </p:cNvPicPr>
          <p:nvPr/>
        </p:nvPicPr>
        <p:blipFill>
          <a:blip r:embed="rId4"/>
          <a:stretch>
            <a:fillRect/>
          </a:stretch>
        </p:blipFill>
        <p:spPr>
          <a:xfrm>
            <a:off x="1" y="17403"/>
            <a:ext cx="3686175" cy="1047750"/>
          </a:xfrm>
          <a:prstGeom prst="rect">
            <a:avLst/>
          </a:prstGeom>
        </p:spPr>
      </p:pic>
      <p:pic>
        <p:nvPicPr>
          <p:cNvPr id="6" name="Picture 5"/>
          <p:cNvPicPr>
            <a:picLocks noChangeAspect="1"/>
          </p:cNvPicPr>
          <p:nvPr/>
        </p:nvPicPr>
        <p:blipFill rotWithShape="1">
          <a:blip r:embed="rId5"/>
          <a:srcRect r="6676"/>
          <a:stretch/>
        </p:blipFill>
        <p:spPr>
          <a:xfrm>
            <a:off x="3686176" y="17404"/>
            <a:ext cx="5457824" cy="1439922"/>
          </a:xfrm>
          <a:prstGeom prst="rect">
            <a:avLst/>
          </a:prstGeom>
        </p:spPr>
      </p:pic>
    </p:spTree>
    <p:extLst>
      <p:ext uri="{BB962C8B-B14F-4D97-AF65-F5344CB8AC3E}">
        <p14:creationId xmlns:p14="http://schemas.microsoft.com/office/powerpoint/2010/main" val="273531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ChangeArrowheads="1"/>
          </p:cNvSpPr>
          <p:nvPr/>
        </p:nvSpPr>
        <p:spPr bwMode="auto">
          <a:xfrm>
            <a:off x="4768968" y="2007842"/>
            <a:ext cx="4128862" cy="2635596"/>
          </a:xfrm>
          <a:prstGeom prst="rect">
            <a:avLst/>
          </a:prstGeom>
          <a:noFill/>
          <a:ln w="9525">
            <a:noFill/>
            <a:miter lim="800000"/>
            <a:headEnd/>
            <a:tailEnd/>
          </a:ln>
        </p:spPr>
        <p:txBody>
          <a:bodyPr>
            <a:prstTxWarp prst="textNoShape">
              <a:avLst/>
            </a:prstTxWarp>
          </a:bodyPr>
          <a:lstStyle/>
          <a:p>
            <a:pPr marL="171450" indent="-171450">
              <a:spcAft>
                <a:spcPts val="1200"/>
              </a:spcAft>
              <a:buClr>
                <a:srgbClr val="800000"/>
              </a:buClr>
              <a:buSzPct val="75000"/>
              <a:buFont typeface="Wingdings" charset="2"/>
              <a:buChar char="§"/>
            </a:pPr>
            <a:r>
              <a:rPr lang="en-US" sz="2000" dirty="0">
                <a:latin typeface="Tahoma" panose="020B0604030504040204" pitchFamily="34" charset="0"/>
                <a:cs typeface="Tahoma" panose="020B0604030504040204" pitchFamily="34" charset="0"/>
              </a:rPr>
              <a:t>Cohort-based study of 22,816 men  with newly diagnosed </a:t>
            </a:r>
            <a:r>
              <a:rPr lang="en-US" sz="2000" dirty="0" err="1">
                <a:latin typeface="Tahoma" panose="020B0604030504040204" pitchFamily="34" charset="0"/>
                <a:cs typeface="Tahoma" panose="020B0604030504040204" pitchFamily="34" charset="0"/>
              </a:rPr>
              <a:t>PCa</a:t>
            </a:r>
            <a:r>
              <a:rPr lang="en-US" sz="2000" dirty="0">
                <a:latin typeface="Tahoma" panose="020B0604030504040204" pitchFamily="34" charset="0"/>
                <a:cs typeface="Tahoma" panose="020B0604030504040204" pitchFamily="34" charset="0"/>
              </a:rPr>
              <a:t> men </a:t>
            </a:r>
          </a:p>
          <a:p>
            <a:pPr marL="169863" indent="-169863">
              <a:spcAft>
                <a:spcPts val="1200"/>
              </a:spcAft>
              <a:buClr>
                <a:srgbClr val="800000"/>
              </a:buClr>
              <a:buSzPct val="75000"/>
              <a:buFont typeface="Wingdings" charset="2"/>
              <a:buChar char="§"/>
            </a:pPr>
            <a:r>
              <a:rPr lang="en-US" sz="2000" dirty="0">
                <a:latin typeface="Tahoma" panose="020B0604030504040204" pitchFamily="34" charset="0"/>
                <a:cs typeface="Tahoma" panose="020B0604030504040204" pitchFamily="34" charset="0"/>
              </a:rPr>
              <a:t>Newly diagnosed prostate cancer patients who received ADT for at least 1 year were found to have a 20% higher risk of serious CV morbidity compared with similar men who did not receive ADT</a:t>
            </a:r>
          </a:p>
        </p:txBody>
      </p:sp>
      <p:sp>
        <p:nvSpPr>
          <p:cNvPr id="67588" name="Rectangle 6"/>
          <p:cNvSpPr>
            <a:spLocks noChangeArrowheads="1"/>
          </p:cNvSpPr>
          <p:nvPr/>
        </p:nvSpPr>
        <p:spPr bwMode="auto">
          <a:xfrm rot="16200000">
            <a:off x="-1824817" y="3375268"/>
            <a:ext cx="4249446" cy="276999"/>
          </a:xfrm>
          <a:prstGeom prst="rect">
            <a:avLst/>
          </a:prstGeom>
          <a:noFill/>
          <a:ln w="9525">
            <a:noFill/>
            <a:miter lim="800000"/>
            <a:headEnd/>
            <a:tailEnd/>
          </a:ln>
        </p:spPr>
        <p:txBody>
          <a:bodyPr wrap="square">
            <a:prstTxWarp prst="textNoShape">
              <a:avLst/>
            </a:prstTxWarp>
            <a:spAutoFit/>
          </a:bodyPr>
          <a:lstStyle/>
          <a:p>
            <a:r>
              <a:rPr lang="en-US" sz="1200" dirty="0">
                <a:solidFill>
                  <a:srgbClr val="000000"/>
                </a:solidFill>
                <a:latin typeface="Arial" panose="020B0604020202020204" pitchFamily="34" charset="0"/>
                <a:cs typeface="Arial" panose="020B0604020202020204" pitchFamily="34" charset="0"/>
              </a:rPr>
              <a:t>Kaplan-Meier estimate of probability of CV events over time</a:t>
            </a:r>
          </a:p>
        </p:txBody>
      </p:sp>
      <p:grpSp>
        <p:nvGrpSpPr>
          <p:cNvPr id="13" name="Group 12"/>
          <p:cNvGrpSpPr/>
          <p:nvPr/>
        </p:nvGrpSpPr>
        <p:grpSpPr>
          <a:xfrm>
            <a:off x="403636" y="1262061"/>
            <a:ext cx="4283759" cy="4590202"/>
            <a:chOff x="398698" y="1030844"/>
            <a:chExt cx="5711679" cy="4590202"/>
          </a:xfrm>
        </p:grpSpPr>
        <p:pic>
          <p:nvPicPr>
            <p:cNvPr id="67586" name="Picture 3"/>
            <p:cNvPicPr>
              <a:picLocks noChangeAspect="1"/>
            </p:cNvPicPr>
            <p:nvPr/>
          </p:nvPicPr>
          <p:blipFill>
            <a:blip r:embed="rId3"/>
            <a:srcRect/>
            <a:stretch>
              <a:fillRect/>
            </a:stretch>
          </p:blipFill>
          <p:spPr bwMode="auto">
            <a:xfrm>
              <a:off x="398698" y="1030844"/>
              <a:ext cx="5711679" cy="4590202"/>
            </a:xfrm>
            <a:prstGeom prst="rect">
              <a:avLst/>
            </a:prstGeom>
            <a:noFill/>
            <a:ln w="9525">
              <a:noFill/>
              <a:miter lim="800000"/>
              <a:headEnd/>
              <a:tailEnd/>
            </a:ln>
          </p:spPr>
        </p:pic>
        <p:grpSp>
          <p:nvGrpSpPr>
            <p:cNvPr id="6" name="Group 5"/>
            <p:cNvGrpSpPr/>
            <p:nvPr/>
          </p:nvGrpSpPr>
          <p:grpSpPr>
            <a:xfrm>
              <a:off x="1935195" y="1855502"/>
              <a:ext cx="3459945" cy="1796379"/>
              <a:chOff x="1187624" y="2492896"/>
              <a:chExt cx="2855153" cy="1494774"/>
            </a:xfrm>
          </p:grpSpPr>
          <p:sp>
            <p:nvSpPr>
              <p:cNvPr id="4" name="Oval 3"/>
              <p:cNvSpPr/>
              <p:nvPr/>
            </p:nvSpPr>
            <p:spPr>
              <a:xfrm>
                <a:off x="1187624" y="2492896"/>
                <a:ext cx="720080" cy="57606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TextBox 4"/>
              <p:cNvSpPr txBox="1"/>
              <p:nvPr/>
            </p:nvSpPr>
            <p:spPr>
              <a:xfrm>
                <a:off x="1312839" y="3680347"/>
                <a:ext cx="2729938" cy="307323"/>
              </a:xfrm>
              <a:prstGeom prst="rect">
                <a:avLst/>
              </a:prstGeom>
              <a:noFill/>
            </p:spPr>
            <p:txBody>
              <a:bodyPr wrap="none" rtlCol="0">
                <a:spAutoFit/>
              </a:bodyPr>
              <a:lstStyle/>
              <a:p>
                <a:r>
                  <a:rPr lang="en-GB" dirty="0">
                    <a:solidFill>
                      <a:srgbClr val="FF0000"/>
                    </a:solidFill>
                    <a:latin typeface="Arial" panose="020B0604020202020204" pitchFamily="34" charset="0"/>
                    <a:cs typeface="Arial" panose="020B0604020202020204" pitchFamily="34" charset="0"/>
                  </a:rPr>
                  <a:t>Curves diverge rapidly</a:t>
                </a:r>
              </a:p>
            </p:txBody>
          </p:sp>
        </p:grpSp>
      </p:grpSp>
      <p:pic>
        <p:nvPicPr>
          <p:cNvPr id="9" name="Picture 8"/>
          <p:cNvPicPr>
            <a:picLocks noChangeAspect="1"/>
          </p:cNvPicPr>
          <p:nvPr/>
        </p:nvPicPr>
        <p:blipFill rotWithShape="1">
          <a:blip r:embed="rId4"/>
          <a:srcRect l="813" t="13799" r="1841" b="10251"/>
          <a:stretch/>
        </p:blipFill>
        <p:spPr>
          <a:xfrm>
            <a:off x="1" y="6029326"/>
            <a:ext cx="9144000" cy="843457"/>
          </a:xfrm>
          <a:prstGeom prst="rect">
            <a:avLst/>
          </a:prstGeom>
        </p:spPr>
      </p:pic>
      <p:sp>
        <p:nvSpPr>
          <p:cNvPr id="10" name="Rectangle 9"/>
          <p:cNvSpPr/>
          <p:nvPr/>
        </p:nvSpPr>
        <p:spPr>
          <a:xfrm>
            <a:off x="5486536" y="6444987"/>
            <a:ext cx="4453123" cy="338554"/>
          </a:xfrm>
          <a:prstGeom prst="rect">
            <a:avLst/>
          </a:prstGeom>
        </p:spPr>
        <p:txBody>
          <a:bodyPr wrap="none">
            <a:spAutoFit/>
          </a:bodyPr>
          <a:lstStyle/>
          <a:p>
            <a:r>
              <a:rPr lang="en-GB" sz="1600" i="1" dirty="0" err="1"/>
              <a:t>Saigal</a:t>
            </a:r>
            <a:r>
              <a:rPr lang="en-GB" sz="1600" i="1" dirty="0"/>
              <a:t> CS et al. Cancer 2007;110(7):1493–500</a:t>
            </a:r>
            <a:endParaRPr lang="en-US" sz="1600" dirty="0"/>
          </a:p>
        </p:txBody>
      </p:sp>
      <p:pic>
        <p:nvPicPr>
          <p:cNvPr id="11" name="Picture 10"/>
          <p:cNvPicPr>
            <a:picLocks noChangeAspect="1"/>
          </p:cNvPicPr>
          <p:nvPr/>
        </p:nvPicPr>
        <p:blipFill>
          <a:blip r:embed="rId5"/>
          <a:stretch>
            <a:fillRect/>
          </a:stretch>
        </p:blipFill>
        <p:spPr>
          <a:xfrm>
            <a:off x="171457" y="88899"/>
            <a:ext cx="7265187" cy="1173162"/>
          </a:xfrm>
          <a:prstGeom prst="rect">
            <a:avLst/>
          </a:prstGeom>
        </p:spPr>
      </p:pic>
    </p:spTree>
    <p:extLst>
      <p:ext uri="{BB962C8B-B14F-4D97-AF65-F5344CB8AC3E}">
        <p14:creationId xmlns:p14="http://schemas.microsoft.com/office/powerpoint/2010/main" val="185124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120" y="586740"/>
            <a:ext cx="6731095" cy="762000"/>
          </a:xfrm>
        </p:spPr>
        <p:txBody>
          <a:bodyPr>
            <a:noAutofit/>
          </a:bodyPr>
          <a:lstStyle/>
          <a:p>
            <a:r>
              <a:rPr lang="en-GB" sz="2800" b="1" dirty="0"/>
              <a:t>Risk of CV event or </a:t>
            </a:r>
            <a:r>
              <a:rPr lang="en-GB" sz="2800" b="1" dirty="0">
                <a:latin typeface="Arial" panose="020B0604020202020204" pitchFamily="34" charset="0"/>
                <a:cs typeface="Arial" panose="020B0604020202020204" pitchFamily="34" charset="0"/>
              </a:rPr>
              <a:t>death</a:t>
            </a:r>
            <a:r>
              <a:rPr lang="en-GB" sz="2800" b="1" dirty="0"/>
              <a:t> (all patients)</a:t>
            </a:r>
          </a:p>
        </p:txBody>
      </p:sp>
      <p:graphicFrame>
        <p:nvGraphicFramePr>
          <p:cNvPr id="10" name="Content Placeholder 4"/>
          <p:cNvGraphicFramePr>
            <a:graphicFrameLocks/>
          </p:cNvGraphicFramePr>
          <p:nvPr>
            <p:extLst>
              <p:ext uri="{D42A27DB-BD31-4B8C-83A1-F6EECF244321}">
                <p14:modId xmlns:p14="http://schemas.microsoft.com/office/powerpoint/2010/main" val="2586873474"/>
              </p:ext>
            </p:extLst>
          </p:nvPr>
        </p:nvGraphicFramePr>
        <p:xfrm>
          <a:off x="3902668" y="1552828"/>
          <a:ext cx="4921635" cy="4328159"/>
        </p:xfrm>
        <a:graphic>
          <a:graphicData uri="http://schemas.openxmlformats.org/drawingml/2006/table">
            <a:tbl>
              <a:tblPr firstRow="1" bandRow="1">
                <a:tableStyleId>{5C22544A-7EE6-4342-B048-85BDC9FD1C3A}</a:tableStyleId>
              </a:tblPr>
              <a:tblGrid>
                <a:gridCol w="2094302"/>
                <a:gridCol w="1370107"/>
                <a:gridCol w="1457226"/>
              </a:tblGrid>
              <a:tr h="589661">
                <a:tc>
                  <a:txBody>
                    <a:bodyPr/>
                    <a:lstStyle/>
                    <a:p>
                      <a:r>
                        <a:rPr lang="en-GB" sz="1400" dirty="0" smtClean="0">
                          <a:latin typeface="Tahoma" panose="020B0604030504040204" pitchFamily="34" charset="0"/>
                          <a:cs typeface="Tahoma" panose="020B0604030504040204" pitchFamily="34" charset="0"/>
                        </a:rPr>
                        <a:t>Variable</a:t>
                      </a:r>
                      <a:endParaRPr lang="en-GB" sz="1400" dirty="0">
                        <a:latin typeface="Tahoma" panose="020B0604030504040204" pitchFamily="34" charset="0"/>
                        <a:cs typeface="Tahoma" panose="020B0604030504040204" pitchFamily="34" charset="0"/>
                      </a:endParaRPr>
                    </a:p>
                  </a:txBody>
                  <a:tcPr marL="68580" marR="68580" anchor="b">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9D002D"/>
                    </a:solidFill>
                  </a:tcPr>
                </a:tc>
                <a:tc>
                  <a:txBody>
                    <a:bodyPr/>
                    <a:lstStyle/>
                    <a:p>
                      <a:pPr algn="ctr"/>
                      <a:r>
                        <a:rPr lang="en-GB" sz="1400" baseline="0" dirty="0" smtClean="0">
                          <a:solidFill>
                            <a:schemeClr val="tx1"/>
                          </a:solidFill>
                          <a:latin typeface="Tahoma" panose="020B0604030504040204" pitchFamily="34" charset="0"/>
                          <a:cs typeface="Tahoma" panose="020B0604030504040204" pitchFamily="34" charset="0"/>
                        </a:rPr>
                        <a:t>LHRH Antagonist =1491</a:t>
                      </a:r>
                      <a:endParaRPr lang="en-GB" sz="1400" dirty="0">
                        <a:solidFill>
                          <a:schemeClr val="tx1"/>
                        </a:solidFill>
                        <a:latin typeface="Tahoma" panose="020B0604030504040204" pitchFamily="34" charset="0"/>
                        <a:cs typeface="Tahoma" panose="020B0604030504040204" pitchFamily="34" charset="0"/>
                      </a:endParaRPr>
                    </a:p>
                  </a:txBody>
                  <a:tcPr marL="68580" marR="6858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8F0C">
                        <a:alpha val="50196"/>
                      </a:srgbClr>
                    </a:solidFill>
                  </a:tcPr>
                </a:tc>
                <a:tc>
                  <a:txBody>
                    <a:bodyPr/>
                    <a:lstStyle/>
                    <a:p>
                      <a:pPr algn="ctr"/>
                      <a:r>
                        <a:rPr lang="en-GB" sz="1400" dirty="0" smtClean="0">
                          <a:solidFill>
                            <a:schemeClr val="tx1"/>
                          </a:solidFill>
                          <a:latin typeface="Tahoma" panose="020B0604030504040204" pitchFamily="34" charset="0"/>
                          <a:cs typeface="Tahoma" panose="020B0604030504040204" pitchFamily="34" charset="0"/>
                        </a:rPr>
                        <a:t>LHRH agonist</a:t>
                      </a:r>
                      <a:endParaRPr lang="en-GB" sz="1400" baseline="0" dirty="0" smtClean="0">
                        <a:solidFill>
                          <a:schemeClr val="tx1"/>
                        </a:solidFill>
                        <a:latin typeface="Tahoma" panose="020B0604030504040204" pitchFamily="34" charset="0"/>
                        <a:cs typeface="Tahoma" panose="020B0604030504040204" pitchFamily="34" charset="0"/>
                      </a:endParaRPr>
                    </a:p>
                    <a:p>
                      <a:pPr algn="ctr"/>
                      <a:r>
                        <a:rPr lang="en-GB" sz="1400" baseline="0" dirty="0" smtClean="0">
                          <a:solidFill>
                            <a:schemeClr val="tx1"/>
                          </a:solidFill>
                          <a:latin typeface="Tahoma" panose="020B0604030504040204" pitchFamily="34" charset="0"/>
                          <a:cs typeface="Tahoma" panose="020B0604030504040204" pitchFamily="34" charset="0"/>
                        </a:rPr>
                        <a:t>n=837</a:t>
                      </a:r>
                      <a:endParaRPr lang="en-GB" sz="1400" dirty="0">
                        <a:solidFill>
                          <a:schemeClr val="tx1"/>
                        </a:solidFill>
                        <a:latin typeface="Tahoma" panose="020B0604030504040204" pitchFamily="34" charset="0"/>
                        <a:cs typeface="Tahoma" panose="020B0604030504040204" pitchFamily="34" charset="0"/>
                      </a:endParaRPr>
                    </a:p>
                  </a:txBody>
                  <a:tcPr marL="68580" marR="6858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98AFCA">
                        <a:alpha val="50196"/>
                      </a:srgbClr>
                    </a:solidFill>
                  </a:tcPr>
                </a:tc>
              </a:tr>
              <a:tr h="245692">
                <a:tc>
                  <a:txBody>
                    <a:bodyPr/>
                    <a:lstStyle/>
                    <a:p>
                      <a:r>
                        <a:rPr lang="en-GB" sz="1400" kern="1200" dirty="0" smtClean="0">
                          <a:solidFill>
                            <a:schemeClr val="dk1"/>
                          </a:solidFill>
                          <a:effectLst/>
                          <a:latin typeface="Tahoma" panose="020B0604030504040204" pitchFamily="34" charset="0"/>
                          <a:ea typeface="+mn-ea"/>
                          <a:cs typeface="Tahoma" panose="020B0604030504040204" pitchFamily="34" charset="0"/>
                        </a:rPr>
                        <a:t>Age (</a:t>
                      </a:r>
                      <a:r>
                        <a:rPr lang="en-GB" sz="1400" kern="1200" dirty="0" err="1" smtClean="0">
                          <a:solidFill>
                            <a:schemeClr val="dk1"/>
                          </a:solidFill>
                          <a:effectLst/>
                          <a:latin typeface="Tahoma" panose="020B0604030504040204" pitchFamily="34" charset="0"/>
                          <a:ea typeface="+mn-ea"/>
                          <a:cs typeface="Tahoma" panose="020B0604030504040204" pitchFamily="34" charset="0"/>
                        </a:rPr>
                        <a:t>yrs</a:t>
                      </a:r>
                      <a:r>
                        <a:rPr lang="en-GB" sz="1400" kern="1200" dirty="0" smtClean="0">
                          <a:solidFill>
                            <a:schemeClr val="dk1"/>
                          </a:solidFill>
                          <a:effectLst/>
                          <a:latin typeface="Tahoma" panose="020B0604030504040204" pitchFamily="34" charset="0"/>
                          <a:ea typeface="+mn-ea"/>
                          <a:cs typeface="Tahoma" panose="020B0604030504040204" pitchFamily="34" charset="0"/>
                        </a:rPr>
                        <a:t>)</a:t>
                      </a:r>
                      <a:endParaRPr lang="en-GB" sz="1400" dirty="0">
                        <a:latin typeface="Tahoma" panose="020B0604030504040204" pitchFamily="34" charset="0"/>
                        <a:cs typeface="Tahoma" panose="020B0604030504040204" pitchFamily="34" charset="0"/>
                      </a:endParaRPr>
                    </a:p>
                  </a:txBody>
                  <a:tcPr marL="68580" marR="6858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2EDEA"/>
                    </a:solidFill>
                  </a:tcPr>
                </a:tc>
                <a:tc>
                  <a:txBody>
                    <a:bodyPr/>
                    <a:lstStyle/>
                    <a:p>
                      <a:pPr algn="ctr">
                        <a:lnSpc>
                          <a:spcPct val="115000"/>
                        </a:lnSpc>
                        <a:spcAft>
                          <a:spcPts val="0"/>
                        </a:spcAft>
                      </a:pPr>
                      <a:r>
                        <a:rPr lang="en-GB" sz="1400" kern="1200" dirty="0" smtClean="0">
                          <a:solidFill>
                            <a:schemeClr val="dk1"/>
                          </a:solidFill>
                          <a:effectLst/>
                          <a:latin typeface="Tahoma" panose="020B0604030504040204" pitchFamily="34" charset="0"/>
                          <a:ea typeface="+mn-ea"/>
                          <a:cs typeface="Tahoma" panose="020B0604030504040204" pitchFamily="34" charset="0"/>
                        </a:rPr>
                        <a:t>71.7 </a:t>
                      </a:r>
                      <a:endParaRPr lang="en-GB" sz="1400" dirty="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E9C8">
                        <a:alpha val="50196"/>
                      </a:srgbClr>
                    </a:solidFill>
                  </a:tcPr>
                </a:tc>
                <a:tc>
                  <a:txBody>
                    <a:bodyPr/>
                    <a:lstStyle/>
                    <a:p>
                      <a:pPr algn="ctr">
                        <a:lnSpc>
                          <a:spcPct val="115000"/>
                        </a:lnSpc>
                        <a:spcAft>
                          <a:spcPts val="0"/>
                        </a:spcAft>
                      </a:pPr>
                      <a:r>
                        <a:rPr lang="en-GB" sz="1400" kern="1200" dirty="0" smtClean="0">
                          <a:solidFill>
                            <a:schemeClr val="dk1"/>
                          </a:solidFill>
                          <a:effectLst/>
                          <a:latin typeface="Tahoma" panose="020B0604030504040204" pitchFamily="34" charset="0"/>
                          <a:ea typeface="+mn-ea"/>
                          <a:cs typeface="Tahoma" panose="020B0604030504040204" pitchFamily="34" charset="0"/>
                        </a:rPr>
                        <a:t>71.6</a:t>
                      </a:r>
                      <a:endParaRPr lang="en-GB" sz="1400" dirty="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9ECF0"/>
                    </a:solidFill>
                  </a:tcPr>
                </a:tc>
              </a:tr>
              <a:tr h="417676">
                <a:tc>
                  <a:txBody>
                    <a:bodyPr/>
                    <a:lstStyle/>
                    <a:p>
                      <a:r>
                        <a:rPr lang="en-GB" sz="1400" kern="1200" dirty="0" smtClean="0">
                          <a:solidFill>
                            <a:schemeClr val="dk1"/>
                          </a:solidFill>
                          <a:effectLst/>
                          <a:latin typeface="Tahoma" panose="020B0604030504040204" pitchFamily="34" charset="0"/>
                          <a:ea typeface="+mn-ea"/>
                          <a:cs typeface="Tahoma" panose="020B0604030504040204" pitchFamily="34" charset="0"/>
                        </a:rPr>
                        <a:t>Body</a:t>
                      </a:r>
                      <a:r>
                        <a:rPr lang="en-GB" sz="1400" kern="1200" baseline="0" dirty="0" smtClean="0">
                          <a:solidFill>
                            <a:schemeClr val="dk1"/>
                          </a:solidFill>
                          <a:effectLst/>
                          <a:latin typeface="Tahoma" panose="020B0604030504040204" pitchFamily="34" charset="0"/>
                          <a:ea typeface="+mn-ea"/>
                          <a:cs typeface="Tahoma" panose="020B0604030504040204" pitchFamily="34" charset="0"/>
                        </a:rPr>
                        <a:t> mass index</a:t>
                      </a:r>
                    </a:p>
                    <a:p>
                      <a:r>
                        <a:rPr lang="en-GB" sz="1400" dirty="0" smtClean="0">
                          <a:latin typeface="Tahoma" panose="020B0604030504040204" pitchFamily="34" charset="0"/>
                          <a:cs typeface="Tahoma" panose="020B0604030504040204" pitchFamily="34" charset="0"/>
                        </a:rPr>
                        <a:t>   BMI</a:t>
                      </a:r>
                      <a:r>
                        <a:rPr lang="en-GB" sz="1400" baseline="0" dirty="0" smtClean="0">
                          <a:latin typeface="Tahoma" panose="020B0604030504040204" pitchFamily="34" charset="0"/>
                          <a:cs typeface="Tahoma" panose="020B0604030504040204" pitchFamily="34" charset="0"/>
                        </a:rPr>
                        <a:t> &gt;30, </a:t>
                      </a:r>
                      <a:r>
                        <a:rPr lang="en-GB" sz="1400" baseline="0" dirty="0" smtClean="0">
                          <a:solidFill>
                            <a:schemeClr val="tx1"/>
                          </a:solidFill>
                          <a:latin typeface="Tahoma" panose="020B0604030504040204" pitchFamily="34" charset="0"/>
                          <a:cs typeface="Tahoma" panose="020B0604030504040204" pitchFamily="34" charset="0"/>
                        </a:rPr>
                        <a:t>n (%)</a:t>
                      </a:r>
                      <a:endParaRPr lang="en-GB" sz="1400" dirty="0">
                        <a:latin typeface="Tahoma" panose="020B0604030504040204" pitchFamily="34" charset="0"/>
                        <a:cs typeface="Tahoma" panose="020B0604030504040204" pitchFamily="34" charset="0"/>
                      </a:endParaRPr>
                    </a:p>
                  </a:txBody>
                  <a:tcPr marL="68580" marR="68580" anchor="ctr">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2EDEA"/>
                    </a:solidFill>
                  </a:tcPr>
                </a:tc>
                <a:tc>
                  <a:txBody>
                    <a:bodyPr/>
                    <a:lstStyle/>
                    <a:p>
                      <a:pPr algn="ctr">
                        <a:lnSpc>
                          <a:spcPct val="115000"/>
                        </a:lnSpc>
                        <a:spcAft>
                          <a:spcPts val="0"/>
                        </a:spcAft>
                      </a:pPr>
                      <a:r>
                        <a:rPr lang="en-GB" sz="1400" kern="1200" dirty="0" smtClean="0">
                          <a:solidFill>
                            <a:schemeClr val="dk1"/>
                          </a:solidFill>
                          <a:effectLst/>
                          <a:latin typeface="Tahoma" panose="020B0604030504040204" pitchFamily="34" charset="0"/>
                          <a:ea typeface="+mn-ea"/>
                          <a:cs typeface="Tahoma" panose="020B0604030504040204" pitchFamily="34" charset="0"/>
                        </a:rPr>
                        <a:t>27.2</a:t>
                      </a:r>
                    </a:p>
                    <a:p>
                      <a:pPr marL="0" marR="0" indent="0" algn="ctr" defTabSz="4572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Tahoma" panose="020B0604030504040204" pitchFamily="34" charset="0"/>
                          <a:ea typeface="+mn-ea"/>
                          <a:cs typeface="Tahoma" panose="020B0604030504040204" pitchFamily="34" charset="0"/>
                        </a:rPr>
                        <a:t>334 </a:t>
                      </a:r>
                      <a:r>
                        <a:rPr lang="en-GB" sz="1400" b="1" kern="1200" dirty="0" smtClean="0">
                          <a:solidFill>
                            <a:schemeClr val="dk1"/>
                          </a:solidFill>
                          <a:effectLst/>
                          <a:latin typeface="Tahoma" panose="020B0604030504040204" pitchFamily="34" charset="0"/>
                          <a:ea typeface="+mn-ea"/>
                          <a:cs typeface="Tahoma" panose="020B0604030504040204" pitchFamily="34" charset="0"/>
                        </a:rPr>
                        <a:t>(22)</a:t>
                      </a:r>
                      <a:endParaRPr lang="en-GB" sz="1400" b="1" dirty="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E9C8">
                        <a:alpha val="50196"/>
                      </a:srgbClr>
                    </a:solidFill>
                  </a:tcPr>
                </a:tc>
                <a:tc>
                  <a:txBody>
                    <a:bodyPr/>
                    <a:lstStyle/>
                    <a:p>
                      <a:pPr algn="ctr">
                        <a:lnSpc>
                          <a:spcPct val="115000"/>
                        </a:lnSpc>
                        <a:spcAft>
                          <a:spcPts val="0"/>
                        </a:spcAft>
                      </a:pPr>
                      <a:r>
                        <a:rPr lang="en-GB" sz="1400" kern="1200" dirty="0" smtClean="0">
                          <a:solidFill>
                            <a:schemeClr val="dk1"/>
                          </a:solidFill>
                          <a:effectLst/>
                          <a:latin typeface="Tahoma" panose="020B0604030504040204" pitchFamily="34" charset="0"/>
                          <a:ea typeface="+mn-ea"/>
                          <a:cs typeface="Tahoma" panose="020B0604030504040204" pitchFamily="34" charset="0"/>
                        </a:rPr>
                        <a:t>27.5</a:t>
                      </a:r>
                    </a:p>
                    <a:p>
                      <a:pPr marL="0" marR="0" indent="0" algn="ctr" defTabSz="4572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Tahoma" panose="020B0604030504040204" pitchFamily="34" charset="0"/>
                          <a:ea typeface="+mn-ea"/>
                          <a:cs typeface="Tahoma" panose="020B0604030504040204" pitchFamily="34" charset="0"/>
                        </a:rPr>
                        <a:t>200</a:t>
                      </a:r>
                      <a:r>
                        <a:rPr lang="en-GB" sz="1400" kern="1200" baseline="0" dirty="0" smtClean="0">
                          <a:solidFill>
                            <a:schemeClr val="dk1"/>
                          </a:solidFill>
                          <a:effectLst/>
                          <a:latin typeface="Tahoma" panose="020B0604030504040204" pitchFamily="34" charset="0"/>
                          <a:ea typeface="+mn-ea"/>
                          <a:cs typeface="Tahoma" panose="020B0604030504040204" pitchFamily="34" charset="0"/>
                        </a:rPr>
                        <a:t> </a:t>
                      </a:r>
                      <a:r>
                        <a:rPr lang="en-GB" sz="1400" b="1" kern="1200" baseline="0" dirty="0" smtClean="0">
                          <a:solidFill>
                            <a:schemeClr val="dk1"/>
                          </a:solidFill>
                          <a:effectLst/>
                          <a:latin typeface="Tahoma" panose="020B0604030504040204" pitchFamily="34" charset="0"/>
                          <a:ea typeface="+mn-ea"/>
                          <a:cs typeface="Tahoma" panose="020B0604030504040204" pitchFamily="34" charset="0"/>
                        </a:rPr>
                        <a:t>(</a:t>
                      </a:r>
                      <a:r>
                        <a:rPr lang="en-GB" sz="1400" b="1" kern="1200" dirty="0" smtClean="0">
                          <a:solidFill>
                            <a:schemeClr val="dk1"/>
                          </a:solidFill>
                          <a:effectLst/>
                          <a:latin typeface="Tahoma" panose="020B0604030504040204" pitchFamily="34" charset="0"/>
                          <a:ea typeface="+mn-ea"/>
                          <a:cs typeface="Tahoma" panose="020B0604030504040204" pitchFamily="34" charset="0"/>
                        </a:rPr>
                        <a:t>24)</a:t>
                      </a: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9ECF0"/>
                    </a:solidFill>
                  </a:tcPr>
                </a:tc>
              </a:tr>
              <a:tr h="417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Tahoma" panose="020B0604030504040204" pitchFamily="34" charset="0"/>
                          <a:ea typeface="+mn-ea"/>
                          <a:cs typeface="Tahoma" panose="020B0604030504040204" pitchFamily="34" charset="0"/>
                        </a:rPr>
                        <a:t>History of cardiovascular disease, </a:t>
                      </a:r>
                      <a:r>
                        <a:rPr lang="en-GB" sz="1400" baseline="0" dirty="0" smtClean="0">
                          <a:solidFill>
                            <a:schemeClr val="tx1"/>
                          </a:solidFill>
                          <a:latin typeface="Tahoma" panose="020B0604030504040204" pitchFamily="34" charset="0"/>
                          <a:cs typeface="Tahoma" panose="020B0604030504040204" pitchFamily="34" charset="0"/>
                        </a:rPr>
                        <a:t>n (%)</a:t>
                      </a:r>
                      <a:endParaRPr lang="en-GB" sz="1400" dirty="0" smtClean="0">
                        <a:latin typeface="Tahoma" panose="020B0604030504040204" pitchFamily="34" charset="0"/>
                        <a:cs typeface="Tahoma" panose="020B0604030504040204" pitchFamily="34" charset="0"/>
                      </a:endParaRPr>
                    </a:p>
                  </a:txBody>
                  <a:tcPr marL="68580" marR="68580" anchor="ctr">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2EDEA"/>
                    </a:solidFill>
                  </a:tcPr>
                </a:tc>
                <a:tc>
                  <a:txBody>
                    <a:bodyPr/>
                    <a:lstStyle/>
                    <a:p>
                      <a:pPr algn="ctr">
                        <a:lnSpc>
                          <a:spcPct val="115000"/>
                        </a:lnSpc>
                        <a:spcAft>
                          <a:spcPts val="0"/>
                        </a:spcAft>
                      </a:pPr>
                      <a:r>
                        <a:rPr lang="en-GB" sz="1400" kern="1200" dirty="0" smtClean="0">
                          <a:solidFill>
                            <a:schemeClr val="dk1"/>
                          </a:solidFill>
                          <a:effectLst/>
                          <a:latin typeface="Tahoma" panose="020B0604030504040204" pitchFamily="34" charset="0"/>
                          <a:ea typeface="+mn-ea"/>
                          <a:cs typeface="Tahoma" panose="020B0604030504040204" pitchFamily="34" charset="0"/>
                        </a:rPr>
                        <a:t>463</a:t>
                      </a:r>
                      <a:r>
                        <a:rPr lang="en-GB" sz="1400" kern="1200" baseline="0" dirty="0" smtClean="0">
                          <a:solidFill>
                            <a:schemeClr val="dk1"/>
                          </a:solidFill>
                          <a:effectLst/>
                          <a:latin typeface="Tahoma" panose="020B0604030504040204" pitchFamily="34" charset="0"/>
                          <a:ea typeface="+mn-ea"/>
                          <a:cs typeface="Tahoma" panose="020B0604030504040204" pitchFamily="34" charset="0"/>
                        </a:rPr>
                        <a:t> </a:t>
                      </a:r>
                      <a:r>
                        <a:rPr lang="en-GB" sz="1400" b="1" kern="1200" baseline="0" dirty="0" smtClean="0">
                          <a:solidFill>
                            <a:schemeClr val="dk1"/>
                          </a:solidFill>
                          <a:effectLst/>
                          <a:latin typeface="Tahoma" panose="020B0604030504040204" pitchFamily="34" charset="0"/>
                          <a:ea typeface="+mn-ea"/>
                          <a:cs typeface="Tahoma" panose="020B0604030504040204" pitchFamily="34" charset="0"/>
                        </a:rPr>
                        <a:t>(</a:t>
                      </a:r>
                      <a:r>
                        <a:rPr lang="en-GB" sz="1400" b="1" kern="1200" dirty="0" smtClean="0">
                          <a:solidFill>
                            <a:schemeClr val="dk1"/>
                          </a:solidFill>
                          <a:effectLst/>
                          <a:latin typeface="Tahoma" panose="020B0604030504040204" pitchFamily="34" charset="0"/>
                          <a:ea typeface="+mn-ea"/>
                          <a:cs typeface="Tahoma" panose="020B0604030504040204" pitchFamily="34" charset="0"/>
                        </a:rPr>
                        <a:t>31)</a:t>
                      </a:r>
                      <a:endParaRPr lang="en-GB" sz="1400" b="1" dirty="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E9C8">
                        <a:alpha val="50196"/>
                      </a:srgb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Tahoma" panose="020B0604030504040204" pitchFamily="34" charset="0"/>
                          <a:ea typeface="+mn-ea"/>
                          <a:cs typeface="Tahoma" panose="020B0604030504040204" pitchFamily="34" charset="0"/>
                        </a:rPr>
                        <a:t>244</a:t>
                      </a:r>
                      <a:r>
                        <a:rPr lang="en-GB" sz="1400" kern="1200" baseline="0" dirty="0" smtClean="0">
                          <a:solidFill>
                            <a:schemeClr val="dk1"/>
                          </a:solidFill>
                          <a:effectLst/>
                          <a:latin typeface="Tahoma" panose="020B0604030504040204" pitchFamily="34" charset="0"/>
                          <a:ea typeface="+mn-ea"/>
                          <a:cs typeface="Tahoma" panose="020B0604030504040204" pitchFamily="34" charset="0"/>
                        </a:rPr>
                        <a:t> </a:t>
                      </a:r>
                      <a:r>
                        <a:rPr lang="en-GB" sz="1400" b="1" kern="1200" baseline="0" dirty="0" smtClean="0">
                          <a:solidFill>
                            <a:schemeClr val="dk1"/>
                          </a:solidFill>
                          <a:effectLst/>
                          <a:latin typeface="Tahoma" panose="020B0604030504040204" pitchFamily="34" charset="0"/>
                          <a:ea typeface="+mn-ea"/>
                          <a:cs typeface="Tahoma" panose="020B0604030504040204" pitchFamily="34" charset="0"/>
                        </a:rPr>
                        <a:t>(</a:t>
                      </a:r>
                      <a:r>
                        <a:rPr lang="en-GB" sz="1400" b="1" kern="1200" dirty="0" smtClean="0">
                          <a:solidFill>
                            <a:schemeClr val="dk1"/>
                          </a:solidFill>
                          <a:effectLst/>
                          <a:latin typeface="Tahoma" panose="020B0604030504040204" pitchFamily="34" charset="0"/>
                          <a:ea typeface="+mn-ea"/>
                          <a:cs typeface="Tahoma" panose="020B0604030504040204" pitchFamily="34" charset="0"/>
                        </a:rPr>
                        <a:t>29)</a:t>
                      </a:r>
                      <a:endParaRPr lang="en-GB" sz="1400" b="1" dirty="0" smtClean="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9ECF0"/>
                    </a:solidFill>
                  </a:tcPr>
                </a:tc>
              </a:tr>
              <a:tr h="2456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Tahoma" panose="020B0604030504040204" pitchFamily="34" charset="0"/>
                          <a:cs typeface="Tahoma" panose="020B0604030504040204" pitchFamily="34" charset="0"/>
                        </a:rPr>
                        <a:t>Smoking, </a:t>
                      </a:r>
                      <a:r>
                        <a:rPr lang="en-GB" sz="1400" baseline="0" dirty="0" smtClean="0">
                          <a:solidFill>
                            <a:schemeClr val="tx1"/>
                          </a:solidFill>
                          <a:latin typeface="Tahoma" panose="020B0604030504040204" pitchFamily="34" charset="0"/>
                          <a:cs typeface="Tahoma" panose="020B0604030504040204" pitchFamily="34" charset="0"/>
                        </a:rPr>
                        <a:t>n (%)</a:t>
                      </a:r>
                      <a:endParaRPr lang="en-GB" sz="1400" dirty="0" smtClean="0">
                        <a:latin typeface="Tahoma" panose="020B0604030504040204" pitchFamily="34" charset="0"/>
                        <a:cs typeface="Tahoma" panose="020B0604030504040204" pitchFamily="34" charset="0"/>
                      </a:endParaRPr>
                    </a:p>
                  </a:txBody>
                  <a:tcPr marL="68580" marR="68580" anchor="ctr">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2EDEA"/>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Tahoma" panose="020B0604030504040204" pitchFamily="34" charset="0"/>
                          <a:ea typeface="+mn-ea"/>
                          <a:cs typeface="Tahoma" panose="020B0604030504040204" pitchFamily="34" charset="0"/>
                        </a:rPr>
                        <a:t>707</a:t>
                      </a:r>
                      <a:r>
                        <a:rPr lang="en-GB" sz="1400" kern="1200" baseline="0" dirty="0" smtClean="0">
                          <a:solidFill>
                            <a:schemeClr val="dk1"/>
                          </a:solidFill>
                          <a:effectLst/>
                          <a:latin typeface="Tahoma" panose="020B0604030504040204" pitchFamily="34" charset="0"/>
                          <a:ea typeface="+mn-ea"/>
                          <a:cs typeface="Tahoma" panose="020B0604030504040204" pitchFamily="34" charset="0"/>
                        </a:rPr>
                        <a:t> </a:t>
                      </a:r>
                      <a:r>
                        <a:rPr lang="en-GB" sz="1400" b="1" kern="1200" baseline="0" dirty="0" smtClean="0">
                          <a:solidFill>
                            <a:schemeClr val="dk1"/>
                          </a:solidFill>
                          <a:effectLst/>
                          <a:latin typeface="Tahoma" panose="020B0604030504040204" pitchFamily="34" charset="0"/>
                          <a:ea typeface="+mn-ea"/>
                          <a:cs typeface="Tahoma" panose="020B0604030504040204" pitchFamily="34" charset="0"/>
                        </a:rPr>
                        <a:t>(47</a:t>
                      </a:r>
                      <a:r>
                        <a:rPr lang="en-GB" sz="1400" b="1" kern="1200" dirty="0" smtClean="0">
                          <a:solidFill>
                            <a:schemeClr val="dk1"/>
                          </a:solidFill>
                          <a:effectLst/>
                          <a:latin typeface="Tahoma" panose="020B0604030504040204" pitchFamily="34" charset="0"/>
                          <a:ea typeface="+mn-ea"/>
                          <a:cs typeface="Tahoma" panose="020B0604030504040204" pitchFamily="34" charset="0"/>
                        </a:rPr>
                        <a:t>)</a:t>
                      </a:r>
                      <a:endParaRPr lang="en-GB" sz="1400" b="1" dirty="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E9C8">
                        <a:alpha val="50196"/>
                      </a:srgb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Tahoma" panose="020B0604030504040204" pitchFamily="34" charset="0"/>
                          <a:ea typeface="+mn-ea"/>
                          <a:cs typeface="Tahoma" panose="020B0604030504040204" pitchFamily="34" charset="0"/>
                        </a:rPr>
                        <a:t>432 </a:t>
                      </a:r>
                      <a:r>
                        <a:rPr lang="en-GB" sz="1400" b="1" kern="1200" dirty="0" smtClean="0">
                          <a:solidFill>
                            <a:schemeClr val="dk1"/>
                          </a:solidFill>
                          <a:effectLst/>
                          <a:latin typeface="Tahoma" panose="020B0604030504040204" pitchFamily="34" charset="0"/>
                          <a:ea typeface="+mn-ea"/>
                          <a:cs typeface="Tahoma" panose="020B0604030504040204" pitchFamily="34" charset="0"/>
                        </a:rPr>
                        <a:t>(52)</a:t>
                      </a: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9ECF0"/>
                    </a:solidFill>
                  </a:tcPr>
                </a:tc>
              </a:tr>
              <a:tr h="2456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aseline="0" dirty="0" smtClean="0">
                          <a:latin typeface="Tahoma" panose="020B0604030504040204" pitchFamily="34" charset="0"/>
                          <a:cs typeface="Tahoma" panose="020B0604030504040204" pitchFamily="34" charset="0"/>
                        </a:rPr>
                        <a:t>Alcohol, </a:t>
                      </a:r>
                      <a:r>
                        <a:rPr lang="en-GB" sz="1400" baseline="0" dirty="0" smtClean="0">
                          <a:solidFill>
                            <a:schemeClr val="tx1"/>
                          </a:solidFill>
                          <a:latin typeface="Tahoma" panose="020B0604030504040204" pitchFamily="34" charset="0"/>
                          <a:cs typeface="Tahoma" panose="020B0604030504040204" pitchFamily="34" charset="0"/>
                        </a:rPr>
                        <a:t>n (%)</a:t>
                      </a:r>
                      <a:endParaRPr lang="en-GB" sz="1400" dirty="0" smtClean="0">
                        <a:latin typeface="Tahoma" panose="020B0604030504040204" pitchFamily="34" charset="0"/>
                        <a:cs typeface="Tahoma" panose="020B0604030504040204" pitchFamily="34" charset="0"/>
                      </a:endParaRPr>
                    </a:p>
                  </a:txBody>
                  <a:tcPr marL="68580" marR="68580" anchor="ctr">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2EDEA"/>
                    </a:solidFill>
                  </a:tcPr>
                </a:tc>
                <a:tc>
                  <a:txBody>
                    <a:bodyPr/>
                    <a:lstStyle/>
                    <a:p>
                      <a:pPr algn="ctr">
                        <a:lnSpc>
                          <a:spcPct val="115000"/>
                        </a:lnSpc>
                        <a:spcAft>
                          <a:spcPts val="0"/>
                        </a:spcAft>
                      </a:pPr>
                      <a:r>
                        <a:rPr lang="en-GB" sz="1400" kern="1200" dirty="0" smtClean="0">
                          <a:solidFill>
                            <a:schemeClr val="dk1"/>
                          </a:solidFill>
                          <a:effectLst/>
                          <a:latin typeface="Tahoma" panose="020B0604030504040204" pitchFamily="34" charset="0"/>
                          <a:ea typeface="+mn-ea"/>
                          <a:cs typeface="Tahoma" panose="020B0604030504040204" pitchFamily="34" charset="0"/>
                        </a:rPr>
                        <a:t>889 </a:t>
                      </a:r>
                      <a:r>
                        <a:rPr lang="en-GB" sz="1400" b="1" kern="1200" dirty="0" smtClean="0">
                          <a:solidFill>
                            <a:schemeClr val="dk1"/>
                          </a:solidFill>
                          <a:effectLst/>
                          <a:latin typeface="Tahoma" panose="020B0604030504040204" pitchFamily="34" charset="0"/>
                          <a:ea typeface="+mn-ea"/>
                          <a:cs typeface="Tahoma" panose="020B0604030504040204" pitchFamily="34" charset="0"/>
                        </a:rPr>
                        <a:t>(60)</a:t>
                      </a:r>
                      <a:endParaRPr lang="en-GB" sz="1400" b="1" dirty="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E9C8">
                        <a:alpha val="50196"/>
                      </a:srgb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Tahoma" panose="020B0604030504040204" pitchFamily="34" charset="0"/>
                          <a:ea typeface="+mn-ea"/>
                          <a:cs typeface="Tahoma" panose="020B0604030504040204" pitchFamily="34" charset="0"/>
                        </a:rPr>
                        <a:t>475 </a:t>
                      </a:r>
                      <a:r>
                        <a:rPr lang="en-GB" sz="1400" b="1" kern="1200" dirty="0" smtClean="0">
                          <a:solidFill>
                            <a:schemeClr val="dk1"/>
                          </a:solidFill>
                          <a:effectLst/>
                          <a:latin typeface="Tahoma" panose="020B0604030504040204" pitchFamily="34" charset="0"/>
                          <a:ea typeface="+mn-ea"/>
                          <a:cs typeface="Tahoma" panose="020B0604030504040204" pitchFamily="34" charset="0"/>
                        </a:rPr>
                        <a:t>(57)</a:t>
                      </a:r>
                      <a:endParaRPr lang="en-GB" sz="1400" b="1" dirty="0" smtClean="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9ECF0"/>
                    </a:solidFill>
                  </a:tcPr>
                </a:tc>
              </a:tr>
              <a:tr h="417676">
                <a:tc>
                  <a:txBody>
                    <a:bodyPr/>
                    <a:lstStyle/>
                    <a:p>
                      <a:r>
                        <a:rPr lang="en-GB" sz="1400" baseline="0" dirty="0" smtClean="0">
                          <a:latin typeface="Tahoma" panose="020B0604030504040204" pitchFamily="34" charset="0"/>
                          <a:cs typeface="Tahoma" panose="020B0604030504040204" pitchFamily="34" charset="0"/>
                        </a:rPr>
                        <a:t>Elevated blood pressure, n (%)</a:t>
                      </a:r>
                      <a:endParaRPr lang="en-GB" sz="1400" baseline="0" dirty="0">
                        <a:latin typeface="Tahoma" panose="020B0604030504040204" pitchFamily="34" charset="0"/>
                        <a:cs typeface="Tahoma" panose="020B0604030504040204" pitchFamily="34" charset="0"/>
                      </a:endParaRPr>
                    </a:p>
                  </a:txBody>
                  <a:tcPr marL="68580" marR="68580" anchor="ctr">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2EDEA"/>
                    </a:solidFill>
                  </a:tcPr>
                </a:tc>
                <a:tc>
                  <a:txBody>
                    <a:bodyPr/>
                    <a:lstStyle/>
                    <a:p>
                      <a:pPr algn="ctr">
                        <a:lnSpc>
                          <a:spcPct val="115000"/>
                        </a:lnSpc>
                        <a:spcAft>
                          <a:spcPts val="0"/>
                        </a:spcAft>
                      </a:pPr>
                      <a:r>
                        <a:rPr lang="en-GB" sz="1400" kern="1200" dirty="0" smtClean="0">
                          <a:solidFill>
                            <a:schemeClr val="dk1"/>
                          </a:solidFill>
                          <a:effectLst/>
                          <a:latin typeface="Tahoma" panose="020B0604030504040204" pitchFamily="34" charset="0"/>
                          <a:ea typeface="+mn-ea"/>
                          <a:cs typeface="Tahoma" panose="020B0604030504040204" pitchFamily="34" charset="0"/>
                        </a:rPr>
                        <a:t>1117</a:t>
                      </a:r>
                      <a:r>
                        <a:rPr lang="en-GB" sz="1400" kern="1200" baseline="0" dirty="0" smtClean="0">
                          <a:solidFill>
                            <a:schemeClr val="dk1"/>
                          </a:solidFill>
                          <a:effectLst/>
                          <a:latin typeface="Tahoma" panose="020B0604030504040204" pitchFamily="34" charset="0"/>
                          <a:ea typeface="+mn-ea"/>
                          <a:cs typeface="Tahoma" panose="020B0604030504040204" pitchFamily="34" charset="0"/>
                        </a:rPr>
                        <a:t> </a:t>
                      </a:r>
                      <a:r>
                        <a:rPr lang="en-GB" sz="1400" b="1" kern="1200" baseline="0" dirty="0" smtClean="0">
                          <a:solidFill>
                            <a:schemeClr val="dk1"/>
                          </a:solidFill>
                          <a:effectLst/>
                          <a:latin typeface="Tahoma" panose="020B0604030504040204" pitchFamily="34" charset="0"/>
                          <a:ea typeface="+mn-ea"/>
                          <a:cs typeface="Tahoma" panose="020B0604030504040204" pitchFamily="34" charset="0"/>
                        </a:rPr>
                        <a:t>(75</a:t>
                      </a:r>
                      <a:r>
                        <a:rPr lang="en-GB" sz="1400" b="1" kern="1200" dirty="0" smtClean="0">
                          <a:solidFill>
                            <a:schemeClr val="dk1"/>
                          </a:solidFill>
                          <a:effectLst/>
                          <a:latin typeface="Tahoma" panose="020B0604030504040204" pitchFamily="34" charset="0"/>
                          <a:ea typeface="+mn-ea"/>
                          <a:cs typeface="Tahoma" panose="020B0604030504040204" pitchFamily="34" charset="0"/>
                        </a:rPr>
                        <a:t>)</a:t>
                      </a:r>
                      <a:endParaRPr lang="en-GB" sz="1400" b="1" dirty="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E9C8">
                        <a:alpha val="50196"/>
                      </a:srgb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Tahoma" panose="020B0604030504040204" pitchFamily="34" charset="0"/>
                          <a:ea typeface="+mn-ea"/>
                          <a:cs typeface="Tahoma" panose="020B0604030504040204" pitchFamily="34" charset="0"/>
                        </a:rPr>
                        <a:t>615 </a:t>
                      </a:r>
                      <a:r>
                        <a:rPr lang="en-GB" sz="1400" b="1" kern="1200" dirty="0" smtClean="0">
                          <a:solidFill>
                            <a:schemeClr val="dk1"/>
                          </a:solidFill>
                          <a:effectLst/>
                          <a:latin typeface="Tahoma" panose="020B0604030504040204" pitchFamily="34" charset="0"/>
                          <a:ea typeface="+mn-ea"/>
                          <a:cs typeface="Tahoma" panose="020B0604030504040204" pitchFamily="34" charset="0"/>
                        </a:rPr>
                        <a:t>(73.5)</a:t>
                      </a:r>
                      <a:endParaRPr lang="en-GB" sz="1400" b="1" dirty="0" smtClean="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9ECF0"/>
                    </a:solidFill>
                  </a:tcPr>
                </a:tc>
              </a:tr>
              <a:tr h="417676">
                <a:tc>
                  <a:txBody>
                    <a:bodyPr/>
                    <a:lstStyle/>
                    <a:p>
                      <a:r>
                        <a:rPr lang="en-GB" sz="1400" kern="1200" dirty="0" smtClean="0">
                          <a:solidFill>
                            <a:schemeClr val="dk1"/>
                          </a:solidFill>
                          <a:effectLst/>
                          <a:latin typeface="Tahoma" panose="020B0604030504040204" pitchFamily="34" charset="0"/>
                          <a:ea typeface="+mn-ea"/>
                          <a:cs typeface="Tahoma" panose="020B0604030504040204" pitchFamily="34" charset="0"/>
                        </a:rPr>
                        <a:t>Cholesterol &gt;6.2 </a:t>
                      </a:r>
                      <a:r>
                        <a:rPr lang="en-GB" sz="1400" kern="1200" dirty="0" err="1" smtClean="0">
                          <a:solidFill>
                            <a:schemeClr val="dk1"/>
                          </a:solidFill>
                          <a:effectLst/>
                          <a:latin typeface="Tahoma" panose="020B0604030504040204" pitchFamily="34" charset="0"/>
                          <a:ea typeface="+mn-ea"/>
                          <a:cs typeface="Tahoma" panose="020B0604030504040204" pitchFamily="34" charset="0"/>
                        </a:rPr>
                        <a:t>mmol</a:t>
                      </a:r>
                      <a:r>
                        <a:rPr lang="en-GB" sz="1400" kern="1200" dirty="0" smtClean="0">
                          <a:solidFill>
                            <a:schemeClr val="dk1"/>
                          </a:solidFill>
                          <a:effectLst/>
                          <a:latin typeface="Tahoma" panose="020B0604030504040204" pitchFamily="34" charset="0"/>
                          <a:ea typeface="+mn-ea"/>
                          <a:cs typeface="Tahoma" panose="020B0604030504040204" pitchFamily="34" charset="0"/>
                        </a:rPr>
                        <a:t>/L</a:t>
                      </a:r>
                      <a:r>
                        <a:rPr lang="en-GB" sz="1400" baseline="0" dirty="0" smtClean="0">
                          <a:latin typeface="Tahoma" panose="020B0604030504040204" pitchFamily="34" charset="0"/>
                          <a:cs typeface="Tahoma" panose="020B0604030504040204" pitchFamily="34" charset="0"/>
                        </a:rPr>
                        <a:t>, n (%)</a:t>
                      </a:r>
                      <a:r>
                        <a:rPr lang="en-GB" sz="1400" kern="1200" dirty="0" smtClean="0">
                          <a:solidFill>
                            <a:schemeClr val="dk1"/>
                          </a:solidFill>
                          <a:effectLst/>
                          <a:latin typeface="Tahoma" panose="020B0604030504040204" pitchFamily="34" charset="0"/>
                          <a:ea typeface="+mn-ea"/>
                          <a:cs typeface="Tahoma" panose="020B0604030504040204" pitchFamily="34" charset="0"/>
                        </a:rPr>
                        <a:t> </a:t>
                      </a:r>
                      <a:endParaRPr lang="en-GB" sz="1400" baseline="0" dirty="0">
                        <a:latin typeface="Tahoma" panose="020B0604030504040204" pitchFamily="34" charset="0"/>
                        <a:cs typeface="Tahoma" panose="020B0604030504040204" pitchFamily="34" charset="0"/>
                      </a:endParaRPr>
                    </a:p>
                  </a:txBody>
                  <a:tcPr marL="68580" marR="68580" anchor="ctr">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2EDEA"/>
                    </a:solidFill>
                  </a:tcPr>
                </a:tc>
                <a:tc>
                  <a:txBody>
                    <a:bodyPr/>
                    <a:lstStyle/>
                    <a:p>
                      <a:pPr algn="ctr">
                        <a:lnSpc>
                          <a:spcPct val="115000"/>
                        </a:lnSpc>
                        <a:spcAft>
                          <a:spcPts val="0"/>
                        </a:spcAft>
                      </a:pPr>
                      <a:r>
                        <a:rPr lang="en-GB" sz="1400" kern="1200" dirty="0" smtClean="0">
                          <a:solidFill>
                            <a:schemeClr val="dk1"/>
                          </a:solidFill>
                          <a:effectLst/>
                          <a:latin typeface="Tahoma" panose="020B0604030504040204" pitchFamily="34" charset="0"/>
                          <a:ea typeface="+mn-ea"/>
                          <a:cs typeface="Tahoma" panose="020B0604030504040204" pitchFamily="34" charset="0"/>
                        </a:rPr>
                        <a:t>399 </a:t>
                      </a:r>
                      <a:r>
                        <a:rPr lang="en-GB" sz="1400" b="1" kern="1200" dirty="0" smtClean="0">
                          <a:solidFill>
                            <a:schemeClr val="dk1"/>
                          </a:solidFill>
                          <a:effectLst/>
                          <a:latin typeface="Tahoma" panose="020B0604030504040204" pitchFamily="34" charset="0"/>
                          <a:ea typeface="+mn-ea"/>
                          <a:cs typeface="Tahoma" panose="020B0604030504040204" pitchFamily="34" charset="0"/>
                        </a:rPr>
                        <a:t>(27)</a:t>
                      </a:r>
                      <a:endParaRPr lang="en-GB" sz="1400" b="1" dirty="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E9C8">
                        <a:alpha val="50196"/>
                      </a:srgb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Tahoma" panose="020B0604030504040204" pitchFamily="34" charset="0"/>
                          <a:ea typeface="+mn-ea"/>
                          <a:cs typeface="Tahoma" panose="020B0604030504040204" pitchFamily="34" charset="0"/>
                        </a:rPr>
                        <a:t>247 </a:t>
                      </a:r>
                      <a:r>
                        <a:rPr lang="en-GB" sz="1400" b="1" kern="1200" dirty="0" smtClean="0">
                          <a:solidFill>
                            <a:schemeClr val="dk1"/>
                          </a:solidFill>
                          <a:effectLst/>
                          <a:latin typeface="Tahoma" panose="020B0604030504040204" pitchFamily="34" charset="0"/>
                          <a:ea typeface="+mn-ea"/>
                          <a:cs typeface="Tahoma" panose="020B0604030504040204" pitchFamily="34" charset="0"/>
                        </a:rPr>
                        <a:t>(30)</a:t>
                      </a:r>
                      <a:endParaRPr lang="en-GB" sz="1400" b="1" dirty="0" smtClean="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9ECF0"/>
                    </a:solidFill>
                  </a:tcPr>
                </a:tc>
              </a:tr>
              <a:tr h="257918">
                <a:tc>
                  <a:txBody>
                    <a:bodyPr/>
                    <a:lstStyle/>
                    <a:p>
                      <a:r>
                        <a:rPr lang="en-GB" sz="1400" baseline="0" dirty="0" smtClean="0">
                          <a:latin typeface="Tahoma" panose="020B0604030504040204" pitchFamily="34" charset="0"/>
                          <a:cs typeface="Tahoma" panose="020B0604030504040204" pitchFamily="34" charset="0"/>
                        </a:rPr>
                        <a:t>Statin medication, n (%)</a:t>
                      </a:r>
                      <a:endParaRPr lang="en-GB" sz="1400" baseline="0" dirty="0">
                        <a:latin typeface="Tahoma" panose="020B0604030504040204" pitchFamily="34" charset="0"/>
                        <a:cs typeface="Tahoma" panose="020B0604030504040204" pitchFamily="34" charset="0"/>
                      </a:endParaRPr>
                    </a:p>
                  </a:txBody>
                  <a:tcPr marL="68580" marR="68580" anchor="ctr">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2EDEA"/>
                    </a:solidFill>
                  </a:tcPr>
                </a:tc>
                <a:tc>
                  <a:txBody>
                    <a:bodyPr/>
                    <a:lstStyle/>
                    <a:p>
                      <a:pPr algn="ctr">
                        <a:lnSpc>
                          <a:spcPct val="115000"/>
                        </a:lnSpc>
                        <a:spcAft>
                          <a:spcPts val="0"/>
                        </a:spcAft>
                      </a:pPr>
                      <a:r>
                        <a:rPr lang="en-GB" sz="1400" kern="1200" dirty="0" smtClean="0">
                          <a:solidFill>
                            <a:schemeClr val="dk1"/>
                          </a:solidFill>
                          <a:effectLst/>
                          <a:latin typeface="Tahoma" panose="020B0604030504040204" pitchFamily="34" charset="0"/>
                          <a:ea typeface="+mn-ea"/>
                          <a:cs typeface="Tahoma" panose="020B0604030504040204" pitchFamily="34" charset="0"/>
                        </a:rPr>
                        <a:t>400 </a:t>
                      </a:r>
                      <a:r>
                        <a:rPr lang="en-GB" sz="1400" b="1" kern="1200" dirty="0" smtClean="0">
                          <a:solidFill>
                            <a:schemeClr val="dk1"/>
                          </a:solidFill>
                          <a:effectLst/>
                          <a:latin typeface="Tahoma" panose="020B0604030504040204" pitchFamily="34" charset="0"/>
                          <a:ea typeface="+mn-ea"/>
                          <a:cs typeface="Tahoma" panose="020B0604030504040204" pitchFamily="34" charset="0"/>
                        </a:rPr>
                        <a:t>(27)</a:t>
                      </a:r>
                      <a:endParaRPr lang="en-GB" sz="1400" b="1" dirty="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E9C8">
                        <a:alpha val="50196"/>
                      </a:srgb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Tahoma" panose="020B0604030504040204" pitchFamily="34" charset="0"/>
                          <a:ea typeface="+mn-ea"/>
                          <a:cs typeface="Tahoma" panose="020B0604030504040204" pitchFamily="34" charset="0"/>
                        </a:rPr>
                        <a:t>234 </a:t>
                      </a:r>
                      <a:r>
                        <a:rPr lang="en-GB" sz="1400" b="1" kern="1200" dirty="0" smtClean="0">
                          <a:solidFill>
                            <a:schemeClr val="dk1"/>
                          </a:solidFill>
                          <a:effectLst/>
                          <a:latin typeface="Tahoma" panose="020B0604030504040204" pitchFamily="34" charset="0"/>
                          <a:ea typeface="+mn-ea"/>
                          <a:cs typeface="Tahoma" panose="020B0604030504040204" pitchFamily="34" charset="0"/>
                        </a:rPr>
                        <a:t>(28)</a:t>
                      </a:r>
                      <a:endParaRPr lang="en-GB" sz="1400" b="1" dirty="0" smtClean="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9ECF0"/>
                    </a:solidFill>
                  </a:tcPr>
                </a:tc>
              </a:tr>
              <a:tr h="245692">
                <a:tc>
                  <a:txBody>
                    <a:bodyPr/>
                    <a:lstStyle/>
                    <a:p>
                      <a:r>
                        <a:rPr lang="en-GB" sz="1400" baseline="0" dirty="0" smtClean="0">
                          <a:latin typeface="Tahoma" panose="020B0604030504040204" pitchFamily="34" charset="0"/>
                          <a:cs typeface="Tahoma" panose="020B0604030504040204" pitchFamily="34" charset="0"/>
                        </a:rPr>
                        <a:t>Diabetes, n (%)</a:t>
                      </a:r>
                      <a:endParaRPr lang="en-GB" sz="1400" baseline="0" dirty="0">
                        <a:latin typeface="Tahoma" panose="020B0604030504040204" pitchFamily="34" charset="0"/>
                        <a:cs typeface="Tahoma" panose="020B0604030504040204" pitchFamily="34" charset="0"/>
                      </a:endParaRPr>
                    </a:p>
                  </a:txBody>
                  <a:tcPr marL="68580" marR="68580" anchor="ctr">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2EDEA"/>
                    </a:solidFill>
                  </a:tcPr>
                </a:tc>
                <a:tc>
                  <a:txBody>
                    <a:bodyPr/>
                    <a:lstStyle/>
                    <a:p>
                      <a:pPr algn="ctr">
                        <a:lnSpc>
                          <a:spcPct val="115000"/>
                        </a:lnSpc>
                        <a:spcAft>
                          <a:spcPts val="0"/>
                        </a:spcAft>
                      </a:pPr>
                      <a:r>
                        <a:rPr lang="en-GB" sz="1400" kern="1200" dirty="0" smtClean="0">
                          <a:solidFill>
                            <a:schemeClr val="dk1"/>
                          </a:solidFill>
                          <a:effectLst/>
                          <a:latin typeface="Tahoma" panose="020B0604030504040204" pitchFamily="34" charset="0"/>
                          <a:ea typeface="+mn-ea"/>
                          <a:cs typeface="Tahoma" panose="020B0604030504040204" pitchFamily="34" charset="0"/>
                        </a:rPr>
                        <a:t>221 </a:t>
                      </a:r>
                      <a:r>
                        <a:rPr lang="en-GB" sz="1400" b="1" kern="1200" dirty="0" smtClean="0">
                          <a:solidFill>
                            <a:schemeClr val="dk1"/>
                          </a:solidFill>
                          <a:effectLst/>
                          <a:latin typeface="Tahoma" panose="020B0604030504040204" pitchFamily="34" charset="0"/>
                          <a:ea typeface="+mn-ea"/>
                          <a:cs typeface="Tahoma" panose="020B0604030504040204" pitchFamily="34" charset="0"/>
                        </a:rPr>
                        <a:t>(15)</a:t>
                      </a:r>
                      <a:endParaRPr lang="en-GB" sz="1400" b="1" dirty="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E9C8">
                        <a:alpha val="50196"/>
                      </a:srgb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Tahoma" panose="020B0604030504040204" pitchFamily="34" charset="0"/>
                          <a:ea typeface="+mn-ea"/>
                          <a:cs typeface="Tahoma" panose="020B0604030504040204" pitchFamily="34" charset="0"/>
                        </a:rPr>
                        <a:t>128 </a:t>
                      </a:r>
                      <a:r>
                        <a:rPr lang="en-GB" sz="1400" b="1" kern="1200" dirty="0" smtClean="0">
                          <a:solidFill>
                            <a:schemeClr val="dk1"/>
                          </a:solidFill>
                          <a:effectLst/>
                          <a:latin typeface="Tahoma" panose="020B0604030504040204" pitchFamily="34" charset="0"/>
                          <a:ea typeface="+mn-ea"/>
                          <a:cs typeface="Tahoma" panose="020B0604030504040204" pitchFamily="34" charset="0"/>
                        </a:rPr>
                        <a:t>(15)</a:t>
                      </a:r>
                      <a:endParaRPr lang="en-GB" sz="1400" b="1" dirty="0" smtClean="0">
                        <a:effectLst/>
                        <a:latin typeface="Tahoma" panose="020B0604030504040204" pitchFamily="34" charset="0"/>
                        <a:ea typeface="Calibri"/>
                        <a:cs typeface="Tahoma" panose="020B0604030504040204" pitchFamily="34" charset="0"/>
                      </a:endParaRPr>
                    </a:p>
                  </a:txBody>
                  <a:tcPr marL="51435" marR="5143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9ECF0"/>
                    </a:solidFill>
                  </a:tcPr>
                </a:tc>
              </a:tr>
            </a:tbl>
          </a:graphicData>
        </a:graphic>
      </p:graphicFrame>
      <p:sp>
        <p:nvSpPr>
          <p:cNvPr id="13" name="TextBox 12"/>
          <p:cNvSpPr txBox="1"/>
          <p:nvPr/>
        </p:nvSpPr>
        <p:spPr>
          <a:xfrm>
            <a:off x="3737428" y="5691315"/>
            <a:ext cx="5250161" cy="1067814"/>
          </a:xfrm>
          <a:prstGeom prst="leftArrow">
            <a:avLst>
              <a:gd name="adj1" fmla="val 100000"/>
              <a:gd name="adj2" fmla="val 38529"/>
            </a:avLst>
          </a:prstGeom>
          <a:noFill/>
          <a:ln w="38100">
            <a:solidFill>
              <a:schemeClr val="tx1"/>
            </a:solidFill>
          </a:ln>
        </p:spPr>
        <p:txBody>
          <a:bodyPr wrap="none" rtlCol="0" anchor="ctr">
            <a:noAutofit/>
          </a:bodyPr>
          <a:lstStyle/>
          <a:p>
            <a:pPr algn="ctr"/>
            <a:r>
              <a:rPr lang="en-US" sz="1200" i="1" dirty="0">
                <a:solidFill>
                  <a:srgbClr val="FFFF00"/>
                </a:solidFill>
                <a:latin typeface="Tahoma" panose="020B0604030504040204" pitchFamily="34" charset="0"/>
                <a:cs typeface="Tahoma" panose="020B0604030504040204" pitchFamily="34" charset="0"/>
              </a:rPr>
              <a:t>Among men with prior CVD, the </a:t>
            </a:r>
            <a:r>
              <a:rPr lang="en-US" sz="1200" i="1" dirty="0" smtClean="0">
                <a:solidFill>
                  <a:srgbClr val="FFFF00"/>
                </a:solidFill>
                <a:latin typeface="Tahoma" panose="020B0604030504040204" pitchFamily="34" charset="0"/>
                <a:cs typeface="Tahoma" panose="020B0604030504040204" pitchFamily="34" charset="0"/>
              </a:rPr>
              <a:t>1-year event </a:t>
            </a:r>
            <a:r>
              <a:rPr lang="en-US" sz="1200" i="1" dirty="0">
                <a:solidFill>
                  <a:srgbClr val="FFFF00"/>
                </a:solidFill>
                <a:latin typeface="Tahoma" panose="020B0604030504040204" pitchFamily="34" charset="0"/>
                <a:cs typeface="Tahoma" panose="020B0604030504040204" pitchFamily="34" charset="0"/>
              </a:rPr>
              <a:t>risk with </a:t>
            </a:r>
            <a:endParaRPr lang="en-US" sz="1200" i="1" dirty="0" smtClean="0">
              <a:solidFill>
                <a:srgbClr val="FFFF00"/>
              </a:solidFill>
              <a:latin typeface="Tahoma" panose="020B0604030504040204" pitchFamily="34" charset="0"/>
              <a:cs typeface="Tahoma" panose="020B0604030504040204" pitchFamily="34" charset="0"/>
            </a:endParaRPr>
          </a:p>
          <a:p>
            <a:pPr algn="ctr"/>
            <a:r>
              <a:rPr lang="en-US" sz="1200" i="1" dirty="0" err="1" smtClean="0">
                <a:solidFill>
                  <a:srgbClr val="FFFF00"/>
                </a:solidFill>
                <a:latin typeface="Tahoma" panose="020B0604030504040204" pitchFamily="34" charset="0"/>
                <a:cs typeface="Tahoma" panose="020B0604030504040204" pitchFamily="34" charset="0"/>
              </a:rPr>
              <a:t>GnRH</a:t>
            </a:r>
            <a:r>
              <a:rPr lang="en-US" sz="1200" i="1" dirty="0" smtClean="0">
                <a:solidFill>
                  <a:srgbClr val="FFFF00"/>
                </a:solidFill>
                <a:latin typeface="Tahoma" panose="020B0604030504040204" pitchFamily="34" charset="0"/>
                <a:cs typeface="Tahoma" panose="020B0604030504040204" pitchFamily="34" charset="0"/>
              </a:rPr>
              <a:t> </a:t>
            </a:r>
            <a:r>
              <a:rPr lang="en-US" sz="1200" i="1" dirty="0">
                <a:solidFill>
                  <a:srgbClr val="FFFF00"/>
                </a:solidFill>
                <a:latin typeface="Tahoma" panose="020B0604030504040204" pitchFamily="34" charset="0"/>
                <a:cs typeface="Tahoma" panose="020B0604030504040204" pitchFamily="34" charset="0"/>
              </a:rPr>
              <a:t>antagonist was </a:t>
            </a:r>
            <a:r>
              <a:rPr lang="en-US" sz="1200" i="1" dirty="0" smtClean="0">
                <a:solidFill>
                  <a:srgbClr val="FFFF00"/>
                </a:solidFill>
                <a:latin typeface="Tahoma" panose="020B0604030504040204" pitchFamily="34" charset="0"/>
                <a:cs typeface="Tahoma" panose="020B0604030504040204" pitchFamily="34" charset="0"/>
              </a:rPr>
              <a:t>reduced </a:t>
            </a:r>
          </a:p>
          <a:p>
            <a:pPr algn="ctr"/>
            <a:r>
              <a:rPr lang="en-US" sz="1200" i="1" dirty="0" smtClean="0">
                <a:solidFill>
                  <a:srgbClr val="FFFF00"/>
                </a:solidFill>
                <a:latin typeface="Tahoma" panose="020B0604030504040204" pitchFamily="34" charset="0"/>
                <a:cs typeface="Tahoma" panose="020B0604030504040204" pitchFamily="34" charset="0"/>
              </a:rPr>
              <a:t>compared </a:t>
            </a:r>
            <a:r>
              <a:rPr lang="en-US" sz="1200" i="1" dirty="0">
                <a:solidFill>
                  <a:srgbClr val="FFFF00"/>
                </a:solidFill>
                <a:latin typeface="Tahoma" panose="020B0604030504040204" pitchFamily="34" charset="0"/>
                <a:cs typeface="Tahoma" panose="020B0604030504040204" pitchFamily="34" charset="0"/>
              </a:rPr>
              <a:t>with GnRH agonist </a:t>
            </a:r>
          </a:p>
        </p:txBody>
      </p:sp>
      <p:sp>
        <p:nvSpPr>
          <p:cNvPr id="14" name="Rectangle 13"/>
          <p:cNvSpPr>
            <a:spLocks noChangeArrowheads="1"/>
          </p:cNvSpPr>
          <p:nvPr/>
        </p:nvSpPr>
        <p:spPr bwMode="auto">
          <a:xfrm>
            <a:off x="521319" y="6225222"/>
            <a:ext cx="25627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lgn="r" eaLnBrk="0" hangingPunct="0"/>
            <a:r>
              <a:rPr lang="en-GB" sz="1200" dirty="0" err="1">
                <a:latin typeface="Arial" panose="020B0604020202020204" pitchFamily="34" charset="0"/>
                <a:cs typeface="Arial" panose="020B0604020202020204" pitchFamily="34" charset="0"/>
              </a:rPr>
              <a:t>Albertsen</a:t>
            </a:r>
            <a:r>
              <a:rPr lang="en-GB" sz="1200" dirty="0">
                <a:latin typeface="Arial" panose="020B0604020202020204" pitchFamily="34" charset="0"/>
                <a:cs typeface="Arial" panose="020B0604020202020204" pitchFamily="34" charset="0"/>
              </a:rPr>
              <a:t> PC, et al. </a:t>
            </a:r>
            <a:r>
              <a:rPr lang="en-GB" sz="1200" dirty="0" err="1">
                <a:latin typeface="Arial" panose="020B0604020202020204" pitchFamily="34" charset="0"/>
                <a:cs typeface="Arial" panose="020B0604020202020204" pitchFamily="34" charset="0"/>
              </a:rPr>
              <a:t>Eur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Urol</a:t>
            </a:r>
            <a:r>
              <a:rPr lang="en-GB" sz="1200" dirty="0">
                <a:latin typeface="Arial" panose="020B0604020202020204" pitchFamily="34" charset="0"/>
                <a:cs typeface="Arial" panose="020B0604020202020204" pitchFamily="34" charset="0"/>
              </a:rPr>
              <a:t> 2014;653:565–73</a:t>
            </a:r>
          </a:p>
        </p:txBody>
      </p:sp>
      <p:sp>
        <p:nvSpPr>
          <p:cNvPr id="20" name="Title 1"/>
          <p:cNvSpPr txBox="1">
            <a:spLocks/>
          </p:cNvSpPr>
          <p:nvPr/>
        </p:nvSpPr>
        <p:spPr>
          <a:xfrm>
            <a:off x="29260" y="3700157"/>
            <a:ext cx="4036694" cy="51223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1600" b="1" dirty="0"/>
              <a:t>Risk of CV event or death in men with baseline CVD</a:t>
            </a:r>
          </a:p>
        </p:txBody>
      </p:sp>
      <p:grpSp>
        <p:nvGrpSpPr>
          <p:cNvPr id="4" name="Group 3"/>
          <p:cNvGrpSpPr/>
          <p:nvPr/>
        </p:nvGrpSpPr>
        <p:grpSpPr>
          <a:xfrm>
            <a:off x="598618" y="1687805"/>
            <a:ext cx="2561014" cy="1854916"/>
            <a:chOff x="1535152" y="891506"/>
            <a:chExt cx="4468969" cy="2552532"/>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809"/>
            <a:stretch/>
          </p:blipFill>
          <p:spPr bwMode="auto">
            <a:xfrm>
              <a:off x="1535152" y="891506"/>
              <a:ext cx="4468969" cy="2552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506321" y="1726357"/>
              <a:ext cx="2497800" cy="600164"/>
            </a:xfrm>
            <a:prstGeom prst="rect">
              <a:avLst/>
            </a:prstGeom>
            <a:noFill/>
          </p:spPr>
          <p:txBody>
            <a:bodyPr wrap="square" rtlCol="0">
              <a:spAutoFit/>
            </a:bodyPr>
            <a:lstStyle/>
            <a:p>
              <a:r>
                <a:rPr lang="en-GB" sz="1100" dirty="0">
                  <a:solidFill>
                    <a:srgbClr val="000000"/>
                  </a:solidFill>
                  <a:latin typeface="Arial" panose="020B0604020202020204" pitchFamily="34" charset="0"/>
                  <a:cs typeface="Arial" panose="020B0604020202020204" pitchFamily="34" charset="0"/>
                </a:rPr>
                <a:t>HR=</a:t>
              </a:r>
              <a:r>
                <a:rPr lang="it-IT" sz="1100" dirty="0">
                  <a:solidFill>
                    <a:srgbClr val="000000"/>
                  </a:solidFill>
                  <a:latin typeface="Arial" panose="020B0604020202020204" pitchFamily="34" charset="0"/>
                  <a:cs typeface="Arial" panose="020B0604020202020204" pitchFamily="34" charset="0"/>
                </a:rPr>
                <a:t>0.60 (95% CI 0.41-0.87)</a:t>
              </a:r>
              <a:br>
                <a:rPr lang="it-IT" sz="1100" dirty="0">
                  <a:solidFill>
                    <a:srgbClr val="000000"/>
                  </a:solidFill>
                  <a:latin typeface="Arial" panose="020B0604020202020204" pitchFamily="34" charset="0"/>
                  <a:cs typeface="Arial" panose="020B0604020202020204" pitchFamily="34" charset="0"/>
                </a:rPr>
              </a:br>
              <a:r>
                <a:rPr lang="it-IT" sz="1100" dirty="0">
                  <a:solidFill>
                    <a:srgbClr val="000000"/>
                  </a:solidFill>
                  <a:latin typeface="Arial" panose="020B0604020202020204" pitchFamily="34" charset="0"/>
                  <a:cs typeface="Arial" panose="020B0604020202020204" pitchFamily="34" charset="0"/>
                </a:rPr>
                <a:t>p=0.008</a:t>
              </a:r>
              <a:endParaRPr lang="en-GB" sz="1100" dirty="0">
                <a:solidFill>
                  <a:srgbClr val="000000"/>
                </a:solidFill>
                <a:latin typeface="Arial" panose="020B0604020202020204" pitchFamily="34" charset="0"/>
                <a:cs typeface="Arial" panose="020B0604020202020204" pitchFamily="34" charset="0"/>
              </a:endParaRPr>
            </a:p>
          </p:txBody>
        </p:sp>
      </p:grpSp>
      <p:grpSp>
        <p:nvGrpSpPr>
          <p:cNvPr id="3" name="Group 2"/>
          <p:cNvGrpSpPr/>
          <p:nvPr/>
        </p:nvGrpSpPr>
        <p:grpSpPr>
          <a:xfrm>
            <a:off x="598619" y="4323024"/>
            <a:ext cx="2463599" cy="1902198"/>
            <a:chOff x="1626150" y="3956277"/>
            <a:chExt cx="4553876" cy="2624724"/>
          </a:xfrm>
        </p:grpSpPr>
        <p:grpSp>
          <p:nvGrpSpPr>
            <p:cNvPr id="22" name="Group 21"/>
            <p:cNvGrpSpPr/>
            <p:nvPr/>
          </p:nvGrpSpPr>
          <p:grpSpPr>
            <a:xfrm>
              <a:off x="1626150" y="3956277"/>
              <a:ext cx="4425945" cy="2624724"/>
              <a:chOff x="899925" y="1431925"/>
              <a:chExt cx="6962229" cy="4128819"/>
            </a:xfrm>
          </p:grpSpPr>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25" y="1431925"/>
                <a:ext cx="6886763" cy="4128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bwMode="auto">
              <a:xfrm>
                <a:off x="7474836" y="4734805"/>
                <a:ext cx="387318" cy="62939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fontAlgn="base">
                  <a:spcBef>
                    <a:spcPct val="0"/>
                  </a:spcBef>
                  <a:spcAft>
                    <a:spcPct val="0"/>
                  </a:spcAft>
                </a:pPr>
                <a:endParaRPr lang="en-GB" sz="2000" b="1" dirty="0">
                  <a:latin typeface="Lucida Sans Unicode" pitchFamily="34" charset="0"/>
                  <a:ea typeface="Geneva" pitchFamily="-112" charset="0"/>
                  <a:cs typeface="Geneva" pitchFamily="-112" charset="0"/>
                </a:endParaRPr>
              </a:p>
            </p:txBody>
          </p:sp>
        </p:grpSp>
        <p:sp>
          <p:nvSpPr>
            <p:cNvPr id="25" name="TextBox 24"/>
            <p:cNvSpPr txBox="1"/>
            <p:nvPr/>
          </p:nvSpPr>
          <p:spPr>
            <a:xfrm>
              <a:off x="3502925" y="5215541"/>
              <a:ext cx="2677101" cy="430887"/>
            </a:xfrm>
            <a:prstGeom prst="rect">
              <a:avLst/>
            </a:prstGeom>
            <a:noFill/>
          </p:spPr>
          <p:txBody>
            <a:bodyPr wrap="none" rtlCol="0">
              <a:spAutoFit/>
            </a:bodyPr>
            <a:lstStyle/>
            <a:p>
              <a:r>
                <a:rPr lang="en-GB" sz="1100" dirty="0">
                  <a:solidFill>
                    <a:srgbClr val="000000"/>
                  </a:solidFill>
                  <a:latin typeface="Arial" panose="020B0604020202020204" pitchFamily="34" charset="0"/>
                  <a:cs typeface="Arial" panose="020B0604020202020204" pitchFamily="34" charset="0"/>
                </a:rPr>
                <a:t>HR=0.44 (95% CI 0.26–0.74)</a:t>
              </a:r>
              <a:br>
                <a:rPr lang="en-GB" sz="1100" dirty="0">
                  <a:solidFill>
                    <a:srgbClr val="000000"/>
                  </a:solidFill>
                  <a:latin typeface="Arial" panose="020B0604020202020204" pitchFamily="34" charset="0"/>
                  <a:cs typeface="Arial" panose="020B0604020202020204" pitchFamily="34" charset="0"/>
                </a:rPr>
              </a:br>
              <a:r>
                <a:rPr lang="en-GB" sz="1100" dirty="0">
                  <a:solidFill>
                    <a:srgbClr val="000000"/>
                  </a:solidFill>
                  <a:latin typeface="Arial" panose="020B0604020202020204" pitchFamily="34" charset="0"/>
                  <a:cs typeface="Arial" panose="020B0604020202020204" pitchFamily="34" charset="0"/>
                </a:rPr>
                <a:t>p=0.002</a:t>
              </a:r>
            </a:p>
          </p:txBody>
        </p:sp>
      </p:grpSp>
    </p:spTree>
    <p:extLst>
      <p:ext uri="{BB962C8B-B14F-4D97-AF65-F5344CB8AC3E}">
        <p14:creationId xmlns:p14="http://schemas.microsoft.com/office/powerpoint/2010/main" val="19435285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EEADA943-D069-4DA9-882D-A558A06348D4}" type="slidenum">
              <a:rPr lang="en-US" smtClean="0"/>
              <a:pPr/>
              <a:t>18</a:t>
            </a:fld>
            <a:endParaRPr lang="en-US"/>
          </a:p>
        </p:txBody>
      </p:sp>
    </p:spTree>
    <p:extLst>
      <p:ext uri="{BB962C8B-B14F-4D97-AF65-F5344CB8AC3E}">
        <p14:creationId xmlns:p14="http://schemas.microsoft.com/office/powerpoint/2010/main" val="852439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AE7859D-540B-4EEF-B440-639D702B75E7}" type="slidenum">
              <a:rPr lang="en-US" sz="1600">
                <a:solidFill>
                  <a:srgbClr val="356FFF"/>
                </a:solidFill>
              </a:rPr>
              <a:pPr/>
              <a:t>19</a:t>
            </a:fld>
            <a:endParaRPr lang="en-US" sz="1600">
              <a:solidFill>
                <a:srgbClr val="356FFF"/>
              </a:solidFill>
            </a:endParaRPr>
          </a:p>
        </p:txBody>
      </p:sp>
      <p:sp>
        <p:nvSpPr>
          <p:cNvPr id="32770" name="Rectangle 2"/>
          <p:cNvSpPr>
            <a:spLocks noGrp="1" noChangeArrowheads="1"/>
          </p:cNvSpPr>
          <p:nvPr>
            <p:ph type="title"/>
          </p:nvPr>
        </p:nvSpPr>
        <p:spPr/>
        <p:txBody>
          <a:bodyPr/>
          <a:lstStyle/>
          <a:p>
            <a:r>
              <a:rPr lang="en-US" smtClean="0">
                <a:ea typeface="ＭＳ Ｐゴシック" pitchFamily="34" charset="-128"/>
              </a:rPr>
              <a:t>Side-Effects of ADT</a:t>
            </a:r>
          </a:p>
        </p:txBody>
      </p:sp>
      <p:sp>
        <p:nvSpPr>
          <p:cNvPr id="932867" name="Text Box 3"/>
          <p:cNvSpPr txBox="1">
            <a:spLocks noChangeArrowheads="1"/>
          </p:cNvSpPr>
          <p:nvPr/>
        </p:nvSpPr>
        <p:spPr bwMode="auto">
          <a:xfrm>
            <a:off x="234950" y="2590800"/>
            <a:ext cx="17145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0" fontAlgn="base" hangingPunct="0">
              <a:spcBef>
                <a:spcPct val="20000"/>
              </a:spcBef>
              <a:spcAft>
                <a:spcPct val="0"/>
              </a:spcAft>
            </a:pPr>
            <a:r>
              <a:rPr lang="en-US" sz="1600" b="1" smtClean="0">
                <a:solidFill>
                  <a:srgbClr val="FFFFFF"/>
                </a:solidFill>
              </a:rPr>
              <a:t>Loss of libido</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Erectile dysfunction</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Hot flashes</a:t>
            </a:r>
          </a:p>
        </p:txBody>
      </p:sp>
      <p:sp>
        <p:nvSpPr>
          <p:cNvPr id="932869" name="Text Box 5"/>
          <p:cNvSpPr txBox="1">
            <a:spLocks noChangeArrowheads="1"/>
          </p:cNvSpPr>
          <p:nvPr/>
        </p:nvSpPr>
        <p:spPr bwMode="auto">
          <a:xfrm>
            <a:off x="2057400" y="2578100"/>
            <a:ext cx="19685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0" fontAlgn="base" hangingPunct="0">
              <a:spcBef>
                <a:spcPct val="20000"/>
              </a:spcBef>
              <a:spcAft>
                <a:spcPct val="0"/>
              </a:spcAft>
            </a:pPr>
            <a:r>
              <a:rPr lang="en-US" sz="1600" b="1" smtClean="0">
                <a:solidFill>
                  <a:srgbClr val="FFFFFF"/>
                </a:solidFill>
              </a:rPr>
              <a:t>Weight gain</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Gynecomastia</a:t>
            </a:r>
          </a:p>
          <a:p>
            <a:pPr algn="ctr" defTabSz="914400" eaLnBrk="0" fontAlgn="base" hangingPunct="0">
              <a:spcBef>
                <a:spcPct val="20000"/>
              </a:spcBef>
              <a:spcAft>
                <a:spcPct val="0"/>
              </a:spcAft>
            </a:pPr>
            <a:endParaRPr lang="en-US" sz="8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Loss muscle mass, strength</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Decr size penis and testes</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Hair changes</a:t>
            </a:r>
          </a:p>
        </p:txBody>
      </p:sp>
      <p:sp>
        <p:nvSpPr>
          <p:cNvPr id="932870" name="Text Box 6"/>
          <p:cNvSpPr txBox="1">
            <a:spLocks noChangeArrowheads="1"/>
          </p:cNvSpPr>
          <p:nvPr/>
        </p:nvSpPr>
        <p:spPr bwMode="auto">
          <a:xfrm>
            <a:off x="4222750" y="2622550"/>
            <a:ext cx="19939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0" fontAlgn="base" hangingPunct="0">
              <a:spcBef>
                <a:spcPct val="20000"/>
              </a:spcBef>
              <a:spcAft>
                <a:spcPct val="0"/>
              </a:spcAft>
            </a:pPr>
            <a:r>
              <a:rPr lang="en-US" sz="1600" b="1" smtClean="0">
                <a:solidFill>
                  <a:srgbClr val="FFFFFF"/>
                </a:solidFill>
              </a:rPr>
              <a:t>Loss of BMD</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Anemia</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Onset/worsening of lipids, HTN, CVD, diabetes</a:t>
            </a:r>
          </a:p>
        </p:txBody>
      </p:sp>
      <p:grpSp>
        <p:nvGrpSpPr>
          <p:cNvPr id="2" name="Group 59"/>
          <p:cNvGrpSpPr>
            <a:grpSpLocks/>
          </p:cNvGrpSpPr>
          <p:nvPr/>
        </p:nvGrpSpPr>
        <p:grpSpPr bwMode="auto">
          <a:xfrm>
            <a:off x="6518275" y="2616200"/>
            <a:ext cx="2051050" cy="3328988"/>
            <a:chOff x="4106" y="1648"/>
            <a:chExt cx="1292" cy="2097"/>
          </a:xfrm>
        </p:grpSpPr>
        <p:sp>
          <p:nvSpPr>
            <p:cNvPr id="32780" name="Text Box 4"/>
            <p:cNvSpPr txBox="1">
              <a:spLocks noChangeArrowheads="1"/>
            </p:cNvSpPr>
            <p:nvPr/>
          </p:nvSpPr>
          <p:spPr bwMode="auto">
            <a:xfrm>
              <a:off x="4106" y="2415"/>
              <a:ext cx="1248" cy="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0" fontAlgn="base" hangingPunct="0">
                <a:spcBef>
                  <a:spcPct val="20000"/>
                </a:spcBef>
                <a:spcAft>
                  <a:spcPct val="0"/>
                </a:spcAft>
              </a:pPr>
              <a:r>
                <a:rPr lang="en-US" sz="1600" b="1" smtClean="0">
                  <a:solidFill>
                    <a:srgbClr val="FFFFFF"/>
                  </a:solidFill>
                </a:rPr>
                <a:t>Depression</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Emotional lability</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Cognitive function</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Aches and pains</a:t>
              </a:r>
            </a:p>
          </p:txBody>
        </p:sp>
        <p:sp>
          <p:nvSpPr>
            <p:cNvPr id="32781" name="Text Box 7"/>
            <p:cNvSpPr txBox="1">
              <a:spLocks noChangeArrowheads="1"/>
            </p:cNvSpPr>
            <p:nvPr/>
          </p:nvSpPr>
          <p:spPr bwMode="auto">
            <a:xfrm>
              <a:off x="4124" y="1648"/>
              <a:ext cx="1274"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0" fontAlgn="base" hangingPunct="0">
                <a:spcBef>
                  <a:spcPct val="20000"/>
                </a:spcBef>
                <a:spcAft>
                  <a:spcPct val="0"/>
                </a:spcAft>
              </a:pPr>
              <a:r>
                <a:rPr lang="en-US" sz="1600" b="1" smtClean="0">
                  <a:solidFill>
                    <a:srgbClr val="FFFFFF"/>
                  </a:solidFill>
                </a:rPr>
                <a:t>Fatigue,</a:t>
              </a:r>
            </a:p>
            <a:p>
              <a:pPr algn="ctr" defTabSz="914400" eaLnBrk="0" fontAlgn="base" hangingPunct="0">
                <a:spcBef>
                  <a:spcPct val="20000"/>
                </a:spcBef>
                <a:spcAft>
                  <a:spcPct val="0"/>
                </a:spcAft>
              </a:pPr>
              <a:r>
                <a:rPr lang="en-US" sz="1600" b="1" smtClean="0">
                  <a:solidFill>
                    <a:srgbClr val="FFFFFF"/>
                  </a:solidFill>
                </a:rPr>
                <a:t>Lack of energy,</a:t>
              </a:r>
            </a:p>
            <a:p>
              <a:pPr algn="ctr" defTabSz="914400" eaLnBrk="0" fontAlgn="base" hangingPunct="0">
                <a:spcBef>
                  <a:spcPct val="20000"/>
                </a:spcBef>
                <a:spcAft>
                  <a:spcPct val="0"/>
                </a:spcAft>
              </a:pPr>
              <a:r>
                <a:rPr lang="en-US" sz="1600" b="1" smtClean="0">
                  <a:solidFill>
                    <a:srgbClr val="FFFFFF"/>
                  </a:solidFill>
                </a:rPr>
                <a:t>Lack of initiative</a:t>
              </a:r>
            </a:p>
            <a:p>
              <a:pPr algn="ctr" defTabSz="914400" eaLnBrk="0" fontAlgn="base" hangingPunct="0">
                <a:spcBef>
                  <a:spcPct val="20000"/>
                </a:spcBef>
                <a:spcAft>
                  <a:spcPct val="0"/>
                </a:spcAft>
              </a:pPr>
              <a:endParaRPr lang="en-US" sz="1600" b="1" smtClean="0">
                <a:solidFill>
                  <a:srgbClr val="FFFFFF"/>
                </a:solidFill>
              </a:endParaRPr>
            </a:p>
          </p:txBody>
        </p:sp>
      </p:grpSp>
      <p:sp>
        <p:nvSpPr>
          <p:cNvPr id="32775" name="Line 26"/>
          <p:cNvSpPr>
            <a:spLocks noChangeShapeType="1"/>
          </p:cNvSpPr>
          <p:nvPr/>
        </p:nvSpPr>
        <p:spPr bwMode="auto">
          <a:xfrm>
            <a:off x="393700" y="2247900"/>
            <a:ext cx="8153400" cy="254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smtClean="0">
              <a:solidFill>
                <a:srgbClr val="FFFFFF"/>
              </a:solidFill>
              <a:ea typeface="ＭＳ Ｐゴシック" pitchFamily="34" charset="-128"/>
            </a:endParaRPr>
          </a:p>
        </p:txBody>
      </p:sp>
      <p:sp>
        <p:nvSpPr>
          <p:cNvPr id="32776" name="Rectangle 54"/>
          <p:cNvSpPr>
            <a:spLocks noChangeArrowheads="1"/>
          </p:cNvSpPr>
          <p:nvPr/>
        </p:nvSpPr>
        <p:spPr bwMode="auto">
          <a:xfrm>
            <a:off x="530225" y="1741488"/>
            <a:ext cx="1323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r>
              <a:rPr lang="ja-JP" altLang="en-US" sz="1600" b="1" smtClean="0">
                <a:solidFill>
                  <a:srgbClr val="FFFFFF"/>
                </a:solidFill>
                <a:ea typeface="ＭＳ Ｐゴシック" pitchFamily="34" charset="-128"/>
              </a:rPr>
              <a:t>“</a:t>
            </a:r>
            <a:r>
              <a:rPr lang="en-US" altLang="ja-JP" sz="1600" b="1" smtClean="0">
                <a:solidFill>
                  <a:srgbClr val="FFFFFF"/>
                </a:solidFill>
                <a:ea typeface="ＭＳ Ｐゴシック" pitchFamily="34" charset="-128"/>
              </a:rPr>
              <a:t>Big Three</a:t>
            </a:r>
            <a:r>
              <a:rPr lang="ja-JP" altLang="en-US" sz="1600" b="1" smtClean="0">
                <a:solidFill>
                  <a:srgbClr val="FFFFFF"/>
                </a:solidFill>
                <a:ea typeface="ＭＳ Ｐゴシック" pitchFamily="34" charset="-128"/>
              </a:rPr>
              <a:t>”</a:t>
            </a:r>
            <a:endParaRPr lang="en-US" sz="1600" b="1" smtClean="0">
              <a:solidFill>
                <a:srgbClr val="FFFFFF"/>
              </a:solidFill>
              <a:ea typeface="ＭＳ Ｐゴシック" pitchFamily="34" charset="-128"/>
            </a:endParaRPr>
          </a:p>
        </p:txBody>
      </p:sp>
      <p:sp>
        <p:nvSpPr>
          <p:cNvPr id="32777" name="Text Box 56"/>
          <p:cNvSpPr txBox="1">
            <a:spLocks noChangeArrowheads="1"/>
          </p:cNvSpPr>
          <p:nvPr/>
        </p:nvSpPr>
        <p:spPr bwMode="auto">
          <a:xfrm>
            <a:off x="2333625" y="1728788"/>
            <a:ext cx="1493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0" fontAlgn="base" hangingPunct="0">
              <a:spcBef>
                <a:spcPct val="0"/>
              </a:spcBef>
              <a:spcAft>
                <a:spcPct val="0"/>
              </a:spcAft>
            </a:pPr>
            <a:r>
              <a:rPr lang="en-US" sz="1600" b="1" smtClean="0">
                <a:solidFill>
                  <a:srgbClr val="FFFFFF"/>
                </a:solidFill>
              </a:rPr>
              <a:t>What you see</a:t>
            </a:r>
          </a:p>
        </p:txBody>
      </p:sp>
      <p:sp>
        <p:nvSpPr>
          <p:cNvPr id="32778" name="Text Box 57"/>
          <p:cNvSpPr txBox="1">
            <a:spLocks noChangeArrowheads="1"/>
          </p:cNvSpPr>
          <p:nvPr/>
        </p:nvSpPr>
        <p:spPr bwMode="auto">
          <a:xfrm>
            <a:off x="4352925" y="1728788"/>
            <a:ext cx="2046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0" fontAlgn="base" hangingPunct="0">
              <a:spcBef>
                <a:spcPct val="0"/>
              </a:spcBef>
              <a:spcAft>
                <a:spcPct val="0"/>
              </a:spcAft>
            </a:pPr>
            <a:r>
              <a:rPr lang="en-US" sz="1600" b="1" smtClean="0">
                <a:solidFill>
                  <a:srgbClr val="FFFFFF"/>
                </a:solidFill>
              </a:rPr>
              <a:t>What you don</a:t>
            </a:r>
            <a:r>
              <a:rPr lang="ja-JP" altLang="en-US" sz="1600" b="1" smtClean="0">
                <a:solidFill>
                  <a:srgbClr val="FFFFFF"/>
                </a:solidFill>
              </a:rPr>
              <a:t>’</a:t>
            </a:r>
            <a:r>
              <a:rPr lang="en-US" altLang="ja-JP" sz="1600" b="1" smtClean="0">
                <a:solidFill>
                  <a:srgbClr val="FFFFFF"/>
                </a:solidFill>
              </a:rPr>
              <a:t>t see</a:t>
            </a:r>
            <a:endParaRPr lang="en-US" sz="1600" b="1" smtClean="0">
              <a:solidFill>
                <a:srgbClr val="FFFFFF"/>
              </a:solidFill>
            </a:endParaRPr>
          </a:p>
        </p:txBody>
      </p:sp>
      <p:sp>
        <p:nvSpPr>
          <p:cNvPr id="32779" name="Text Box 58"/>
          <p:cNvSpPr txBox="1">
            <a:spLocks noChangeArrowheads="1"/>
          </p:cNvSpPr>
          <p:nvPr/>
        </p:nvSpPr>
        <p:spPr bwMode="auto">
          <a:xfrm>
            <a:off x="6842125" y="1741488"/>
            <a:ext cx="1504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0" fontAlgn="base" hangingPunct="0">
              <a:spcBef>
                <a:spcPct val="0"/>
              </a:spcBef>
              <a:spcAft>
                <a:spcPct val="0"/>
              </a:spcAft>
            </a:pPr>
            <a:r>
              <a:rPr lang="en-US" sz="1600" b="1" smtClean="0">
                <a:solidFill>
                  <a:srgbClr val="FFFFFF"/>
                </a:solidFill>
              </a:rPr>
              <a:t>What you feel</a:t>
            </a:r>
          </a:p>
        </p:txBody>
      </p:sp>
    </p:spTree>
    <p:extLst>
      <p:ext uri="{BB962C8B-B14F-4D97-AF65-F5344CB8AC3E}">
        <p14:creationId xmlns:p14="http://schemas.microsoft.com/office/powerpoint/2010/main" val="409193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2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28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28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7" grpId="0"/>
      <p:bldP spid="932869" grpId="0"/>
      <p:bldP spid="9328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918704" cy="1143000"/>
          </a:xfrm>
        </p:spPr>
        <p:txBody>
          <a:bodyPr>
            <a:normAutofit/>
          </a:bodyPr>
          <a:lstStyle/>
          <a:p>
            <a:r>
              <a:rPr lang="en-US" sz="3200" dirty="0" smtClean="0"/>
              <a:t>History of Prostate cancer Management</a:t>
            </a:r>
            <a:endParaRPr lang="en-US" sz="3200" dirty="0"/>
          </a:p>
        </p:txBody>
      </p:sp>
      <p:sp>
        <p:nvSpPr>
          <p:cNvPr id="3" name="Content Placeholder 2"/>
          <p:cNvSpPr>
            <a:spLocks noGrp="1"/>
          </p:cNvSpPr>
          <p:nvPr>
            <p:ph idx="1"/>
          </p:nvPr>
        </p:nvSpPr>
        <p:spPr>
          <a:xfrm>
            <a:off x="314325" y="1679575"/>
            <a:ext cx="6428635" cy="4194661"/>
          </a:xfrm>
        </p:spPr>
        <p:txBody>
          <a:bodyPr>
            <a:normAutofit fontScale="62500" lnSpcReduction="20000"/>
          </a:bodyPr>
          <a:lstStyle/>
          <a:p>
            <a:pPr>
              <a:spcBef>
                <a:spcPts val="400"/>
              </a:spcBef>
              <a:spcAft>
                <a:spcPts val="400"/>
              </a:spcAft>
            </a:pPr>
            <a:r>
              <a:rPr lang="en-US" dirty="0" smtClean="0"/>
              <a:t>1780 John Hunter, castration</a:t>
            </a:r>
          </a:p>
          <a:p>
            <a:pPr>
              <a:spcBef>
                <a:spcPts val="400"/>
              </a:spcBef>
              <a:spcAft>
                <a:spcPts val="400"/>
              </a:spcAft>
            </a:pPr>
            <a:r>
              <a:rPr lang="en-US" dirty="0" smtClean="0"/>
              <a:t>1938 Acid phosphatase</a:t>
            </a:r>
          </a:p>
          <a:p>
            <a:pPr>
              <a:spcBef>
                <a:spcPts val="400"/>
              </a:spcBef>
              <a:spcAft>
                <a:spcPts val="400"/>
              </a:spcAft>
            </a:pPr>
            <a:r>
              <a:rPr lang="en-US" dirty="0" smtClean="0"/>
              <a:t>1940 Huggins, Orchiectomy and estrogen (Nobel Prize)</a:t>
            </a:r>
          </a:p>
          <a:p>
            <a:pPr>
              <a:spcBef>
                <a:spcPts val="400"/>
              </a:spcBef>
              <a:spcAft>
                <a:spcPts val="400"/>
              </a:spcAft>
            </a:pPr>
            <a:r>
              <a:rPr lang="en-US" dirty="0" smtClean="0"/>
              <a:t>1965 Synthetic estrogens</a:t>
            </a:r>
          </a:p>
          <a:p>
            <a:pPr>
              <a:spcBef>
                <a:spcPts val="400"/>
              </a:spcBef>
              <a:spcAft>
                <a:spcPts val="400"/>
              </a:spcAft>
            </a:pPr>
            <a:r>
              <a:rPr lang="en-US" dirty="0" smtClean="0"/>
              <a:t>1977 First generation non-steroidal anti-androgens</a:t>
            </a:r>
          </a:p>
          <a:p>
            <a:pPr>
              <a:spcBef>
                <a:spcPts val="400"/>
              </a:spcBef>
              <a:spcAft>
                <a:spcPts val="400"/>
              </a:spcAft>
            </a:pPr>
            <a:r>
              <a:rPr lang="en-US" dirty="0" smtClean="0"/>
              <a:t>1989 2nd generation non-steroidal AA (</a:t>
            </a:r>
            <a:r>
              <a:rPr lang="en-US" dirty="0" err="1" smtClean="0"/>
              <a:t>bicalutamide</a:t>
            </a:r>
            <a:r>
              <a:rPr lang="en-US" dirty="0" smtClean="0"/>
              <a:t>)</a:t>
            </a:r>
          </a:p>
          <a:p>
            <a:pPr>
              <a:spcBef>
                <a:spcPts val="400"/>
              </a:spcBef>
              <a:spcAft>
                <a:spcPts val="400"/>
              </a:spcAft>
            </a:pPr>
            <a:r>
              <a:rPr lang="en-US" dirty="0" smtClean="0"/>
              <a:t>1985 Schally, LHRH agonists (Nobel Prize)</a:t>
            </a:r>
          </a:p>
          <a:p>
            <a:pPr>
              <a:spcBef>
                <a:spcPts val="400"/>
              </a:spcBef>
              <a:spcAft>
                <a:spcPts val="400"/>
              </a:spcAft>
            </a:pPr>
            <a:r>
              <a:rPr lang="en-US" dirty="0" smtClean="0"/>
              <a:t>2003 LHRH antagonist (</a:t>
            </a:r>
            <a:r>
              <a:rPr lang="en-US" dirty="0" err="1" smtClean="0"/>
              <a:t>abarelix</a:t>
            </a:r>
            <a:r>
              <a:rPr lang="en-US" dirty="0" smtClean="0"/>
              <a:t>)</a:t>
            </a:r>
          </a:p>
          <a:p>
            <a:pPr>
              <a:spcBef>
                <a:spcPts val="400"/>
              </a:spcBef>
              <a:spcAft>
                <a:spcPts val="400"/>
              </a:spcAft>
            </a:pPr>
            <a:r>
              <a:rPr lang="en-US" dirty="0" smtClean="0"/>
              <a:t>2008 </a:t>
            </a:r>
            <a:r>
              <a:rPr lang="en-US" dirty="0" err="1" smtClean="0"/>
              <a:t>Degarelix</a:t>
            </a:r>
            <a:endParaRPr lang="en-US" dirty="0" smtClean="0"/>
          </a:p>
          <a:p>
            <a:pPr>
              <a:spcBef>
                <a:spcPts val="400"/>
              </a:spcBef>
              <a:spcAft>
                <a:spcPts val="400"/>
              </a:spcAft>
            </a:pPr>
            <a:r>
              <a:rPr lang="en-US" dirty="0" smtClean="0"/>
              <a:t>2009 </a:t>
            </a:r>
            <a:r>
              <a:rPr lang="en-US" dirty="0" err="1" smtClean="0"/>
              <a:t>Abiraterone</a:t>
            </a:r>
            <a:endParaRPr lang="en-US" dirty="0" smtClean="0"/>
          </a:p>
          <a:p>
            <a:pPr>
              <a:spcBef>
                <a:spcPts val="400"/>
              </a:spcBef>
              <a:spcAft>
                <a:spcPts val="400"/>
              </a:spcAft>
            </a:pPr>
            <a:r>
              <a:rPr lang="en-US" dirty="0" smtClean="0"/>
              <a:t>2010 Sawyer, </a:t>
            </a:r>
            <a:r>
              <a:rPr lang="en-US" dirty="0" err="1"/>
              <a:t>E</a:t>
            </a:r>
            <a:r>
              <a:rPr lang="en-US" dirty="0" err="1" smtClean="0"/>
              <a:t>nzalutamide</a:t>
            </a:r>
            <a:r>
              <a:rPr lang="en-US" dirty="0" smtClean="0"/>
              <a:t> </a:t>
            </a:r>
          </a:p>
          <a:p>
            <a:endParaRPr lang="en-US" dirty="0"/>
          </a:p>
        </p:txBody>
      </p:sp>
      <p:pic>
        <p:nvPicPr>
          <p:cNvPr id="4" name="Picture 3" descr="Screen shot 2011-10-17 at 12.29.13 PM.png"/>
          <p:cNvPicPr>
            <a:picLocks noChangeAspect="1"/>
          </p:cNvPicPr>
          <p:nvPr/>
        </p:nvPicPr>
        <p:blipFill>
          <a:blip r:embed="rId2" cstate="print"/>
          <a:stretch>
            <a:fillRect/>
          </a:stretch>
        </p:blipFill>
        <p:spPr>
          <a:xfrm>
            <a:off x="5676323" y="1471176"/>
            <a:ext cx="695565" cy="834567"/>
          </a:xfrm>
          <a:prstGeom prst="rect">
            <a:avLst/>
          </a:prstGeom>
          <a:ln>
            <a:noFill/>
          </a:ln>
          <a:effectLst>
            <a:outerShdw blurRad="292100" dist="139700" dir="2700000" algn="tl" rotWithShape="0">
              <a:srgbClr val="333333">
                <a:alpha val="65000"/>
              </a:srgbClr>
            </a:outerShdw>
          </a:effectLst>
        </p:spPr>
      </p:pic>
      <p:pic>
        <p:nvPicPr>
          <p:cNvPr id="5" name="Picture 4" descr="Screen shot 2011-10-17 at 11.52.37 AM.png"/>
          <p:cNvPicPr>
            <a:picLocks noChangeAspect="1"/>
          </p:cNvPicPr>
          <p:nvPr/>
        </p:nvPicPr>
        <p:blipFill rotWithShape="1">
          <a:blip r:embed="rId3" cstate="print"/>
          <a:srcRect l="3447" t="2640"/>
          <a:stretch/>
        </p:blipFill>
        <p:spPr>
          <a:xfrm>
            <a:off x="8164103" y="2401231"/>
            <a:ext cx="522697" cy="597257"/>
          </a:xfrm>
          <a:prstGeom prst="rect">
            <a:avLst/>
          </a:prstGeom>
          <a:ln>
            <a:noFill/>
          </a:ln>
          <a:effectLst>
            <a:outerShdw blurRad="292100" dist="139700" dir="2700000" algn="tl" rotWithShape="0">
              <a:srgbClr val="333333">
                <a:alpha val="65000"/>
              </a:srgbClr>
            </a:outerShdw>
          </a:effectLst>
        </p:spPr>
      </p:pic>
      <p:pic>
        <p:nvPicPr>
          <p:cNvPr id="6" name="Picture 5" descr="Screen shot 2011-10-17 at 12.26.48 PM.png"/>
          <p:cNvPicPr>
            <a:picLocks noChangeAspect="1"/>
          </p:cNvPicPr>
          <p:nvPr/>
        </p:nvPicPr>
        <p:blipFill rotWithShape="1">
          <a:blip r:embed="rId4" cstate="print"/>
          <a:srcRect l="3432" t="1985" r="11491" b="6488"/>
          <a:stretch/>
        </p:blipFill>
        <p:spPr>
          <a:xfrm>
            <a:off x="6742960" y="4104704"/>
            <a:ext cx="496488" cy="634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01469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Hormone therapy side effects</a:t>
            </a:r>
            <a:endParaRPr lang="fr-FR" kern="0" dirty="0"/>
          </a:p>
        </p:txBody>
      </p:sp>
      <p:sp>
        <p:nvSpPr>
          <p:cNvPr id="4" name="TextBox 17"/>
          <p:cNvSpPr txBox="1">
            <a:spLocks noChangeArrowheads="1"/>
          </p:cNvSpPr>
          <p:nvPr/>
        </p:nvSpPr>
        <p:spPr bwMode="auto">
          <a:xfrm>
            <a:off x="1541269" y="1417639"/>
            <a:ext cx="1154182" cy="338554"/>
          </a:xfrm>
          <a:prstGeom prst="rect">
            <a:avLst/>
          </a:prstGeom>
          <a:noFill/>
          <a:ln w="9525">
            <a:noFill/>
            <a:miter lim="800000"/>
            <a:headEnd/>
            <a:tailEnd/>
          </a:ln>
        </p:spPr>
        <p:txBody>
          <a:bodyPr wrap="none">
            <a:prstTxWarp prst="textNoShape">
              <a:avLst/>
            </a:prstTxWarp>
            <a:spAutoFit/>
          </a:bodyPr>
          <a:lstStyle/>
          <a:p>
            <a:pPr algn="ctr">
              <a:defRPr/>
            </a:pPr>
            <a:r>
              <a:rPr lang="fr-FR" sz="1600" dirty="0">
                <a:solidFill>
                  <a:srgbClr val="471539"/>
                </a:solidFill>
                <a:latin typeface="Arial" panose="020B0604020202020204" pitchFamily="34" charset="0"/>
                <a:ea typeface="+mn-ea"/>
                <a:cs typeface="Arial" panose="020B0604020202020204" pitchFamily="34" charset="0"/>
              </a:rPr>
              <a:t>Conditions</a:t>
            </a:r>
          </a:p>
        </p:txBody>
      </p:sp>
      <p:sp>
        <p:nvSpPr>
          <p:cNvPr id="5" name="Isosceles Triangle 4"/>
          <p:cNvSpPr/>
          <p:nvPr/>
        </p:nvSpPr>
        <p:spPr bwMode="auto">
          <a:xfrm rot="5400000">
            <a:off x="2956560" y="1193800"/>
            <a:ext cx="3657600" cy="5334000"/>
          </a:xfrm>
          <a:prstGeom prst="triangle">
            <a:avLst>
              <a:gd name="adj" fmla="val 50937"/>
            </a:avLst>
          </a:prstGeom>
          <a:solidFill>
            <a:srgbClr val="471539">
              <a:alpha val="25000"/>
            </a:srgbClr>
          </a:solidFill>
          <a:ln>
            <a:solidFill>
              <a:srgbClr val="471539"/>
            </a:solidFill>
          </a:ln>
          <a:effectLst>
            <a:outerShdw blurRad="40000" dist="73787" dir="5400000" rotWithShape="0">
              <a:srgbClr val="8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3200" b="0" dirty="0">
              <a:latin typeface="+mj-lt"/>
            </a:endParaRPr>
          </a:p>
        </p:txBody>
      </p:sp>
      <p:sp>
        <p:nvSpPr>
          <p:cNvPr id="6" name="TextBox 13"/>
          <p:cNvSpPr txBox="1">
            <a:spLocks noChangeArrowheads="1"/>
          </p:cNvSpPr>
          <p:nvPr/>
        </p:nvSpPr>
        <p:spPr bwMode="auto">
          <a:xfrm>
            <a:off x="3927908" y="4397880"/>
            <a:ext cx="1264390" cy="307777"/>
          </a:xfrm>
          <a:prstGeom prst="rect">
            <a:avLst/>
          </a:prstGeom>
          <a:solidFill>
            <a:srgbClr val="471539"/>
          </a:solidFill>
          <a:ln w="9525">
            <a:solidFill>
              <a:schemeClr val="tx1"/>
            </a:solidFill>
            <a:miter lim="800000"/>
            <a:headEnd/>
            <a:tailEnd/>
          </a:ln>
        </p:spPr>
        <p:txBody>
          <a:bodyPr wrap="square">
            <a:prstTxWarp prst="textNoShape">
              <a:avLst/>
            </a:prstTxWarp>
            <a:spAutoFit/>
          </a:bodyPr>
          <a:lstStyle/>
          <a:p>
            <a:pPr algn="ctr">
              <a:defRPr/>
            </a:pPr>
            <a:r>
              <a:rPr lang="fr-FR" sz="1400" b="0" dirty="0">
                <a:solidFill>
                  <a:srgbClr val="FFFFFF"/>
                </a:solidFill>
                <a:latin typeface="Arial" panose="020B0604020202020204" pitchFamily="34" charset="0"/>
                <a:ea typeface="+mn-ea"/>
                <a:cs typeface="Arial" panose="020B0604020202020204" pitchFamily="34" charset="0"/>
              </a:rPr>
              <a:t>O</a:t>
            </a:r>
            <a:r>
              <a:rPr lang="fr-FR" sz="1400" b="0" dirty="0" smtClean="0">
                <a:solidFill>
                  <a:srgbClr val="FFFFFF"/>
                </a:solidFill>
                <a:latin typeface="Arial" panose="020B0604020202020204" pitchFamily="34" charset="0"/>
                <a:ea typeface="+mn-ea"/>
                <a:cs typeface="Arial" panose="020B0604020202020204" pitchFamily="34" charset="0"/>
              </a:rPr>
              <a:t>steoporosis</a:t>
            </a:r>
            <a:endParaRPr lang="fr-FR" sz="1400" b="0" dirty="0">
              <a:solidFill>
                <a:srgbClr val="FFFFFF"/>
              </a:solidFill>
              <a:latin typeface="Arial" panose="020B0604020202020204" pitchFamily="34" charset="0"/>
              <a:ea typeface="+mn-ea"/>
              <a:cs typeface="Arial" panose="020B0604020202020204" pitchFamily="34" charset="0"/>
            </a:endParaRPr>
          </a:p>
        </p:txBody>
      </p:sp>
      <p:sp>
        <p:nvSpPr>
          <p:cNvPr id="7" name="TextBox 14"/>
          <p:cNvSpPr txBox="1">
            <a:spLocks noChangeArrowheads="1"/>
          </p:cNvSpPr>
          <p:nvPr/>
        </p:nvSpPr>
        <p:spPr bwMode="auto">
          <a:xfrm>
            <a:off x="3927909" y="2861928"/>
            <a:ext cx="1294803" cy="307777"/>
          </a:xfrm>
          <a:prstGeom prst="rect">
            <a:avLst/>
          </a:prstGeom>
          <a:solidFill>
            <a:srgbClr val="471539"/>
          </a:solidFill>
          <a:ln w="9525">
            <a:solidFill>
              <a:schemeClr val="tx1"/>
            </a:solidFill>
            <a:miter lim="800000"/>
            <a:headEnd/>
            <a:tailEnd/>
          </a:ln>
        </p:spPr>
        <p:txBody>
          <a:bodyPr wrap="square">
            <a:prstTxWarp prst="textNoShape">
              <a:avLst/>
            </a:prstTxWarp>
            <a:spAutoFit/>
          </a:bodyPr>
          <a:lstStyle/>
          <a:p>
            <a:pPr algn="ctr"/>
            <a:r>
              <a:rPr lang="fr-FR" sz="1400" b="0" dirty="0">
                <a:solidFill>
                  <a:srgbClr val="FFFFFF"/>
                </a:solidFill>
                <a:latin typeface="Arial" pitchFamily="-65" charset="0"/>
              </a:rPr>
              <a:t>CV events</a:t>
            </a:r>
          </a:p>
        </p:txBody>
      </p:sp>
      <p:sp>
        <p:nvSpPr>
          <p:cNvPr id="8" name="TextBox 19"/>
          <p:cNvSpPr txBox="1">
            <a:spLocks noChangeArrowheads="1"/>
          </p:cNvSpPr>
          <p:nvPr/>
        </p:nvSpPr>
        <p:spPr bwMode="auto">
          <a:xfrm>
            <a:off x="3927909" y="1417639"/>
            <a:ext cx="1264389" cy="338554"/>
          </a:xfrm>
          <a:prstGeom prst="rect">
            <a:avLst/>
          </a:prstGeom>
          <a:noFill/>
          <a:ln w="9525">
            <a:noFill/>
            <a:miter lim="800000"/>
            <a:headEnd/>
            <a:tailEnd/>
          </a:ln>
        </p:spPr>
        <p:txBody>
          <a:bodyPr wrap="none">
            <a:prstTxWarp prst="textNoShape">
              <a:avLst/>
            </a:prstTxWarp>
            <a:spAutoFit/>
          </a:bodyPr>
          <a:lstStyle/>
          <a:p>
            <a:pPr algn="ctr">
              <a:defRPr/>
            </a:pPr>
            <a:r>
              <a:rPr lang="fr-FR" sz="1600" dirty="0">
                <a:solidFill>
                  <a:srgbClr val="471539"/>
                </a:solidFill>
                <a:latin typeface="Arial" panose="020B0604020202020204" pitchFamily="34" charset="0"/>
                <a:ea typeface="+mn-ea"/>
                <a:cs typeface="Arial" panose="020B0604020202020204" pitchFamily="34" charset="0"/>
              </a:rPr>
              <a:t>Side-effects</a:t>
            </a:r>
          </a:p>
        </p:txBody>
      </p:sp>
      <p:sp>
        <p:nvSpPr>
          <p:cNvPr id="9" name="TextBox 15"/>
          <p:cNvSpPr txBox="1">
            <a:spLocks noChangeArrowheads="1"/>
          </p:cNvSpPr>
          <p:nvPr/>
        </p:nvSpPr>
        <p:spPr bwMode="auto">
          <a:xfrm>
            <a:off x="6602014" y="3482743"/>
            <a:ext cx="1315720" cy="307777"/>
          </a:xfrm>
          <a:prstGeom prst="rect">
            <a:avLst/>
          </a:prstGeom>
          <a:solidFill>
            <a:srgbClr val="471539"/>
          </a:solidFill>
          <a:ln w="9525">
            <a:solidFill>
              <a:schemeClr val="tx1"/>
            </a:solidFill>
            <a:miter lim="800000"/>
            <a:headEnd/>
            <a:tailEnd/>
          </a:ln>
        </p:spPr>
        <p:txBody>
          <a:bodyPr wrap="square">
            <a:prstTxWarp prst="textNoShape">
              <a:avLst/>
            </a:prstTxWarp>
            <a:spAutoFit/>
          </a:bodyPr>
          <a:lstStyle/>
          <a:p>
            <a:pPr algn="ctr">
              <a:defRPr/>
            </a:pPr>
            <a:r>
              <a:rPr lang="fr-FR" sz="1400" b="0" dirty="0">
                <a:solidFill>
                  <a:srgbClr val="FFFFFF"/>
                </a:solidFill>
                <a:latin typeface="Arial" panose="020B0604020202020204" pitchFamily="34" charset="0"/>
                <a:ea typeface="+mn-ea"/>
                <a:cs typeface="Arial" panose="020B0604020202020204" pitchFamily="34" charset="0"/>
              </a:rPr>
              <a:t>CV death</a:t>
            </a:r>
          </a:p>
        </p:txBody>
      </p:sp>
      <p:sp>
        <p:nvSpPr>
          <p:cNvPr id="10" name="TextBox 16"/>
          <p:cNvSpPr txBox="1">
            <a:spLocks noChangeArrowheads="1"/>
          </p:cNvSpPr>
          <p:nvPr/>
        </p:nvSpPr>
        <p:spPr bwMode="auto">
          <a:xfrm>
            <a:off x="6507480" y="4091933"/>
            <a:ext cx="1582974" cy="307777"/>
          </a:xfrm>
          <a:prstGeom prst="rect">
            <a:avLst/>
          </a:prstGeom>
          <a:solidFill>
            <a:srgbClr val="471539"/>
          </a:solidFill>
          <a:ln w="9525">
            <a:solidFill>
              <a:schemeClr val="tx1"/>
            </a:solidFill>
            <a:miter lim="800000"/>
            <a:headEnd/>
            <a:tailEnd/>
          </a:ln>
        </p:spPr>
        <p:txBody>
          <a:bodyPr wrap="square">
            <a:prstTxWarp prst="textNoShape">
              <a:avLst/>
            </a:prstTxWarp>
            <a:spAutoFit/>
          </a:bodyPr>
          <a:lstStyle/>
          <a:p>
            <a:pPr algn="ctr">
              <a:defRPr/>
            </a:pPr>
            <a:r>
              <a:rPr lang="en-US" sz="1400" b="0" dirty="0">
                <a:solidFill>
                  <a:srgbClr val="FFFFFF"/>
                </a:solidFill>
                <a:latin typeface="Arial" panose="020B0604020202020204" pitchFamily="34" charset="0"/>
                <a:ea typeface="+mn-ea"/>
                <a:cs typeface="Arial" panose="020B0604020202020204" pitchFamily="34" charset="0"/>
              </a:rPr>
              <a:t>F</a:t>
            </a:r>
            <a:r>
              <a:rPr lang="fr-FR" sz="1400" b="0" dirty="0">
                <a:solidFill>
                  <a:srgbClr val="FFFFFF"/>
                </a:solidFill>
                <a:latin typeface="Arial" panose="020B0604020202020204" pitchFamily="34" charset="0"/>
                <a:ea typeface="+mn-ea"/>
                <a:cs typeface="Arial" panose="020B0604020202020204" pitchFamily="34" charset="0"/>
              </a:rPr>
              <a:t>racture (SREs)</a:t>
            </a:r>
          </a:p>
        </p:txBody>
      </p:sp>
      <p:sp>
        <p:nvSpPr>
          <p:cNvPr id="11" name="TextBox 20"/>
          <p:cNvSpPr txBox="1">
            <a:spLocks noChangeArrowheads="1"/>
          </p:cNvSpPr>
          <p:nvPr/>
        </p:nvSpPr>
        <p:spPr bwMode="auto">
          <a:xfrm>
            <a:off x="6507480" y="1417639"/>
            <a:ext cx="1562654" cy="338554"/>
          </a:xfrm>
          <a:prstGeom prst="rect">
            <a:avLst/>
          </a:prstGeom>
          <a:noFill/>
          <a:ln w="9525">
            <a:noFill/>
            <a:miter lim="800000"/>
            <a:headEnd/>
            <a:tailEnd/>
          </a:ln>
        </p:spPr>
        <p:txBody>
          <a:bodyPr wrap="square">
            <a:prstTxWarp prst="textNoShape">
              <a:avLst/>
            </a:prstTxWarp>
            <a:spAutoFit/>
          </a:bodyPr>
          <a:lstStyle/>
          <a:p>
            <a:pPr algn="ctr">
              <a:defRPr/>
            </a:pPr>
            <a:r>
              <a:rPr lang="fr-FR" sz="1600" dirty="0">
                <a:solidFill>
                  <a:srgbClr val="471539"/>
                </a:solidFill>
                <a:latin typeface="Arial" panose="020B0604020202020204" pitchFamily="34" charset="0"/>
                <a:ea typeface="+mn-ea"/>
                <a:cs typeface="Arial" panose="020B0604020202020204" pitchFamily="34" charset="0"/>
              </a:rPr>
              <a:t>Complications</a:t>
            </a:r>
          </a:p>
        </p:txBody>
      </p:sp>
      <p:grpSp>
        <p:nvGrpSpPr>
          <p:cNvPr id="12" name="Group 11"/>
          <p:cNvGrpSpPr/>
          <p:nvPr/>
        </p:nvGrpSpPr>
        <p:grpSpPr>
          <a:xfrm>
            <a:off x="1546418" y="2267905"/>
            <a:ext cx="2413795" cy="2851783"/>
            <a:chOff x="646113" y="2558697"/>
            <a:chExt cx="3344830" cy="3386491"/>
          </a:xfrm>
        </p:grpSpPr>
        <p:pic>
          <p:nvPicPr>
            <p:cNvPr id="13" name="Picture 12" descr="visuals_bone_xl.jpg"/>
            <p:cNvPicPr>
              <a:picLocks noChangeAspect="1"/>
            </p:cNvPicPr>
            <p:nvPr/>
          </p:nvPicPr>
          <p:blipFill>
            <a:blip r:embed="rId2"/>
            <a:srcRect/>
            <a:stretch>
              <a:fillRect/>
            </a:stretch>
          </p:blipFill>
          <p:spPr bwMode="auto">
            <a:xfrm>
              <a:off x="646113" y="4244975"/>
              <a:ext cx="1679575" cy="1700213"/>
            </a:xfrm>
            <a:prstGeom prst="rect">
              <a:avLst/>
            </a:prstGeom>
            <a:noFill/>
            <a:ln w="28575">
              <a:solidFill>
                <a:srgbClr val="00386E"/>
              </a:solidFill>
              <a:round/>
              <a:headEnd/>
              <a:tailEnd/>
            </a:ln>
            <a:effectLst>
              <a:outerShdw dist="38100" dir="2700000" rotWithShape="0">
                <a:srgbClr val="00407D">
                  <a:alpha val="42998"/>
                </a:srgbClr>
              </a:outerShdw>
            </a:effectLst>
          </p:spPr>
        </p:pic>
        <p:sp>
          <p:nvSpPr>
            <p:cNvPr id="14" name="TextBox 30"/>
            <p:cNvSpPr txBox="1">
              <a:spLocks noChangeArrowheads="1"/>
            </p:cNvSpPr>
            <p:nvPr/>
          </p:nvSpPr>
          <p:spPr bwMode="auto">
            <a:xfrm>
              <a:off x="2238344" y="5212042"/>
              <a:ext cx="1752599" cy="328936"/>
            </a:xfrm>
            <a:prstGeom prst="rect">
              <a:avLst/>
            </a:prstGeom>
            <a:noFill/>
            <a:ln w="9525">
              <a:noFill/>
              <a:miter lim="800000"/>
              <a:headEnd/>
              <a:tailEnd/>
            </a:ln>
          </p:spPr>
          <p:txBody>
            <a:bodyPr>
              <a:prstTxWarp prst="textNoShape">
                <a:avLst/>
              </a:prstTxWarp>
              <a:spAutoFit/>
            </a:bodyPr>
            <a:lstStyle/>
            <a:p>
              <a:pPr algn="ctr">
                <a:defRPr/>
              </a:pPr>
              <a:r>
                <a:rPr lang="en-GB" sz="1200" b="0" dirty="0">
                  <a:solidFill>
                    <a:srgbClr val="FF0000"/>
                  </a:solidFill>
                  <a:latin typeface="Arial" panose="020B0604020202020204" pitchFamily="34" charset="0"/>
                  <a:ea typeface="Arial" charset="0"/>
                  <a:cs typeface="Arial" panose="020B0604020202020204" pitchFamily="34" charset="0"/>
                </a:rPr>
                <a:t>Bone loss</a:t>
              </a:r>
            </a:p>
          </p:txBody>
        </p:sp>
        <p:sp>
          <p:nvSpPr>
            <p:cNvPr id="15" name="TextBox 30"/>
            <p:cNvSpPr txBox="1">
              <a:spLocks noChangeArrowheads="1"/>
            </p:cNvSpPr>
            <p:nvPr/>
          </p:nvSpPr>
          <p:spPr bwMode="auto">
            <a:xfrm>
              <a:off x="2238344" y="3020443"/>
              <a:ext cx="1608630" cy="548227"/>
            </a:xfrm>
            <a:prstGeom prst="rect">
              <a:avLst/>
            </a:prstGeom>
            <a:noFill/>
            <a:ln w="9525">
              <a:noFill/>
              <a:miter lim="800000"/>
              <a:headEnd/>
              <a:tailEnd/>
            </a:ln>
          </p:spPr>
          <p:txBody>
            <a:bodyPr wrap="square">
              <a:prstTxWarp prst="textNoShape">
                <a:avLst/>
              </a:prstTxWarp>
              <a:spAutoFit/>
            </a:bodyPr>
            <a:lstStyle/>
            <a:p>
              <a:pPr algn="ctr">
                <a:defRPr/>
              </a:pPr>
              <a:r>
                <a:rPr lang="en-GB" sz="1200" b="0" dirty="0">
                  <a:solidFill>
                    <a:srgbClr val="FF0000"/>
                  </a:solidFill>
                  <a:latin typeface="Arial" panose="020B0604020202020204" pitchFamily="34" charset="0"/>
                  <a:ea typeface="Arial" charset="0"/>
                  <a:cs typeface="Arial" panose="020B0604020202020204" pitchFamily="34" charset="0"/>
                </a:rPr>
                <a:t>Sarcopenic</a:t>
              </a:r>
              <a:r>
                <a:rPr lang="en-GB" sz="1200" b="0" dirty="0">
                  <a:solidFill>
                    <a:srgbClr val="471539"/>
                  </a:solidFill>
                  <a:latin typeface="Arial" panose="020B0604020202020204" pitchFamily="34" charset="0"/>
                  <a:ea typeface="Arial" charset="0"/>
                  <a:cs typeface="Arial" panose="020B0604020202020204" pitchFamily="34" charset="0"/>
                </a:rPr>
                <a:t> obesity</a:t>
              </a:r>
            </a:p>
          </p:txBody>
        </p:sp>
        <p:grpSp>
          <p:nvGrpSpPr>
            <p:cNvPr id="16" name="Group 25"/>
            <p:cNvGrpSpPr>
              <a:grpSpLocks/>
            </p:cNvGrpSpPr>
            <p:nvPr/>
          </p:nvGrpSpPr>
          <p:grpSpPr bwMode="auto">
            <a:xfrm>
              <a:off x="653248" y="2558697"/>
              <a:ext cx="1658973" cy="1529115"/>
              <a:chOff x="4956879" y="2429517"/>
              <a:chExt cx="3348921" cy="3444271"/>
            </a:xfrm>
          </p:grpSpPr>
          <p:pic>
            <p:nvPicPr>
              <p:cNvPr id="18" name="Picture 20"/>
              <p:cNvPicPr>
                <a:picLocks noChangeAspect="1"/>
              </p:cNvPicPr>
              <p:nvPr/>
            </p:nvPicPr>
            <p:blipFill>
              <a:blip r:embed="rId3"/>
              <a:srcRect/>
              <a:stretch>
                <a:fillRect/>
              </a:stretch>
            </p:blipFill>
            <p:spPr bwMode="auto">
              <a:xfrm flipH="1">
                <a:off x="6477000" y="2514600"/>
                <a:ext cx="1828800" cy="3359188"/>
              </a:xfrm>
              <a:prstGeom prst="rect">
                <a:avLst/>
              </a:prstGeom>
              <a:noFill/>
              <a:ln w="9525">
                <a:noFill/>
                <a:miter lim="800000"/>
                <a:headEnd/>
                <a:tailEnd/>
              </a:ln>
            </p:spPr>
          </p:pic>
          <p:pic>
            <p:nvPicPr>
              <p:cNvPr id="19" name="Picture 21" descr="michelangelo_david.jpg"/>
              <p:cNvPicPr>
                <a:picLocks noChangeAspect="1"/>
              </p:cNvPicPr>
              <p:nvPr/>
            </p:nvPicPr>
            <p:blipFill>
              <a:blip r:embed="rId4"/>
              <a:srcRect/>
              <a:stretch>
                <a:fillRect/>
              </a:stretch>
            </p:blipFill>
            <p:spPr bwMode="auto">
              <a:xfrm flipH="1">
                <a:off x="4956879" y="2429517"/>
                <a:ext cx="1535148" cy="3352804"/>
              </a:xfrm>
              <a:prstGeom prst="rect">
                <a:avLst/>
              </a:prstGeom>
              <a:noFill/>
              <a:ln w="9525">
                <a:noFill/>
                <a:miter lim="800000"/>
                <a:headEnd/>
                <a:tailEnd/>
              </a:ln>
            </p:spPr>
          </p:pic>
        </p:grpSp>
        <p:sp>
          <p:nvSpPr>
            <p:cNvPr id="17" name="Rectangle 16"/>
            <p:cNvSpPr>
              <a:spLocks noChangeArrowheads="1"/>
            </p:cNvSpPr>
            <p:nvPr/>
          </p:nvSpPr>
          <p:spPr bwMode="auto">
            <a:xfrm>
              <a:off x="650875" y="2590800"/>
              <a:ext cx="1673225" cy="1497013"/>
            </a:xfrm>
            <a:prstGeom prst="rect">
              <a:avLst/>
            </a:prstGeom>
            <a:noFill/>
            <a:ln w="28575">
              <a:solidFill>
                <a:srgbClr val="00386E"/>
              </a:solidFill>
              <a:round/>
              <a:headEnd/>
              <a:tailEnd/>
            </a:ln>
            <a:effectLst>
              <a:outerShdw dist="38100" dir="2700000" rotWithShape="0">
                <a:srgbClr val="00407D">
                  <a:alpha val="42998"/>
                </a:srgbClr>
              </a:outerShdw>
            </a:effectLst>
          </p:spPr>
          <p:txBody>
            <a:bodyPr>
              <a:prstTxWarp prst="textNoShape">
                <a:avLst/>
              </a:prstTxWarp>
            </a:bodyPr>
            <a:lstStyle/>
            <a:p>
              <a:pPr>
                <a:defRPr/>
              </a:pPr>
              <a:endParaRPr lang="en-GB" b="0" dirty="0">
                <a:latin typeface="+mj-lt"/>
                <a:ea typeface="+mn-ea"/>
                <a:cs typeface="+mn-cs"/>
              </a:endParaRPr>
            </a:p>
          </p:txBody>
        </p:sp>
      </p:grpSp>
    </p:spTree>
    <p:extLst>
      <p:ext uri="{BB962C8B-B14F-4D97-AF65-F5344CB8AC3E}">
        <p14:creationId xmlns:p14="http://schemas.microsoft.com/office/powerpoint/2010/main" val="4128677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39_1071~Arnold-Schwarzenegger.jpg"/>
          <p:cNvPicPr>
            <a:picLocks noGrp="1" noChangeAspect="1" noChangeArrowheads="1"/>
          </p:cNvPicPr>
          <p:nvPr>
            <p:ph idx="1"/>
          </p:nvPr>
        </p:nvPicPr>
        <p:blipFill>
          <a:blip r:embed="rId2"/>
          <a:srcRect l="-63980" r="-63980"/>
          <a:stretch>
            <a:fillRect/>
          </a:stretch>
        </p:blipFill>
        <p:spPr bwMode="auto">
          <a:xfrm>
            <a:off x="242782" y="1856728"/>
            <a:ext cx="3448843" cy="1896731"/>
          </a:xfrm>
          <a:prstGeom prst="rect">
            <a:avLst/>
          </a:prstGeom>
          <a:ln>
            <a:solidFill>
              <a:srgbClr val="471539"/>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031" y="1856728"/>
            <a:ext cx="903341" cy="1774275"/>
          </a:xfrm>
          <a:prstGeom prst="rect">
            <a:avLst/>
          </a:prstGeom>
          <a:ln>
            <a:solidFill>
              <a:srgbClr val="471539"/>
            </a:solidFill>
          </a:ln>
          <a:effectLst>
            <a:outerShdw blurRad="292100" dist="139700" dir="2700000" algn="tl" rotWithShape="0">
              <a:srgbClr val="333333">
                <a:alpha val="65000"/>
              </a:srgbClr>
            </a:outerShdw>
          </a:effectLst>
        </p:spPr>
      </p:pic>
      <p:sp>
        <p:nvSpPr>
          <p:cNvPr id="6" name="AutoShape 7"/>
          <p:cNvSpPr>
            <a:spLocks noChangeArrowheads="1"/>
          </p:cNvSpPr>
          <p:nvPr/>
        </p:nvSpPr>
        <p:spPr bwMode="auto">
          <a:xfrm>
            <a:off x="3863596" y="2574994"/>
            <a:ext cx="2206625" cy="407988"/>
          </a:xfrm>
          <a:prstGeom prst="rightArrow">
            <a:avLst>
              <a:gd name="adj1" fmla="val 50000"/>
              <a:gd name="adj2" fmla="val 44989"/>
            </a:avLst>
          </a:prstGeom>
          <a:solidFill>
            <a:srgbClr val="471539"/>
          </a:solidFill>
          <a:ln w="9525">
            <a:solidFill>
              <a:srgbClr val="471539"/>
            </a:solidFill>
            <a:miter lim="800000"/>
            <a:headEnd/>
            <a:tailEnd/>
          </a:ln>
        </p:spPr>
        <p:txBody>
          <a:bodyPr wrap="none" anchor="ctr"/>
          <a:lstStyle/>
          <a:p>
            <a:endParaRPr lang="en-US" dirty="0"/>
          </a:p>
        </p:txBody>
      </p:sp>
      <p:sp>
        <p:nvSpPr>
          <p:cNvPr id="8" name="Rectangle 14"/>
          <p:cNvSpPr>
            <a:spLocks noChangeArrowheads="1"/>
          </p:cNvSpPr>
          <p:nvPr/>
        </p:nvSpPr>
        <p:spPr bwMode="auto">
          <a:xfrm>
            <a:off x="2058298" y="4084763"/>
            <a:ext cx="5304926" cy="2773237"/>
          </a:xfrm>
          <a:prstGeom prst="rect">
            <a:avLst/>
          </a:prstGeom>
          <a:solidFill>
            <a:schemeClr val="bg1"/>
          </a:solidFill>
          <a:ln w="9525">
            <a:noFill/>
            <a:miter lim="800000"/>
            <a:headEnd/>
            <a:tailEnd/>
          </a:ln>
        </p:spPr>
        <p:txBody>
          <a:bodyPr/>
          <a:lstStyle/>
          <a:p>
            <a:pPr marL="285750" indent="-285750" eaLnBrk="0" hangingPunct="0">
              <a:spcBef>
                <a:spcPts val="100"/>
              </a:spcBef>
              <a:spcAft>
                <a:spcPts val="100"/>
              </a:spcAft>
              <a:buClr>
                <a:schemeClr val="accent1"/>
              </a:buClr>
              <a:buSzPct val="70000"/>
              <a:buFont typeface="Arial" panose="020B0604020202020204" pitchFamily="34" charset="0"/>
              <a:buChar char="•"/>
              <a:defRPr/>
            </a:pPr>
            <a:r>
              <a:rPr lang="en-US" sz="1600" dirty="0" smtClean="0">
                <a:solidFill>
                  <a:srgbClr val="FF0000"/>
                </a:solidFill>
                <a:cs typeface="Arial"/>
              </a:rPr>
              <a:t>Loss of libido and sexual interest, erectile dysfunction, impotence</a:t>
            </a:r>
          </a:p>
          <a:p>
            <a:pPr marL="285750" indent="-285750" eaLnBrk="0" hangingPunct="0">
              <a:spcBef>
                <a:spcPts val="100"/>
              </a:spcBef>
              <a:spcAft>
                <a:spcPts val="100"/>
              </a:spcAft>
              <a:buClr>
                <a:schemeClr val="accent1"/>
              </a:buClr>
              <a:buSzPct val="70000"/>
              <a:buFont typeface="Arial" panose="020B0604020202020204" pitchFamily="34" charset="0"/>
              <a:buChar char="•"/>
              <a:defRPr/>
            </a:pPr>
            <a:r>
              <a:rPr lang="en-US" sz="1600" dirty="0" smtClean="0">
                <a:solidFill>
                  <a:srgbClr val="FF0000"/>
                </a:solidFill>
                <a:cs typeface="Arial"/>
              </a:rPr>
              <a:t>Fatigue</a:t>
            </a:r>
            <a:endParaRPr lang="en-US" sz="1600" dirty="0">
              <a:solidFill>
                <a:srgbClr val="FF0000"/>
              </a:solidFill>
              <a:cs typeface="Arial"/>
            </a:endParaRPr>
          </a:p>
          <a:p>
            <a:pPr marL="285750" indent="-285750" eaLnBrk="0" hangingPunct="0">
              <a:spcBef>
                <a:spcPts val="100"/>
              </a:spcBef>
              <a:spcAft>
                <a:spcPts val="100"/>
              </a:spcAft>
              <a:buClr>
                <a:schemeClr val="accent1"/>
              </a:buClr>
              <a:buSzPct val="70000"/>
              <a:buFont typeface="Arial" panose="020B0604020202020204" pitchFamily="34" charset="0"/>
              <a:buChar char="•"/>
              <a:defRPr/>
            </a:pPr>
            <a:r>
              <a:rPr lang="en-US" sz="1600" dirty="0">
                <a:solidFill>
                  <a:srgbClr val="FF0000"/>
                </a:solidFill>
                <a:cs typeface="Arial"/>
              </a:rPr>
              <a:t>Hot flushes </a:t>
            </a:r>
          </a:p>
          <a:p>
            <a:pPr marL="285750" indent="-285750" eaLnBrk="0" hangingPunct="0">
              <a:spcBef>
                <a:spcPts val="100"/>
              </a:spcBef>
              <a:spcAft>
                <a:spcPts val="100"/>
              </a:spcAft>
              <a:buClr>
                <a:schemeClr val="accent1"/>
              </a:buClr>
              <a:buSzPct val="70000"/>
              <a:buFont typeface="Arial" panose="020B0604020202020204" pitchFamily="34" charset="0"/>
              <a:buChar char="•"/>
              <a:defRPr/>
            </a:pPr>
            <a:r>
              <a:rPr lang="en-US" sz="1600" dirty="0">
                <a:solidFill>
                  <a:srgbClr val="FF0000"/>
                </a:solidFill>
                <a:cs typeface="Arial"/>
              </a:rPr>
              <a:t>Decline in intellectual capacity, emotional liability, depression</a:t>
            </a:r>
          </a:p>
          <a:p>
            <a:pPr marL="285750" indent="-285750" eaLnBrk="0" hangingPunct="0">
              <a:spcBef>
                <a:spcPts val="100"/>
              </a:spcBef>
              <a:spcAft>
                <a:spcPts val="100"/>
              </a:spcAft>
              <a:buClr>
                <a:schemeClr val="accent1"/>
              </a:buClr>
              <a:buSzPct val="70000"/>
              <a:buFont typeface="Arial" panose="020B0604020202020204" pitchFamily="34" charset="0"/>
              <a:buChar char="•"/>
              <a:defRPr/>
            </a:pPr>
            <a:r>
              <a:rPr lang="en-US" sz="1600" dirty="0">
                <a:solidFill>
                  <a:srgbClr val="FF0000"/>
                </a:solidFill>
                <a:cs typeface="Arial"/>
              </a:rPr>
              <a:t>Decrease in muscular strength</a:t>
            </a:r>
          </a:p>
          <a:p>
            <a:pPr marL="285750" indent="-285750" eaLnBrk="0" hangingPunct="0">
              <a:spcBef>
                <a:spcPts val="100"/>
              </a:spcBef>
              <a:spcAft>
                <a:spcPts val="100"/>
              </a:spcAft>
              <a:buClr>
                <a:schemeClr val="accent1"/>
              </a:buClr>
              <a:buSzPct val="70000"/>
              <a:buFont typeface="Arial" panose="020B0604020202020204" pitchFamily="34" charset="0"/>
              <a:buChar char="•"/>
              <a:defRPr/>
            </a:pPr>
            <a:r>
              <a:rPr lang="en-US" sz="1600" dirty="0">
                <a:solidFill>
                  <a:srgbClr val="FF0000"/>
                </a:solidFill>
                <a:cs typeface="Arial"/>
              </a:rPr>
              <a:t>Increase in (abdominal) fat apposition</a:t>
            </a:r>
          </a:p>
          <a:p>
            <a:pPr marL="285750" indent="-285750" eaLnBrk="0" hangingPunct="0">
              <a:spcBef>
                <a:spcPts val="100"/>
              </a:spcBef>
              <a:spcAft>
                <a:spcPts val="100"/>
              </a:spcAft>
              <a:buClr>
                <a:schemeClr val="accent1"/>
              </a:buClr>
              <a:buSzPct val="70000"/>
              <a:buFont typeface="Arial" panose="020B0604020202020204" pitchFamily="34" charset="0"/>
              <a:buChar char="•"/>
              <a:defRPr/>
            </a:pPr>
            <a:r>
              <a:rPr lang="en-US" sz="1600" dirty="0" smtClean="0">
                <a:solidFill>
                  <a:srgbClr val="FF0000"/>
                </a:solidFill>
                <a:cs typeface="Arial"/>
              </a:rPr>
              <a:t>Osteoporosis</a:t>
            </a:r>
          </a:p>
          <a:p>
            <a:pPr marL="285750" indent="-285750" eaLnBrk="0" hangingPunct="0">
              <a:spcBef>
                <a:spcPts val="100"/>
              </a:spcBef>
              <a:spcAft>
                <a:spcPts val="100"/>
              </a:spcAft>
              <a:buClr>
                <a:schemeClr val="accent1"/>
              </a:buClr>
              <a:buSzPct val="70000"/>
              <a:buFont typeface="Arial" panose="020B0604020202020204" pitchFamily="34" charset="0"/>
              <a:buChar char="•"/>
              <a:defRPr/>
            </a:pPr>
            <a:r>
              <a:rPr lang="en-US" sz="1600" dirty="0" smtClean="0">
                <a:solidFill>
                  <a:srgbClr val="FF0000"/>
                </a:solidFill>
                <a:cs typeface="Arial"/>
              </a:rPr>
              <a:t>Cardiovascular</a:t>
            </a:r>
          </a:p>
        </p:txBody>
      </p:sp>
      <p:sp>
        <p:nvSpPr>
          <p:cNvPr id="3" name="Title 2"/>
          <p:cNvSpPr>
            <a:spLocks noGrp="1"/>
          </p:cNvSpPr>
          <p:nvPr>
            <p:ph type="title"/>
          </p:nvPr>
        </p:nvSpPr>
        <p:spPr/>
        <p:txBody>
          <a:bodyPr/>
          <a:lstStyle/>
          <a:p>
            <a:pPr algn="ctr"/>
            <a:r>
              <a:rPr lang="en-US" dirty="0" smtClean="0"/>
              <a:t>The castrate Patients</a:t>
            </a:r>
            <a:endParaRPr lang="en-US" dirty="0"/>
          </a:p>
        </p:txBody>
      </p:sp>
    </p:spTree>
    <p:extLst>
      <p:ext uri="{BB962C8B-B14F-4D97-AF65-F5344CB8AC3E}">
        <p14:creationId xmlns:p14="http://schemas.microsoft.com/office/powerpoint/2010/main" val="2119363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Lower </a:t>
            </a:r>
            <a:r>
              <a:rPr lang="en-GB" sz="2400" b="1" dirty="0" smtClean="0"/>
              <a:t>Probability </a:t>
            </a:r>
            <a:r>
              <a:rPr lang="en-GB" sz="2400" b="1" dirty="0"/>
              <a:t>of </a:t>
            </a:r>
            <a:r>
              <a:rPr lang="en-GB" sz="2400" b="1" dirty="0" smtClean="0"/>
              <a:t>Urinary Tract Events </a:t>
            </a:r>
            <a:r>
              <a:rPr lang="en-GB" sz="2400" b="1" dirty="0"/>
              <a:t>with </a:t>
            </a:r>
            <a:r>
              <a:rPr lang="en-GB" sz="2400" b="1" dirty="0" err="1"/>
              <a:t>GnRH</a:t>
            </a:r>
            <a:r>
              <a:rPr lang="en-GB" sz="2400" b="1" dirty="0"/>
              <a:t> </a:t>
            </a:r>
            <a:r>
              <a:rPr lang="en-GB" sz="2400" b="1" dirty="0" smtClean="0"/>
              <a:t>Antagonist </a:t>
            </a:r>
            <a:r>
              <a:rPr lang="en-GB" sz="2400" b="1" dirty="0" err="1"/>
              <a:t>vs</a:t>
            </a:r>
            <a:r>
              <a:rPr lang="en-GB" sz="2400" b="1" dirty="0"/>
              <a:t> LHRH </a:t>
            </a:r>
            <a:r>
              <a:rPr lang="en-GB" sz="2400" b="1" dirty="0" smtClean="0"/>
              <a:t>Agonists </a:t>
            </a:r>
            <a:r>
              <a:rPr lang="en-GB" sz="2400" b="1" dirty="0"/>
              <a:t>(all patients)</a:t>
            </a:r>
            <a:endParaRPr lang="en-US" sz="2400"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49206" y="1586066"/>
            <a:ext cx="4961632" cy="401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9424" y="6611780"/>
            <a:ext cx="5184576" cy="246221"/>
          </a:xfrm>
          <a:prstGeom prst="rect">
            <a:avLst/>
          </a:prstGeom>
          <a:noFill/>
        </p:spPr>
        <p:txBody>
          <a:bodyPr wrap="square" rtlCol="0" anchor="b" anchorCtr="0">
            <a:spAutoFit/>
          </a:bodyPr>
          <a:lstStyle/>
          <a:p>
            <a:pPr algn="r"/>
            <a:r>
              <a:rPr lang="en-GB" sz="1000" b="0" dirty="0" smtClean="0">
                <a:solidFill>
                  <a:srgbClr val="471539"/>
                </a:solidFill>
                <a:cs typeface="Arial" panose="020B0604020202020204" pitchFamily="34" charset="0"/>
              </a:rPr>
              <a:t>Klotz L, et al. Eur Urol 2014 66:1101–8</a:t>
            </a:r>
            <a:endParaRPr lang="en-GB" sz="1000" b="0" dirty="0">
              <a:solidFill>
                <a:srgbClr val="471539"/>
              </a:solidFill>
              <a:cs typeface="Arial" panose="020B0604020202020204" pitchFamily="34" charset="0"/>
            </a:endParaRPr>
          </a:p>
        </p:txBody>
      </p:sp>
    </p:spTree>
    <p:extLst>
      <p:ext uri="{BB962C8B-B14F-4D97-AF65-F5344CB8AC3E}">
        <p14:creationId xmlns:p14="http://schemas.microsoft.com/office/powerpoint/2010/main" val="39462773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Lower </a:t>
            </a:r>
            <a:r>
              <a:rPr lang="en-GB" sz="2400" b="1" dirty="0" smtClean="0"/>
              <a:t>Probability </a:t>
            </a:r>
            <a:r>
              <a:rPr lang="en-GB" sz="2400" b="1" dirty="0"/>
              <a:t>of </a:t>
            </a:r>
            <a:r>
              <a:rPr lang="en-GB" sz="2400" b="1" dirty="0" smtClean="0"/>
              <a:t>Musculoskeletal Events </a:t>
            </a:r>
            <a:r>
              <a:rPr lang="en-GB" sz="2400" b="1" dirty="0"/>
              <a:t>with </a:t>
            </a:r>
            <a:r>
              <a:rPr lang="en-GB" sz="2400" b="1" dirty="0" err="1"/>
              <a:t>GnRH</a:t>
            </a:r>
            <a:r>
              <a:rPr lang="en-GB" sz="2400" b="1" dirty="0"/>
              <a:t> </a:t>
            </a:r>
            <a:r>
              <a:rPr lang="en-GB" sz="2400" b="1" dirty="0" smtClean="0"/>
              <a:t>Antagonists </a:t>
            </a:r>
            <a:r>
              <a:rPr lang="en-GB" sz="2400" b="1" dirty="0" err="1"/>
              <a:t>vs</a:t>
            </a:r>
            <a:r>
              <a:rPr lang="en-GB" sz="2400" b="1" dirty="0"/>
              <a:t> LHRH </a:t>
            </a:r>
            <a:r>
              <a:rPr lang="en-GB" sz="2400" b="1" dirty="0" smtClean="0"/>
              <a:t>Agonists</a:t>
            </a:r>
            <a:endParaRPr lang="en-US" sz="2400" b="1"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82048" y="1557741"/>
            <a:ext cx="5125386" cy="390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916380" y="6611780"/>
            <a:ext cx="2227620" cy="246221"/>
          </a:xfrm>
          <a:prstGeom prst="rect">
            <a:avLst/>
          </a:prstGeom>
          <a:noFill/>
        </p:spPr>
        <p:txBody>
          <a:bodyPr wrap="square" rtlCol="0" anchor="b" anchorCtr="0">
            <a:spAutoFit/>
          </a:bodyPr>
          <a:lstStyle/>
          <a:p>
            <a:pPr algn="r"/>
            <a:r>
              <a:rPr lang="en-GB" sz="1000" b="0" dirty="0" smtClean="0">
                <a:solidFill>
                  <a:srgbClr val="471539"/>
                </a:solidFill>
                <a:cs typeface="Arial" panose="020B0604020202020204" pitchFamily="34" charset="0"/>
              </a:rPr>
              <a:t>Klotz L, et al. Eur Urol 2014 66:1101–8</a:t>
            </a:r>
            <a:endParaRPr lang="en-GB" sz="1000" b="0" dirty="0">
              <a:solidFill>
                <a:srgbClr val="471539"/>
              </a:solidFill>
              <a:cs typeface="Arial" panose="020B0604020202020204" pitchFamily="34" charset="0"/>
            </a:endParaRPr>
          </a:p>
        </p:txBody>
      </p:sp>
    </p:spTree>
    <p:extLst>
      <p:ext uri="{BB962C8B-B14F-4D97-AF65-F5344CB8AC3E}">
        <p14:creationId xmlns:p14="http://schemas.microsoft.com/office/powerpoint/2010/main" val="23988763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ea typeface="ＭＳ Ｐゴシック" pitchFamily="34" charset="-128"/>
              </a:rPr>
              <a:t>Side-Effects of ADT</a:t>
            </a:r>
          </a:p>
        </p:txBody>
      </p:sp>
      <p:sp>
        <p:nvSpPr>
          <p:cNvPr id="3276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AE7859D-540B-4EEF-B440-639D702B75E7}" type="slidenum">
              <a:rPr lang="en-US" sz="1600">
                <a:solidFill>
                  <a:srgbClr val="356FFF"/>
                </a:solidFill>
              </a:rPr>
              <a:pPr/>
              <a:t>24</a:t>
            </a:fld>
            <a:endParaRPr lang="en-US" sz="1600">
              <a:solidFill>
                <a:srgbClr val="356FFF"/>
              </a:solidFill>
            </a:endParaRPr>
          </a:p>
        </p:txBody>
      </p:sp>
      <p:sp>
        <p:nvSpPr>
          <p:cNvPr id="932867" name="Text Box 3"/>
          <p:cNvSpPr txBox="1">
            <a:spLocks noChangeArrowheads="1"/>
          </p:cNvSpPr>
          <p:nvPr/>
        </p:nvSpPr>
        <p:spPr bwMode="auto">
          <a:xfrm>
            <a:off x="234950" y="2590800"/>
            <a:ext cx="17145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pPr>
            <a:r>
              <a:rPr lang="en-US" sz="1600" b="1" dirty="0"/>
              <a:t>Loss of libido</a:t>
            </a:r>
          </a:p>
          <a:p>
            <a:pPr algn="ctr">
              <a:spcBef>
                <a:spcPct val="20000"/>
              </a:spcBef>
            </a:pPr>
            <a:endParaRPr lang="en-US" sz="1600" b="1" dirty="0"/>
          </a:p>
          <a:p>
            <a:pPr algn="ctr">
              <a:spcBef>
                <a:spcPct val="20000"/>
              </a:spcBef>
            </a:pPr>
            <a:r>
              <a:rPr lang="en-US" sz="1600" b="1" dirty="0"/>
              <a:t>Erectile dysfunction</a:t>
            </a:r>
          </a:p>
          <a:p>
            <a:pPr algn="ctr">
              <a:spcBef>
                <a:spcPct val="20000"/>
              </a:spcBef>
            </a:pPr>
            <a:endParaRPr lang="en-US" sz="1600" b="1" dirty="0"/>
          </a:p>
          <a:p>
            <a:pPr algn="ctr">
              <a:spcBef>
                <a:spcPct val="20000"/>
              </a:spcBef>
            </a:pPr>
            <a:r>
              <a:rPr lang="en-US" sz="1600" b="1" dirty="0"/>
              <a:t>Hot flashes</a:t>
            </a:r>
          </a:p>
        </p:txBody>
      </p:sp>
      <p:sp>
        <p:nvSpPr>
          <p:cNvPr id="932869" name="Text Box 5"/>
          <p:cNvSpPr txBox="1">
            <a:spLocks noChangeArrowheads="1"/>
          </p:cNvSpPr>
          <p:nvPr/>
        </p:nvSpPr>
        <p:spPr bwMode="auto">
          <a:xfrm>
            <a:off x="2057400" y="2578100"/>
            <a:ext cx="19685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pPr>
            <a:r>
              <a:rPr lang="en-US" sz="1600" b="1" dirty="0"/>
              <a:t>Weight gain</a:t>
            </a:r>
          </a:p>
          <a:p>
            <a:pPr algn="ctr">
              <a:spcBef>
                <a:spcPct val="20000"/>
              </a:spcBef>
            </a:pPr>
            <a:endParaRPr lang="en-US" sz="1600" b="1" dirty="0"/>
          </a:p>
          <a:p>
            <a:pPr algn="ctr">
              <a:spcBef>
                <a:spcPct val="20000"/>
              </a:spcBef>
            </a:pPr>
            <a:r>
              <a:rPr lang="en-US" sz="1600" b="1" dirty="0" err="1"/>
              <a:t>Gynecomastia</a:t>
            </a:r>
            <a:endParaRPr lang="en-US" sz="1600" b="1" dirty="0"/>
          </a:p>
          <a:p>
            <a:pPr algn="ctr">
              <a:spcBef>
                <a:spcPct val="20000"/>
              </a:spcBef>
            </a:pPr>
            <a:endParaRPr lang="en-US" sz="800" b="1" dirty="0"/>
          </a:p>
          <a:p>
            <a:pPr algn="ctr">
              <a:spcBef>
                <a:spcPct val="20000"/>
              </a:spcBef>
            </a:pPr>
            <a:r>
              <a:rPr lang="en-US" sz="1600" b="1" dirty="0"/>
              <a:t>Loss muscle mass, strength</a:t>
            </a:r>
          </a:p>
          <a:p>
            <a:pPr algn="ctr">
              <a:spcBef>
                <a:spcPct val="20000"/>
              </a:spcBef>
            </a:pPr>
            <a:endParaRPr lang="en-US" sz="1600" b="1" dirty="0"/>
          </a:p>
          <a:p>
            <a:pPr algn="ctr">
              <a:spcBef>
                <a:spcPct val="20000"/>
              </a:spcBef>
            </a:pPr>
            <a:r>
              <a:rPr lang="en-US" sz="1600" b="1" dirty="0" err="1"/>
              <a:t>Decr</a:t>
            </a:r>
            <a:r>
              <a:rPr lang="en-US" sz="1600" b="1" dirty="0"/>
              <a:t> size penis and testes</a:t>
            </a:r>
          </a:p>
          <a:p>
            <a:pPr algn="ctr">
              <a:spcBef>
                <a:spcPct val="20000"/>
              </a:spcBef>
            </a:pPr>
            <a:endParaRPr lang="en-US" sz="1600" b="1" dirty="0"/>
          </a:p>
          <a:p>
            <a:pPr algn="ctr">
              <a:spcBef>
                <a:spcPct val="20000"/>
              </a:spcBef>
            </a:pPr>
            <a:r>
              <a:rPr lang="en-US" sz="1600" b="1" dirty="0"/>
              <a:t>Hair changes</a:t>
            </a:r>
          </a:p>
        </p:txBody>
      </p:sp>
      <p:sp>
        <p:nvSpPr>
          <p:cNvPr id="932870" name="Text Box 6"/>
          <p:cNvSpPr txBox="1">
            <a:spLocks noChangeArrowheads="1"/>
          </p:cNvSpPr>
          <p:nvPr/>
        </p:nvSpPr>
        <p:spPr bwMode="auto">
          <a:xfrm>
            <a:off x="4222750" y="2622550"/>
            <a:ext cx="19939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pPr>
            <a:r>
              <a:rPr lang="en-US" sz="1600" b="1" dirty="0"/>
              <a:t>Loss of BMD</a:t>
            </a:r>
          </a:p>
          <a:p>
            <a:pPr algn="ctr">
              <a:spcBef>
                <a:spcPct val="20000"/>
              </a:spcBef>
            </a:pPr>
            <a:endParaRPr lang="en-US" sz="1600" b="1" dirty="0"/>
          </a:p>
          <a:p>
            <a:pPr algn="ctr">
              <a:spcBef>
                <a:spcPct val="20000"/>
              </a:spcBef>
            </a:pPr>
            <a:r>
              <a:rPr lang="en-US" sz="1600" b="1" dirty="0"/>
              <a:t>Anemia</a:t>
            </a:r>
          </a:p>
          <a:p>
            <a:pPr algn="ctr">
              <a:spcBef>
                <a:spcPct val="20000"/>
              </a:spcBef>
            </a:pPr>
            <a:endParaRPr lang="en-US" sz="1600" b="1" dirty="0"/>
          </a:p>
          <a:p>
            <a:pPr algn="ctr">
              <a:spcBef>
                <a:spcPct val="20000"/>
              </a:spcBef>
            </a:pPr>
            <a:r>
              <a:rPr lang="en-US" sz="1600" b="1" dirty="0"/>
              <a:t>Onset/worsening of lipids, HTN, CVD, diabetes</a:t>
            </a:r>
          </a:p>
        </p:txBody>
      </p:sp>
      <p:grpSp>
        <p:nvGrpSpPr>
          <p:cNvPr id="2" name="Group 59"/>
          <p:cNvGrpSpPr>
            <a:grpSpLocks/>
          </p:cNvGrpSpPr>
          <p:nvPr/>
        </p:nvGrpSpPr>
        <p:grpSpPr bwMode="auto">
          <a:xfrm>
            <a:off x="6518275" y="2616200"/>
            <a:ext cx="2051050" cy="3328988"/>
            <a:chOff x="4106" y="1648"/>
            <a:chExt cx="1292" cy="2097"/>
          </a:xfrm>
        </p:grpSpPr>
        <p:sp>
          <p:nvSpPr>
            <p:cNvPr id="32780" name="Text Box 4"/>
            <p:cNvSpPr txBox="1">
              <a:spLocks noChangeArrowheads="1"/>
            </p:cNvSpPr>
            <p:nvPr/>
          </p:nvSpPr>
          <p:spPr bwMode="auto">
            <a:xfrm>
              <a:off x="4106" y="2415"/>
              <a:ext cx="1248" cy="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pPr>
              <a:r>
                <a:rPr lang="en-US" sz="1600" b="1"/>
                <a:t>Depression</a:t>
              </a:r>
            </a:p>
            <a:p>
              <a:pPr algn="ctr">
                <a:spcBef>
                  <a:spcPct val="20000"/>
                </a:spcBef>
              </a:pPr>
              <a:endParaRPr lang="en-US" sz="1600" b="1"/>
            </a:p>
            <a:p>
              <a:pPr algn="ctr">
                <a:spcBef>
                  <a:spcPct val="20000"/>
                </a:spcBef>
              </a:pPr>
              <a:r>
                <a:rPr lang="en-US" sz="1600" b="1"/>
                <a:t>Emotional lability</a:t>
              </a:r>
            </a:p>
            <a:p>
              <a:pPr algn="ctr">
                <a:spcBef>
                  <a:spcPct val="20000"/>
                </a:spcBef>
              </a:pPr>
              <a:endParaRPr lang="en-US" sz="1600" b="1"/>
            </a:p>
            <a:p>
              <a:pPr algn="ctr">
                <a:spcBef>
                  <a:spcPct val="20000"/>
                </a:spcBef>
              </a:pPr>
              <a:r>
                <a:rPr lang="en-US" sz="1600" b="1"/>
                <a:t>Cognitive function</a:t>
              </a:r>
            </a:p>
            <a:p>
              <a:pPr algn="ctr">
                <a:spcBef>
                  <a:spcPct val="20000"/>
                </a:spcBef>
              </a:pPr>
              <a:endParaRPr lang="en-US" sz="1600" b="1"/>
            </a:p>
            <a:p>
              <a:pPr algn="ctr">
                <a:spcBef>
                  <a:spcPct val="20000"/>
                </a:spcBef>
              </a:pPr>
              <a:r>
                <a:rPr lang="en-US" sz="1600" b="1"/>
                <a:t>Aches and pains</a:t>
              </a:r>
            </a:p>
          </p:txBody>
        </p:sp>
        <p:sp>
          <p:nvSpPr>
            <p:cNvPr id="32781" name="Text Box 7"/>
            <p:cNvSpPr txBox="1">
              <a:spLocks noChangeArrowheads="1"/>
            </p:cNvSpPr>
            <p:nvPr/>
          </p:nvSpPr>
          <p:spPr bwMode="auto">
            <a:xfrm>
              <a:off x="4124" y="1648"/>
              <a:ext cx="1274"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pPr>
              <a:r>
                <a:rPr lang="en-US" sz="1600" b="1" dirty="0"/>
                <a:t>Fatigue,</a:t>
              </a:r>
            </a:p>
            <a:p>
              <a:pPr algn="ctr">
                <a:spcBef>
                  <a:spcPct val="20000"/>
                </a:spcBef>
              </a:pPr>
              <a:r>
                <a:rPr lang="en-US" sz="1600" b="1" dirty="0"/>
                <a:t>Lack of energy,</a:t>
              </a:r>
            </a:p>
            <a:p>
              <a:pPr algn="ctr">
                <a:spcBef>
                  <a:spcPct val="20000"/>
                </a:spcBef>
              </a:pPr>
              <a:r>
                <a:rPr lang="en-US" sz="1600" b="1" dirty="0"/>
                <a:t>Lack of initiative</a:t>
              </a:r>
            </a:p>
            <a:p>
              <a:pPr algn="ctr">
                <a:spcBef>
                  <a:spcPct val="20000"/>
                </a:spcBef>
              </a:pPr>
              <a:endParaRPr lang="en-US" sz="1600" b="1" dirty="0"/>
            </a:p>
          </p:txBody>
        </p:sp>
      </p:grpSp>
      <p:sp>
        <p:nvSpPr>
          <p:cNvPr id="32775" name="Line 26"/>
          <p:cNvSpPr>
            <a:spLocks noChangeShapeType="1"/>
          </p:cNvSpPr>
          <p:nvPr/>
        </p:nvSpPr>
        <p:spPr bwMode="auto">
          <a:xfrm>
            <a:off x="393700" y="2247900"/>
            <a:ext cx="8153400" cy="254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6" name="Rectangle 54"/>
          <p:cNvSpPr>
            <a:spLocks noChangeArrowheads="1"/>
          </p:cNvSpPr>
          <p:nvPr/>
        </p:nvSpPr>
        <p:spPr bwMode="auto">
          <a:xfrm>
            <a:off x="530225" y="1741488"/>
            <a:ext cx="1323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ja-JP" altLang="en-US" sz="1600" b="1"/>
              <a:t>“</a:t>
            </a:r>
            <a:r>
              <a:rPr lang="en-US" altLang="ja-JP" sz="1600" b="1"/>
              <a:t>Big Three</a:t>
            </a:r>
            <a:r>
              <a:rPr lang="ja-JP" altLang="en-US" sz="1600" b="1"/>
              <a:t>”</a:t>
            </a:r>
            <a:endParaRPr lang="en-US" sz="1600" b="1"/>
          </a:p>
        </p:txBody>
      </p:sp>
      <p:sp>
        <p:nvSpPr>
          <p:cNvPr id="32777" name="Text Box 56"/>
          <p:cNvSpPr txBox="1">
            <a:spLocks noChangeArrowheads="1"/>
          </p:cNvSpPr>
          <p:nvPr/>
        </p:nvSpPr>
        <p:spPr bwMode="auto">
          <a:xfrm>
            <a:off x="2333625" y="1728788"/>
            <a:ext cx="1493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b="1"/>
              <a:t>What you see</a:t>
            </a:r>
          </a:p>
        </p:txBody>
      </p:sp>
      <p:sp>
        <p:nvSpPr>
          <p:cNvPr id="32778" name="Text Box 57"/>
          <p:cNvSpPr txBox="1">
            <a:spLocks noChangeArrowheads="1"/>
          </p:cNvSpPr>
          <p:nvPr/>
        </p:nvSpPr>
        <p:spPr bwMode="auto">
          <a:xfrm>
            <a:off x="4352925" y="1728788"/>
            <a:ext cx="2046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b="1"/>
              <a:t>What you don</a:t>
            </a:r>
            <a:r>
              <a:rPr lang="ja-JP" altLang="en-US" sz="1600" b="1"/>
              <a:t>’</a:t>
            </a:r>
            <a:r>
              <a:rPr lang="en-US" altLang="ja-JP" sz="1600" b="1"/>
              <a:t>t see</a:t>
            </a:r>
            <a:endParaRPr lang="en-US" sz="1600" b="1"/>
          </a:p>
        </p:txBody>
      </p:sp>
      <p:sp>
        <p:nvSpPr>
          <p:cNvPr id="32779" name="Text Box 58"/>
          <p:cNvSpPr txBox="1">
            <a:spLocks noChangeArrowheads="1"/>
          </p:cNvSpPr>
          <p:nvPr/>
        </p:nvSpPr>
        <p:spPr bwMode="auto">
          <a:xfrm>
            <a:off x="6842125" y="1741488"/>
            <a:ext cx="1504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b="1"/>
              <a:t>What you feel</a:t>
            </a:r>
          </a:p>
        </p:txBody>
      </p:sp>
    </p:spTree>
    <p:extLst>
      <p:ext uri="{BB962C8B-B14F-4D97-AF65-F5344CB8AC3E}">
        <p14:creationId xmlns:p14="http://schemas.microsoft.com/office/powerpoint/2010/main" val="32986146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2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28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28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7" grpId="0"/>
      <p:bldP spid="932869" grpId="0"/>
      <p:bldP spid="9328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2800" smtClean="0">
                <a:ea typeface="ＭＳ Ｐゴシック" pitchFamily="34" charset="-128"/>
              </a:rPr>
              <a:t/>
            </a:r>
            <a:br>
              <a:rPr lang="en-US" sz="2800" smtClean="0">
                <a:ea typeface="ＭＳ Ｐゴシック" pitchFamily="34" charset="-128"/>
              </a:rPr>
            </a:br>
            <a:r>
              <a:rPr lang="en-US" sz="3200" smtClean="0">
                <a:ea typeface="ＭＳ Ｐゴシック" pitchFamily="34" charset="-128"/>
              </a:rPr>
              <a:t>Loss of Libido and Erectile Dysfunction</a:t>
            </a:r>
          </a:p>
        </p:txBody>
      </p:sp>
      <p:sp>
        <p:nvSpPr>
          <p:cNvPr id="701443" name="Rectangle 3"/>
          <p:cNvSpPr>
            <a:spLocks noGrp="1" noChangeArrowheads="1"/>
          </p:cNvSpPr>
          <p:nvPr>
            <p:ph idx="1"/>
          </p:nvPr>
        </p:nvSpPr>
        <p:spPr>
          <a:xfrm>
            <a:off x="314325" y="1603375"/>
            <a:ext cx="8532813" cy="4572000"/>
          </a:xfrm>
          <a:noFill/>
        </p:spPr>
        <p:txBody>
          <a:bodyPr/>
          <a:lstStyle/>
          <a:p>
            <a:pPr>
              <a:lnSpc>
                <a:spcPct val="120000"/>
              </a:lnSpc>
              <a:spcAft>
                <a:spcPct val="0"/>
              </a:spcAft>
            </a:pPr>
            <a:r>
              <a:rPr lang="en-US" sz="2400" smtClean="0">
                <a:ea typeface="ＭＳ Ｐゴシック" pitchFamily="34" charset="-128"/>
              </a:rPr>
              <a:t>Sexual function and couple</a:t>
            </a:r>
            <a:r>
              <a:rPr lang="ja-JP" altLang="en-US" sz="2400" smtClean="0">
                <a:ea typeface="ＭＳ Ｐゴシック" pitchFamily="34" charset="-128"/>
              </a:rPr>
              <a:t>’</a:t>
            </a:r>
            <a:r>
              <a:rPr lang="en-US" altLang="ja-JP" sz="2400" smtClean="0">
                <a:ea typeface="ＭＳ Ｐゴシック" pitchFamily="34" charset="-128"/>
              </a:rPr>
              <a:t>s relationship before cancer diagnosis and treatment</a:t>
            </a:r>
          </a:p>
          <a:p>
            <a:pPr>
              <a:lnSpc>
                <a:spcPct val="120000"/>
              </a:lnSpc>
              <a:spcAft>
                <a:spcPct val="0"/>
              </a:spcAft>
            </a:pPr>
            <a:r>
              <a:rPr lang="en-US" sz="2400" smtClean="0">
                <a:ea typeface="ＭＳ Ｐゴシック" pitchFamily="34" charset="-128"/>
              </a:rPr>
              <a:t>Loss of libido</a:t>
            </a:r>
          </a:p>
          <a:p>
            <a:pPr lvl="1">
              <a:lnSpc>
                <a:spcPct val="120000"/>
              </a:lnSpc>
              <a:spcAft>
                <a:spcPct val="0"/>
              </a:spcAft>
            </a:pPr>
            <a:r>
              <a:rPr lang="en-US" sz="2000" smtClean="0">
                <a:ea typeface="ＭＳ Ｐゴシック" pitchFamily="34" charset="-128"/>
              </a:rPr>
              <a:t>Difficult to overcome on ADT</a:t>
            </a:r>
          </a:p>
          <a:p>
            <a:pPr>
              <a:lnSpc>
                <a:spcPct val="120000"/>
              </a:lnSpc>
              <a:spcAft>
                <a:spcPct val="0"/>
              </a:spcAft>
            </a:pPr>
            <a:r>
              <a:rPr lang="en-US" sz="2400" smtClean="0">
                <a:ea typeface="ＭＳ Ｐゴシック" pitchFamily="34" charset="-128"/>
              </a:rPr>
              <a:t>Erectile dysfunction</a:t>
            </a:r>
          </a:p>
          <a:p>
            <a:pPr lvl="1">
              <a:lnSpc>
                <a:spcPct val="120000"/>
              </a:lnSpc>
              <a:spcAft>
                <a:spcPct val="0"/>
              </a:spcAft>
            </a:pPr>
            <a:r>
              <a:rPr lang="en-US" sz="2000" smtClean="0">
                <a:ea typeface="ＭＳ Ｐゴシック" pitchFamily="34" charset="-128"/>
              </a:rPr>
              <a:t>Many causes</a:t>
            </a:r>
          </a:p>
          <a:p>
            <a:pPr>
              <a:lnSpc>
                <a:spcPct val="120000"/>
              </a:lnSpc>
              <a:spcAft>
                <a:spcPct val="0"/>
              </a:spcAft>
            </a:pPr>
            <a:r>
              <a:rPr lang="en-US" sz="2400" smtClean="0">
                <a:ea typeface="ＭＳ Ｐゴシック" pitchFamily="34" charset="-128"/>
              </a:rPr>
              <a:t>Consider counselor or sex therapist referral</a:t>
            </a:r>
          </a:p>
          <a:p>
            <a:pPr lvl="1">
              <a:lnSpc>
                <a:spcPct val="120000"/>
              </a:lnSpc>
              <a:spcAft>
                <a:spcPct val="0"/>
              </a:spcAft>
            </a:pPr>
            <a:r>
              <a:rPr lang="en-US" sz="2000" smtClean="0">
                <a:ea typeface="ＭＳ Ｐゴシック" pitchFamily="34" charset="-128"/>
              </a:rPr>
              <a:t>Sexual rehabilitation</a:t>
            </a:r>
            <a:r>
              <a:rPr lang="en-US" sz="2000" baseline="30000" smtClean="0">
                <a:ea typeface="ＭＳ Ｐゴシック" pitchFamily="34" charset="-128"/>
              </a:rPr>
              <a:t>1</a:t>
            </a:r>
          </a:p>
          <a:p>
            <a:pPr lvl="1">
              <a:lnSpc>
                <a:spcPct val="120000"/>
              </a:lnSpc>
              <a:spcAft>
                <a:spcPct val="0"/>
              </a:spcAft>
            </a:pPr>
            <a:r>
              <a:rPr lang="en-US" sz="2000" smtClean="0">
                <a:ea typeface="ＭＳ Ｐゴシック" pitchFamily="34" charset="-128"/>
              </a:rPr>
              <a:t>Intimacy and communication </a:t>
            </a:r>
          </a:p>
        </p:txBody>
      </p:sp>
      <p:sp>
        <p:nvSpPr>
          <p:cNvPr id="3584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E2AAB4C-758A-41F1-8154-714B4891C0AD}" type="slidenum">
              <a:rPr lang="en-US" sz="1600">
                <a:solidFill>
                  <a:srgbClr val="356FFF"/>
                </a:solidFill>
              </a:rPr>
              <a:pPr/>
              <a:t>25</a:t>
            </a:fld>
            <a:endParaRPr lang="en-US" sz="1600">
              <a:solidFill>
                <a:srgbClr val="356FFF"/>
              </a:solidFill>
            </a:endParaRPr>
          </a:p>
        </p:txBody>
      </p:sp>
      <p:sp>
        <p:nvSpPr>
          <p:cNvPr id="35844" name="Text Box 7"/>
          <p:cNvSpPr txBox="1">
            <a:spLocks noChangeArrowheads="1"/>
          </p:cNvSpPr>
          <p:nvPr/>
        </p:nvSpPr>
        <p:spPr bwMode="auto">
          <a:xfrm>
            <a:off x="415925" y="6405563"/>
            <a:ext cx="1844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a:t>1. Canada Cancer 2005</a:t>
            </a:r>
            <a:endParaRPr lang="en-US" sz="1200"/>
          </a:p>
        </p:txBody>
      </p:sp>
    </p:spTree>
    <p:extLst>
      <p:ext uri="{BB962C8B-B14F-4D97-AF65-F5344CB8AC3E}">
        <p14:creationId xmlns:p14="http://schemas.microsoft.com/office/powerpoint/2010/main" val="8040695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144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144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1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ea typeface="ＭＳ Ｐゴシック" pitchFamily="34" charset="-128"/>
              </a:rPr>
              <a:t>Approaches to ED</a:t>
            </a:r>
          </a:p>
        </p:txBody>
      </p:sp>
      <p:sp>
        <p:nvSpPr>
          <p:cNvPr id="37890" name="Content Placeholder 2"/>
          <p:cNvSpPr>
            <a:spLocks noGrp="1"/>
          </p:cNvSpPr>
          <p:nvPr>
            <p:ph idx="1"/>
          </p:nvPr>
        </p:nvSpPr>
        <p:spPr>
          <a:xfrm>
            <a:off x="457200" y="1722438"/>
            <a:ext cx="8521700" cy="4525962"/>
          </a:xfrm>
        </p:spPr>
        <p:txBody>
          <a:bodyPr/>
          <a:lstStyle/>
          <a:p>
            <a:pPr eaLnBrk="1" hangingPunct="1"/>
            <a:r>
              <a:rPr lang="ja-JP" altLang="en-US" smtClean="0">
                <a:ea typeface="ＭＳ Ｐゴシック" pitchFamily="34" charset="-128"/>
              </a:rPr>
              <a:t>“</a:t>
            </a:r>
            <a:r>
              <a:rPr lang="en-US" altLang="ja-JP" smtClean="0">
                <a:ea typeface="ＭＳ Ｐゴシック" pitchFamily="34" charset="-128"/>
              </a:rPr>
              <a:t>Penile rehab</a:t>
            </a:r>
            <a:r>
              <a:rPr lang="ja-JP" altLang="en-US" smtClean="0">
                <a:ea typeface="ＭＳ Ｐゴシック" pitchFamily="34" charset="-128"/>
              </a:rPr>
              <a:t>”</a:t>
            </a:r>
            <a:endParaRPr lang="en-US" altLang="ja-JP" smtClean="0">
              <a:ea typeface="ＭＳ Ｐゴシック" pitchFamily="34" charset="-128"/>
            </a:endParaRPr>
          </a:p>
          <a:p>
            <a:pPr eaLnBrk="1" hangingPunct="1"/>
            <a:r>
              <a:rPr lang="en-US" smtClean="0">
                <a:ea typeface="ＭＳ Ｐゴシック" pitchFamily="34" charset="-128"/>
              </a:rPr>
              <a:t>Drug therapy</a:t>
            </a:r>
          </a:p>
          <a:p>
            <a:pPr lvl="1" eaLnBrk="1" hangingPunct="1"/>
            <a:r>
              <a:rPr lang="en-US" smtClean="0">
                <a:ea typeface="ＭＳ Ｐゴシック" pitchFamily="34" charset="-128"/>
              </a:rPr>
              <a:t>Phosphodiesterase type 5 (PDE-5) inhibitors</a:t>
            </a:r>
          </a:p>
          <a:p>
            <a:pPr lvl="1" eaLnBrk="1" hangingPunct="1"/>
            <a:r>
              <a:rPr lang="en-US" smtClean="0">
                <a:ea typeface="ＭＳ Ｐゴシック" pitchFamily="34" charset="-128"/>
              </a:rPr>
              <a:t>Vasoactive agents</a:t>
            </a:r>
          </a:p>
          <a:p>
            <a:pPr eaLnBrk="1" hangingPunct="1"/>
            <a:r>
              <a:rPr lang="en-US" smtClean="0">
                <a:ea typeface="ＭＳ Ｐゴシック" pitchFamily="34" charset="-128"/>
              </a:rPr>
              <a:t>Vacuum erection device (VED)</a:t>
            </a:r>
          </a:p>
          <a:p>
            <a:pPr eaLnBrk="1" hangingPunct="1"/>
            <a:r>
              <a:rPr lang="en-US" smtClean="0">
                <a:ea typeface="ＭＳ Ｐゴシック" pitchFamily="34" charset="-128"/>
              </a:rPr>
              <a:t>Combinations</a:t>
            </a:r>
          </a:p>
          <a:p>
            <a:pPr eaLnBrk="1" hangingPunct="1"/>
            <a:r>
              <a:rPr lang="en-US" smtClean="0">
                <a:ea typeface="ＭＳ Ｐゴシック" pitchFamily="34" charset="-128"/>
              </a:rPr>
              <a:t>Penile prosthesis</a:t>
            </a:r>
          </a:p>
        </p:txBody>
      </p:sp>
    </p:spTree>
    <p:extLst>
      <p:ext uri="{BB962C8B-B14F-4D97-AF65-F5344CB8AC3E}">
        <p14:creationId xmlns:p14="http://schemas.microsoft.com/office/powerpoint/2010/main" val="5575350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ea typeface="ＭＳ Ｐゴシック" pitchFamily="34" charset="-128"/>
              </a:rPr>
              <a:t>What do these have in common?</a:t>
            </a:r>
          </a:p>
        </p:txBody>
      </p:sp>
      <p:sp>
        <p:nvSpPr>
          <p:cNvPr id="38914" name="Content Placeholder 2"/>
          <p:cNvSpPr>
            <a:spLocks noGrp="1"/>
          </p:cNvSpPr>
          <p:nvPr>
            <p:ph idx="1"/>
          </p:nvPr>
        </p:nvSpPr>
        <p:spPr>
          <a:xfrm>
            <a:off x="314325" y="1679575"/>
            <a:ext cx="8829675" cy="4572000"/>
          </a:xfrm>
        </p:spPr>
        <p:txBody>
          <a:bodyPr/>
          <a:lstStyle/>
          <a:p>
            <a:pPr>
              <a:spcBef>
                <a:spcPts val="475"/>
              </a:spcBef>
            </a:pPr>
            <a:r>
              <a:rPr lang="en-US" smtClean="0">
                <a:ea typeface="ＭＳ Ｐゴシック" pitchFamily="34" charset="-128"/>
              </a:rPr>
              <a:t>Hot flashes</a:t>
            </a:r>
          </a:p>
          <a:p>
            <a:pPr>
              <a:spcBef>
                <a:spcPts val="475"/>
              </a:spcBef>
            </a:pPr>
            <a:r>
              <a:rPr lang="en-US" smtClean="0">
                <a:ea typeface="ＭＳ Ｐゴシック" pitchFamily="34" charset="-128"/>
              </a:rPr>
              <a:t>Loss of bone density</a:t>
            </a:r>
          </a:p>
          <a:p>
            <a:pPr>
              <a:spcBef>
                <a:spcPts val="475"/>
              </a:spcBef>
            </a:pPr>
            <a:r>
              <a:rPr lang="en-US" smtClean="0">
                <a:ea typeface="ＭＳ Ｐゴシック" pitchFamily="34" charset="-128"/>
              </a:rPr>
              <a:t>Depression</a:t>
            </a:r>
          </a:p>
          <a:p>
            <a:pPr>
              <a:spcBef>
                <a:spcPts val="475"/>
              </a:spcBef>
            </a:pPr>
            <a:r>
              <a:rPr lang="en-US" smtClean="0">
                <a:ea typeface="ＭＳ Ｐゴシック" pitchFamily="34" charset="-128"/>
              </a:rPr>
              <a:t>High blood pressure, diabetes, increased lipids</a:t>
            </a:r>
          </a:p>
          <a:p>
            <a:pPr>
              <a:spcBef>
                <a:spcPts val="475"/>
              </a:spcBef>
            </a:pPr>
            <a:r>
              <a:rPr lang="en-US" smtClean="0">
                <a:ea typeface="ＭＳ Ｐゴシック" pitchFamily="34" charset="-128"/>
              </a:rPr>
              <a:t>Decreased muscle mass</a:t>
            </a:r>
          </a:p>
          <a:p>
            <a:pPr>
              <a:spcBef>
                <a:spcPts val="475"/>
              </a:spcBef>
            </a:pPr>
            <a:r>
              <a:rPr lang="en-US" smtClean="0">
                <a:ea typeface="ＭＳ Ｐゴシック" pitchFamily="34" charset="-128"/>
              </a:rPr>
              <a:t>Weight gain</a:t>
            </a:r>
          </a:p>
          <a:p>
            <a:pPr>
              <a:spcBef>
                <a:spcPts val="475"/>
              </a:spcBef>
            </a:pPr>
            <a:r>
              <a:rPr lang="en-US" smtClean="0">
                <a:ea typeface="ＭＳ Ｐゴシック" pitchFamily="34" charset="-128"/>
              </a:rPr>
              <a:t>Change in cognitive function</a:t>
            </a:r>
          </a:p>
          <a:p>
            <a:pPr>
              <a:spcBef>
                <a:spcPts val="475"/>
              </a:spcBef>
            </a:pPr>
            <a:r>
              <a:rPr lang="en-US" smtClean="0">
                <a:ea typeface="ＭＳ Ｐゴシック" pitchFamily="34" charset="-128"/>
              </a:rPr>
              <a:t>Fatigue, loss of initiative</a:t>
            </a:r>
          </a:p>
          <a:p>
            <a:pPr>
              <a:spcBef>
                <a:spcPts val="475"/>
              </a:spcBef>
            </a:pPr>
            <a:endParaRPr lang="en-US" smtClean="0">
              <a:ea typeface="ＭＳ Ｐゴシック" pitchFamily="34" charset="-128"/>
            </a:endParaRPr>
          </a:p>
        </p:txBody>
      </p:sp>
      <p:sp>
        <p:nvSpPr>
          <p:cNvPr id="3891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481A58F-7CA7-4CB6-AB1A-FBF9BF4E3DC3}" type="slidenum">
              <a:rPr lang="en-US" sz="1600">
                <a:solidFill>
                  <a:srgbClr val="356FFF"/>
                </a:solidFill>
              </a:rPr>
              <a:pPr/>
              <a:t>27</a:t>
            </a:fld>
            <a:endParaRPr lang="en-US" sz="1600">
              <a:solidFill>
                <a:srgbClr val="356FFF"/>
              </a:solidFill>
            </a:endParaRPr>
          </a:p>
        </p:txBody>
      </p:sp>
    </p:spTree>
    <p:extLst>
      <p:ext uri="{BB962C8B-B14F-4D97-AF65-F5344CB8AC3E}">
        <p14:creationId xmlns:p14="http://schemas.microsoft.com/office/powerpoint/2010/main" val="40259499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ea typeface="ＭＳ Ｐゴシック" pitchFamily="34" charset="-128"/>
              </a:rPr>
              <a:t>Exercise helps!</a:t>
            </a:r>
          </a:p>
        </p:txBody>
      </p:sp>
      <p:sp>
        <p:nvSpPr>
          <p:cNvPr id="40962" name="Content Placeholder 2"/>
          <p:cNvSpPr>
            <a:spLocks noGrp="1"/>
          </p:cNvSpPr>
          <p:nvPr>
            <p:ph idx="1"/>
          </p:nvPr>
        </p:nvSpPr>
        <p:spPr/>
        <p:txBody>
          <a:bodyPr/>
          <a:lstStyle/>
          <a:p>
            <a:r>
              <a:rPr lang="en-US" smtClean="0">
                <a:ea typeface="ＭＳ Ｐゴシック" pitchFamily="34" charset="-128"/>
              </a:rPr>
              <a:t>What kind?</a:t>
            </a:r>
          </a:p>
          <a:p>
            <a:pPr lvl="1"/>
            <a:r>
              <a:rPr lang="en-US" smtClean="0">
                <a:ea typeface="ＭＳ Ｐゴシック" pitchFamily="34" charset="-128"/>
              </a:rPr>
              <a:t>Aerobic</a:t>
            </a:r>
          </a:p>
          <a:p>
            <a:pPr lvl="1"/>
            <a:r>
              <a:rPr lang="en-US" smtClean="0">
                <a:ea typeface="ＭＳ Ｐゴシック" pitchFamily="34" charset="-128"/>
              </a:rPr>
              <a:t>Resistance</a:t>
            </a:r>
          </a:p>
          <a:p>
            <a:pPr lvl="1"/>
            <a:r>
              <a:rPr lang="en-US" smtClean="0">
                <a:ea typeface="ＭＳ Ｐゴシック" pitchFamily="34" charset="-128"/>
              </a:rPr>
              <a:t>Stretching</a:t>
            </a:r>
          </a:p>
          <a:p>
            <a:r>
              <a:rPr lang="en-US" smtClean="0">
                <a:ea typeface="ＭＳ Ｐゴシック" pitchFamily="34" charset="-128"/>
              </a:rPr>
              <a:t>How to accomplish?</a:t>
            </a:r>
          </a:p>
          <a:p>
            <a:pPr lvl="1"/>
            <a:r>
              <a:rPr lang="en-US" smtClean="0">
                <a:ea typeface="ＭＳ Ｐゴシック" pitchFamily="34" charset="-128"/>
              </a:rPr>
              <a:t>With help and support</a:t>
            </a:r>
          </a:p>
          <a:p>
            <a:pPr lvl="1"/>
            <a:r>
              <a:rPr lang="en-US" smtClean="0">
                <a:ea typeface="ＭＳ Ｐゴシック" pitchFamily="34" charset="-128"/>
              </a:rPr>
              <a:t>Make it a part of your schedule</a:t>
            </a:r>
          </a:p>
          <a:p>
            <a:pPr lvl="1"/>
            <a:r>
              <a:rPr lang="en-US" smtClean="0">
                <a:ea typeface="ＭＳ Ｐゴシック" pitchFamily="34" charset="-128"/>
              </a:rPr>
              <a:t>Start out slowly</a:t>
            </a:r>
          </a:p>
        </p:txBody>
      </p:sp>
      <p:sp>
        <p:nvSpPr>
          <p:cNvPr id="409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034B059-8A71-4AC6-84AA-7334B3CEEEB9}" type="slidenum">
              <a:rPr lang="en-US" sz="1600">
                <a:solidFill>
                  <a:srgbClr val="356FFF"/>
                </a:solidFill>
              </a:rPr>
              <a:pPr/>
              <a:t>28</a:t>
            </a:fld>
            <a:endParaRPr lang="en-US" sz="1600">
              <a:solidFill>
                <a:srgbClr val="356FFF"/>
              </a:solidFill>
            </a:endParaRPr>
          </a:p>
        </p:txBody>
      </p:sp>
    </p:spTree>
    <p:extLst>
      <p:ext uri="{BB962C8B-B14F-4D97-AF65-F5344CB8AC3E}">
        <p14:creationId xmlns:p14="http://schemas.microsoft.com/office/powerpoint/2010/main" val="32150069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a:t>What you </a:t>
            </a:r>
            <a:r>
              <a:rPr lang="en-US" sz="6000" dirty="0" smtClean="0"/>
              <a:t>see</a:t>
            </a:r>
            <a:endParaRPr lang="en-US" sz="6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334007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title"/>
          </p:nvPr>
        </p:nvSpPr>
        <p:spPr/>
        <p:txBody>
          <a:bodyPr/>
          <a:lstStyle/>
          <a:p>
            <a:r>
              <a:rPr lang="en-US" sz="3600" smtClean="0">
                <a:ea typeface="ＭＳ Ｐゴシック" pitchFamily="34" charset="-128"/>
              </a:rPr>
              <a:t>Disease States and Natural History</a:t>
            </a:r>
            <a:endParaRPr lang="en-US" smtClean="0">
              <a:ea typeface="ＭＳ Ｐゴシック" pitchFamily="34" charset="-128"/>
            </a:endParaRPr>
          </a:p>
        </p:txBody>
      </p:sp>
      <p:sp>
        <p:nvSpPr>
          <p:cNvPr id="5324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61E307A-771A-47C4-ACE1-9662DE5CBF7C}" type="slidenum">
              <a:rPr lang="en-US" sz="1600">
                <a:solidFill>
                  <a:srgbClr val="356FFF"/>
                </a:solidFill>
              </a:rPr>
              <a:pPr/>
              <a:t>3</a:t>
            </a:fld>
            <a:endParaRPr lang="en-US" sz="1600">
              <a:solidFill>
                <a:srgbClr val="356FFF"/>
              </a:solidFill>
            </a:endParaRPr>
          </a:p>
        </p:txBody>
      </p:sp>
      <p:sp>
        <p:nvSpPr>
          <p:cNvPr id="53251" name="Text Box 4"/>
          <p:cNvSpPr txBox="1">
            <a:spLocks noChangeArrowheads="1"/>
          </p:cNvSpPr>
          <p:nvPr/>
        </p:nvSpPr>
        <p:spPr bwMode="auto">
          <a:xfrm>
            <a:off x="187325" y="2333625"/>
            <a:ext cx="128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b="1"/>
              <a:t>Localized </a:t>
            </a:r>
            <a:endParaRPr lang="en-US"/>
          </a:p>
        </p:txBody>
      </p:sp>
      <p:sp>
        <p:nvSpPr>
          <p:cNvPr id="53252" name="Line 6"/>
          <p:cNvSpPr>
            <a:spLocks noChangeShapeType="1"/>
          </p:cNvSpPr>
          <p:nvPr/>
        </p:nvSpPr>
        <p:spPr bwMode="auto">
          <a:xfrm>
            <a:off x="1422400" y="2525713"/>
            <a:ext cx="582613" cy="47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3" name="Text Box 7"/>
          <p:cNvSpPr txBox="1">
            <a:spLocks noChangeArrowheads="1"/>
          </p:cNvSpPr>
          <p:nvPr/>
        </p:nvSpPr>
        <p:spPr bwMode="auto">
          <a:xfrm>
            <a:off x="1146175" y="2027238"/>
            <a:ext cx="884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b="1">
                <a:solidFill>
                  <a:schemeClr val="tx2"/>
                </a:solidFill>
              </a:rPr>
              <a:t>40-60%</a:t>
            </a:r>
            <a:endParaRPr lang="en-US">
              <a:solidFill>
                <a:schemeClr val="tx2"/>
              </a:solidFill>
            </a:endParaRPr>
          </a:p>
        </p:txBody>
      </p:sp>
      <p:grpSp>
        <p:nvGrpSpPr>
          <p:cNvPr id="2" name="Group 8"/>
          <p:cNvGrpSpPr>
            <a:grpSpLocks/>
          </p:cNvGrpSpPr>
          <p:nvPr/>
        </p:nvGrpSpPr>
        <p:grpSpPr bwMode="auto">
          <a:xfrm>
            <a:off x="2124075" y="1682750"/>
            <a:ext cx="3659188" cy="450850"/>
            <a:chOff x="1338" y="1060"/>
            <a:chExt cx="2305" cy="284"/>
          </a:xfrm>
        </p:grpSpPr>
        <p:sp>
          <p:nvSpPr>
            <p:cNvPr id="53281" name="Line 9"/>
            <p:cNvSpPr>
              <a:spLocks noChangeShapeType="1"/>
            </p:cNvSpPr>
            <p:nvPr/>
          </p:nvSpPr>
          <p:spPr bwMode="auto">
            <a:xfrm>
              <a:off x="1338" y="1344"/>
              <a:ext cx="2305" cy="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82" name="Text Box 10"/>
            <p:cNvSpPr txBox="1">
              <a:spLocks noChangeArrowheads="1"/>
            </p:cNvSpPr>
            <p:nvPr/>
          </p:nvSpPr>
          <p:spPr bwMode="auto">
            <a:xfrm>
              <a:off x="2246" y="1060"/>
              <a:ext cx="7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b="1">
                  <a:solidFill>
                    <a:schemeClr val="hlink"/>
                  </a:solidFill>
                </a:rPr>
                <a:t>5 - 15 yrs</a:t>
              </a:r>
            </a:p>
          </p:txBody>
        </p:sp>
      </p:grpSp>
      <p:grpSp>
        <p:nvGrpSpPr>
          <p:cNvPr id="3" name="Group 11"/>
          <p:cNvGrpSpPr>
            <a:grpSpLocks/>
          </p:cNvGrpSpPr>
          <p:nvPr/>
        </p:nvGrpSpPr>
        <p:grpSpPr bwMode="auto">
          <a:xfrm>
            <a:off x="2165350" y="4940300"/>
            <a:ext cx="3544888" cy="414338"/>
            <a:chOff x="1364" y="3112"/>
            <a:chExt cx="2233" cy="261"/>
          </a:xfrm>
        </p:grpSpPr>
        <p:sp>
          <p:nvSpPr>
            <p:cNvPr id="53279" name="Line 12"/>
            <p:cNvSpPr>
              <a:spLocks noChangeShapeType="1"/>
            </p:cNvSpPr>
            <p:nvPr/>
          </p:nvSpPr>
          <p:spPr bwMode="auto">
            <a:xfrm>
              <a:off x="1364" y="3373"/>
              <a:ext cx="2233" cy="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80" name="Text Box 13"/>
            <p:cNvSpPr txBox="1">
              <a:spLocks noChangeArrowheads="1"/>
            </p:cNvSpPr>
            <p:nvPr/>
          </p:nvSpPr>
          <p:spPr bwMode="auto">
            <a:xfrm>
              <a:off x="2324" y="3112"/>
              <a:ext cx="5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b="1">
                  <a:solidFill>
                    <a:schemeClr val="hlink"/>
                  </a:solidFill>
                </a:rPr>
                <a:t>3.5 yrs</a:t>
              </a:r>
              <a:endParaRPr lang="en-US">
                <a:solidFill>
                  <a:schemeClr val="hlink"/>
                </a:solidFill>
              </a:endParaRPr>
            </a:p>
          </p:txBody>
        </p:sp>
      </p:grpSp>
      <p:grpSp>
        <p:nvGrpSpPr>
          <p:cNvPr id="4" name="Group 40"/>
          <p:cNvGrpSpPr>
            <a:grpSpLocks/>
          </p:cNvGrpSpPr>
          <p:nvPr/>
        </p:nvGrpSpPr>
        <p:grpSpPr bwMode="auto">
          <a:xfrm>
            <a:off x="2043113" y="2903538"/>
            <a:ext cx="2946400" cy="1970087"/>
            <a:chOff x="1287" y="1829"/>
            <a:chExt cx="1856" cy="1241"/>
          </a:xfrm>
        </p:grpSpPr>
        <p:sp>
          <p:nvSpPr>
            <p:cNvPr id="53277" name="Line 15"/>
            <p:cNvSpPr>
              <a:spLocks noChangeShapeType="1"/>
            </p:cNvSpPr>
            <p:nvPr/>
          </p:nvSpPr>
          <p:spPr bwMode="auto">
            <a:xfrm>
              <a:off x="2224" y="1829"/>
              <a:ext cx="14" cy="90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78" name="Text Box 16"/>
            <p:cNvSpPr txBox="1">
              <a:spLocks noChangeArrowheads="1"/>
            </p:cNvSpPr>
            <p:nvPr/>
          </p:nvSpPr>
          <p:spPr bwMode="auto">
            <a:xfrm>
              <a:off x="1287" y="2770"/>
              <a:ext cx="1856" cy="3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t>Biochemical HRPC</a:t>
              </a:r>
              <a:endParaRPr lang="en-US"/>
            </a:p>
          </p:txBody>
        </p:sp>
      </p:grpSp>
      <p:grpSp>
        <p:nvGrpSpPr>
          <p:cNvPr id="5" name="Group 36"/>
          <p:cNvGrpSpPr>
            <a:grpSpLocks/>
          </p:cNvGrpSpPr>
          <p:nvPr/>
        </p:nvGrpSpPr>
        <p:grpSpPr bwMode="auto">
          <a:xfrm>
            <a:off x="5037138" y="4433888"/>
            <a:ext cx="2406650" cy="476250"/>
            <a:chOff x="3173" y="2801"/>
            <a:chExt cx="1516" cy="300"/>
          </a:xfrm>
        </p:grpSpPr>
        <p:sp>
          <p:nvSpPr>
            <p:cNvPr id="53275" name="Line 17"/>
            <p:cNvSpPr>
              <a:spLocks noChangeShapeType="1"/>
            </p:cNvSpPr>
            <p:nvPr/>
          </p:nvSpPr>
          <p:spPr bwMode="auto">
            <a:xfrm flipV="1">
              <a:off x="3173" y="2925"/>
              <a:ext cx="437" cy="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76" name="Text Box 18"/>
            <p:cNvSpPr txBox="1">
              <a:spLocks noChangeArrowheads="1"/>
            </p:cNvSpPr>
            <p:nvPr/>
          </p:nvSpPr>
          <p:spPr bwMode="auto">
            <a:xfrm>
              <a:off x="3633" y="2801"/>
              <a:ext cx="1056" cy="3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t>Met HRPC</a:t>
              </a:r>
              <a:endParaRPr lang="en-US"/>
            </a:p>
          </p:txBody>
        </p:sp>
      </p:grpSp>
      <p:sp>
        <p:nvSpPr>
          <p:cNvPr id="1018899" name="Line 19"/>
          <p:cNvSpPr>
            <a:spLocks noChangeShapeType="1"/>
          </p:cNvSpPr>
          <p:nvPr/>
        </p:nvSpPr>
        <p:spPr bwMode="auto">
          <a:xfrm>
            <a:off x="4335463" y="2849563"/>
            <a:ext cx="1447800" cy="1228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9" name="Text Box 20"/>
          <p:cNvSpPr txBox="1">
            <a:spLocks noChangeArrowheads="1"/>
          </p:cNvSpPr>
          <p:nvPr/>
        </p:nvSpPr>
        <p:spPr bwMode="auto">
          <a:xfrm>
            <a:off x="1997075" y="2257425"/>
            <a:ext cx="3151188"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t>Biochemical relapse</a:t>
            </a:r>
            <a:endParaRPr lang="en-US"/>
          </a:p>
        </p:txBody>
      </p:sp>
      <p:sp>
        <p:nvSpPr>
          <p:cNvPr id="1018905" name="Line 25"/>
          <p:cNvSpPr>
            <a:spLocks noChangeShapeType="1"/>
          </p:cNvSpPr>
          <p:nvPr/>
        </p:nvSpPr>
        <p:spPr bwMode="auto">
          <a:xfrm flipH="1">
            <a:off x="6565900" y="2876550"/>
            <a:ext cx="3175" cy="14843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38"/>
          <p:cNvGrpSpPr>
            <a:grpSpLocks/>
          </p:cNvGrpSpPr>
          <p:nvPr/>
        </p:nvGrpSpPr>
        <p:grpSpPr bwMode="auto">
          <a:xfrm>
            <a:off x="7319963" y="2790825"/>
            <a:ext cx="1717675" cy="1592263"/>
            <a:chOff x="4611" y="1758"/>
            <a:chExt cx="1082" cy="1003"/>
          </a:xfrm>
        </p:grpSpPr>
        <p:sp>
          <p:nvSpPr>
            <p:cNvPr id="53272" name="Line 2"/>
            <p:cNvSpPr>
              <a:spLocks noChangeShapeType="1"/>
            </p:cNvSpPr>
            <p:nvPr/>
          </p:nvSpPr>
          <p:spPr bwMode="auto">
            <a:xfrm>
              <a:off x="4699" y="1758"/>
              <a:ext cx="309" cy="25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73" name="Text Box 27"/>
            <p:cNvSpPr txBox="1">
              <a:spLocks noChangeArrowheads="1"/>
            </p:cNvSpPr>
            <p:nvPr/>
          </p:nvSpPr>
          <p:spPr bwMode="auto">
            <a:xfrm>
              <a:off x="5032" y="2027"/>
              <a:ext cx="661" cy="3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t>Death</a:t>
              </a:r>
              <a:endParaRPr lang="en-US"/>
            </a:p>
          </p:txBody>
        </p:sp>
        <p:sp>
          <p:nvSpPr>
            <p:cNvPr id="53274" name="Line 28"/>
            <p:cNvSpPr>
              <a:spLocks noChangeShapeType="1"/>
            </p:cNvSpPr>
            <p:nvPr/>
          </p:nvSpPr>
          <p:spPr bwMode="auto">
            <a:xfrm flipV="1">
              <a:off x="4611" y="2359"/>
              <a:ext cx="370" cy="4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29"/>
          <p:cNvGrpSpPr>
            <a:grpSpLocks/>
          </p:cNvGrpSpPr>
          <p:nvPr/>
        </p:nvGrpSpPr>
        <p:grpSpPr bwMode="auto">
          <a:xfrm>
            <a:off x="5889625" y="4960938"/>
            <a:ext cx="2058988" cy="420687"/>
            <a:chOff x="3710" y="3125"/>
            <a:chExt cx="1297" cy="265"/>
          </a:xfrm>
        </p:grpSpPr>
        <p:sp>
          <p:nvSpPr>
            <p:cNvPr id="53270" name="Line 30"/>
            <p:cNvSpPr>
              <a:spLocks noChangeShapeType="1"/>
            </p:cNvSpPr>
            <p:nvPr/>
          </p:nvSpPr>
          <p:spPr bwMode="auto">
            <a:xfrm>
              <a:off x="3710" y="3390"/>
              <a:ext cx="1297" cy="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71" name="Text Box 31"/>
            <p:cNvSpPr txBox="1">
              <a:spLocks noChangeArrowheads="1"/>
            </p:cNvSpPr>
            <p:nvPr/>
          </p:nvSpPr>
          <p:spPr bwMode="auto">
            <a:xfrm>
              <a:off x="4103" y="3125"/>
              <a:ext cx="5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b="1">
                  <a:solidFill>
                    <a:schemeClr val="hlink"/>
                  </a:solidFill>
                </a:rPr>
                <a:t>1.5 yrs</a:t>
              </a:r>
              <a:endParaRPr lang="en-US">
                <a:solidFill>
                  <a:schemeClr val="hlink"/>
                </a:solidFill>
              </a:endParaRPr>
            </a:p>
          </p:txBody>
        </p:sp>
      </p:grpSp>
      <p:grpSp>
        <p:nvGrpSpPr>
          <p:cNvPr id="8" name="Group 32"/>
          <p:cNvGrpSpPr>
            <a:grpSpLocks/>
          </p:cNvGrpSpPr>
          <p:nvPr/>
        </p:nvGrpSpPr>
        <p:grpSpPr bwMode="auto">
          <a:xfrm>
            <a:off x="5907088" y="1736725"/>
            <a:ext cx="2146300" cy="407988"/>
            <a:chOff x="3721" y="1094"/>
            <a:chExt cx="1352" cy="257"/>
          </a:xfrm>
        </p:grpSpPr>
        <p:sp>
          <p:nvSpPr>
            <p:cNvPr id="53268" name="Line 33"/>
            <p:cNvSpPr>
              <a:spLocks noChangeShapeType="1"/>
            </p:cNvSpPr>
            <p:nvPr/>
          </p:nvSpPr>
          <p:spPr bwMode="auto">
            <a:xfrm>
              <a:off x="3721" y="1351"/>
              <a:ext cx="1352" cy="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9" name="Text Box 34"/>
            <p:cNvSpPr txBox="1">
              <a:spLocks noChangeArrowheads="1"/>
            </p:cNvSpPr>
            <p:nvPr/>
          </p:nvSpPr>
          <p:spPr bwMode="auto">
            <a:xfrm>
              <a:off x="4087" y="1094"/>
              <a:ext cx="6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b="1">
                  <a:solidFill>
                    <a:schemeClr val="hlink"/>
                  </a:solidFill>
                </a:rPr>
                <a:t>2 - 5 yrs</a:t>
              </a:r>
              <a:endParaRPr lang="en-US">
                <a:solidFill>
                  <a:schemeClr val="hlink"/>
                </a:solidFill>
              </a:endParaRPr>
            </a:p>
          </p:txBody>
        </p:sp>
      </p:grpSp>
      <p:grpSp>
        <p:nvGrpSpPr>
          <p:cNvPr id="9" name="Group 37"/>
          <p:cNvGrpSpPr>
            <a:grpSpLocks/>
          </p:cNvGrpSpPr>
          <p:nvPr/>
        </p:nvGrpSpPr>
        <p:grpSpPr bwMode="auto">
          <a:xfrm>
            <a:off x="5186363" y="2265363"/>
            <a:ext cx="2411412" cy="900112"/>
            <a:chOff x="3267" y="1427"/>
            <a:chExt cx="1519" cy="567"/>
          </a:xfrm>
        </p:grpSpPr>
        <p:sp>
          <p:nvSpPr>
            <p:cNvPr id="53265" name="Text Box 22"/>
            <p:cNvSpPr txBox="1">
              <a:spLocks noChangeArrowheads="1"/>
            </p:cNvSpPr>
            <p:nvPr/>
          </p:nvSpPr>
          <p:spPr bwMode="auto">
            <a:xfrm>
              <a:off x="3719" y="1427"/>
              <a:ext cx="1067" cy="3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t>Metastatic</a:t>
              </a:r>
            </a:p>
          </p:txBody>
        </p:sp>
        <p:sp>
          <p:nvSpPr>
            <p:cNvPr id="53266" name="Line 23"/>
            <p:cNvSpPr>
              <a:spLocks noChangeShapeType="1"/>
            </p:cNvSpPr>
            <p:nvPr/>
          </p:nvSpPr>
          <p:spPr bwMode="auto">
            <a:xfrm>
              <a:off x="3267" y="1596"/>
              <a:ext cx="42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useBgFill="1">
          <p:nvSpPr>
            <p:cNvPr id="53267" name="Rectangle 35"/>
            <p:cNvSpPr>
              <a:spLocks noChangeArrowheads="1"/>
            </p:cNvSpPr>
            <p:nvPr/>
          </p:nvSpPr>
          <p:spPr bwMode="auto">
            <a:xfrm>
              <a:off x="3917" y="1763"/>
              <a:ext cx="116" cy="231"/>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sz="1800" b="1">
                <a:solidFill>
                  <a:srgbClr val="27FF26"/>
                </a:solidFill>
              </a:endParaRPr>
            </a:p>
          </p:txBody>
        </p:sp>
      </p:grpSp>
    </p:spTree>
    <p:extLst>
      <p:ext uri="{BB962C8B-B14F-4D97-AF65-F5344CB8AC3E}">
        <p14:creationId xmlns:p14="http://schemas.microsoft.com/office/powerpoint/2010/main" val="411710106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88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890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899" grpId="0" animBg="1"/>
      <p:bldP spid="10189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sz="2800" smtClean="0">
                <a:ea typeface="ＭＳ Ｐゴシック" pitchFamily="34" charset="-128"/>
              </a:rPr>
              <a:t>What you see:</a:t>
            </a:r>
            <a:br>
              <a:rPr lang="en-US" sz="2800" smtClean="0">
                <a:ea typeface="ＭＳ Ｐゴシック" pitchFamily="34" charset="-128"/>
              </a:rPr>
            </a:br>
            <a:r>
              <a:rPr lang="en-US" smtClean="0">
                <a:ea typeface="ＭＳ Ｐゴシック" pitchFamily="34" charset="-128"/>
              </a:rPr>
              <a:t>Gynecomastia</a:t>
            </a:r>
          </a:p>
        </p:txBody>
      </p:sp>
      <p:sp>
        <p:nvSpPr>
          <p:cNvPr id="41987" name="Rectangle 3"/>
          <p:cNvSpPr>
            <a:spLocks noGrp="1" noChangeArrowheads="1"/>
          </p:cNvSpPr>
          <p:nvPr>
            <p:ph idx="1"/>
          </p:nvPr>
        </p:nvSpPr>
        <p:spPr>
          <a:xfrm>
            <a:off x="200025" y="1679575"/>
            <a:ext cx="6273927" cy="4572000"/>
          </a:xfrm>
        </p:spPr>
        <p:txBody>
          <a:bodyPr/>
          <a:lstStyle/>
          <a:p>
            <a:pPr>
              <a:lnSpc>
                <a:spcPct val="90000"/>
              </a:lnSpc>
              <a:spcBef>
                <a:spcPts val="600"/>
              </a:spcBef>
              <a:spcAft>
                <a:spcPts val="1200"/>
              </a:spcAft>
            </a:pPr>
            <a:r>
              <a:rPr lang="en-US" dirty="0" smtClean="0">
                <a:ea typeface="ＭＳ Ｐゴシック" pitchFamily="34" charset="-128"/>
              </a:rPr>
              <a:t>Often associated with breast tenderness</a:t>
            </a:r>
          </a:p>
          <a:p>
            <a:pPr>
              <a:lnSpc>
                <a:spcPct val="90000"/>
              </a:lnSpc>
              <a:spcBef>
                <a:spcPts val="600"/>
              </a:spcBef>
              <a:spcAft>
                <a:spcPts val="1200"/>
              </a:spcAft>
            </a:pPr>
            <a:r>
              <a:rPr lang="en-US" dirty="0" smtClean="0">
                <a:ea typeface="ＭＳ Ｐゴシック" pitchFamily="34" charset="-128"/>
              </a:rPr>
              <a:t>Generally not totally reversible</a:t>
            </a:r>
          </a:p>
          <a:p>
            <a:pPr lvl="1">
              <a:lnSpc>
                <a:spcPct val="90000"/>
              </a:lnSpc>
              <a:spcBef>
                <a:spcPts val="600"/>
              </a:spcBef>
              <a:spcAft>
                <a:spcPts val="1200"/>
              </a:spcAft>
            </a:pPr>
            <a:r>
              <a:rPr lang="en-US" sz="2400" dirty="0" smtClean="0">
                <a:ea typeface="ＭＳ Ｐゴシック" pitchFamily="34" charset="-128"/>
              </a:rPr>
              <a:t>Made worse by weight gain</a:t>
            </a:r>
          </a:p>
          <a:p>
            <a:pPr>
              <a:lnSpc>
                <a:spcPct val="90000"/>
              </a:lnSpc>
              <a:spcBef>
                <a:spcPts val="600"/>
              </a:spcBef>
              <a:spcAft>
                <a:spcPts val="1200"/>
              </a:spcAft>
            </a:pPr>
            <a:r>
              <a:rPr lang="en-US" dirty="0" smtClean="0">
                <a:ea typeface="ＭＳ Ｐゴシック" pitchFamily="34" charset="-128"/>
              </a:rPr>
              <a:t>An ounce of prevention</a:t>
            </a:r>
          </a:p>
          <a:p>
            <a:pPr lvl="1">
              <a:lnSpc>
                <a:spcPct val="90000"/>
              </a:lnSpc>
              <a:spcBef>
                <a:spcPts val="600"/>
              </a:spcBef>
              <a:spcAft>
                <a:spcPts val="1200"/>
              </a:spcAft>
            </a:pPr>
            <a:r>
              <a:rPr lang="en-US" sz="2400" dirty="0" smtClean="0">
                <a:ea typeface="ＭＳ Ｐゴシック" pitchFamily="34" charset="-128"/>
              </a:rPr>
              <a:t>Electron beam radiation of breast tissue</a:t>
            </a:r>
          </a:p>
          <a:p>
            <a:pPr>
              <a:lnSpc>
                <a:spcPct val="90000"/>
              </a:lnSpc>
              <a:spcBef>
                <a:spcPts val="600"/>
              </a:spcBef>
              <a:spcAft>
                <a:spcPts val="1200"/>
              </a:spcAft>
            </a:pPr>
            <a:r>
              <a:rPr lang="en-US" dirty="0" smtClean="0">
                <a:ea typeface="ＭＳ Ｐゴシック" pitchFamily="34" charset="-128"/>
              </a:rPr>
              <a:t>Treatment</a:t>
            </a:r>
            <a:endParaRPr lang="en-US" baseline="30000" dirty="0" smtClean="0">
              <a:ea typeface="ＭＳ Ｐゴシック" pitchFamily="34" charset="-128"/>
            </a:endParaRPr>
          </a:p>
          <a:p>
            <a:pPr lvl="1">
              <a:lnSpc>
                <a:spcPct val="90000"/>
              </a:lnSpc>
              <a:spcBef>
                <a:spcPts val="600"/>
              </a:spcBef>
              <a:spcAft>
                <a:spcPts val="1200"/>
              </a:spcAft>
            </a:pPr>
            <a:r>
              <a:rPr lang="en-US" sz="2400" dirty="0" smtClean="0">
                <a:ea typeface="ＭＳ Ｐゴシック" pitchFamily="34" charset="-128"/>
              </a:rPr>
              <a:t>Subcutaneous mastectomy</a:t>
            </a:r>
          </a:p>
        </p:txBody>
      </p:sp>
      <p:sp>
        <p:nvSpPr>
          <p:cNvPr id="4198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36886A1-B0AE-4A36-9D01-3A0E78124810}" type="slidenum">
              <a:rPr lang="en-US" sz="1600">
                <a:solidFill>
                  <a:srgbClr val="356FFF"/>
                </a:solidFill>
              </a:rPr>
              <a:pPr/>
              <a:t>30</a:t>
            </a:fld>
            <a:endParaRPr lang="en-US" sz="1600">
              <a:solidFill>
                <a:srgbClr val="356FFF"/>
              </a:solidFill>
            </a:endParaRPr>
          </a:p>
        </p:txBody>
      </p:sp>
      <p:sp>
        <p:nvSpPr>
          <p:cNvPr id="41988" name="Text Box 4"/>
          <p:cNvSpPr txBox="1">
            <a:spLocks noChangeArrowheads="1"/>
          </p:cNvSpPr>
          <p:nvPr/>
        </p:nvSpPr>
        <p:spPr bwMode="auto">
          <a:xfrm>
            <a:off x="365125" y="63103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60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68592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3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z="2000" dirty="0" smtClean="0">
                <a:ea typeface="ＭＳ Ｐゴシック" pitchFamily="34" charset="-128"/>
              </a:rPr>
              <a:t>What you see:</a:t>
            </a:r>
            <a:r>
              <a:rPr lang="en-US" sz="3600" dirty="0" smtClean="0">
                <a:ea typeface="ＭＳ Ｐゴシック" pitchFamily="34" charset="-128"/>
              </a:rPr>
              <a:t/>
            </a:r>
            <a:br>
              <a:rPr lang="en-US" sz="3600" dirty="0" smtClean="0">
                <a:ea typeface="ＭＳ Ｐゴシック" pitchFamily="34" charset="-128"/>
              </a:rPr>
            </a:br>
            <a:r>
              <a:rPr lang="en-US" sz="3600" dirty="0" smtClean="0">
                <a:ea typeface="ＭＳ Ｐゴシック" pitchFamily="34" charset="-128"/>
              </a:rPr>
              <a:t>Decrease in Penile and Testicular Size</a:t>
            </a:r>
          </a:p>
        </p:txBody>
      </p:sp>
      <p:sp>
        <p:nvSpPr>
          <p:cNvPr id="44035" name="Rectangle 3"/>
          <p:cNvSpPr>
            <a:spLocks noGrp="1" noChangeArrowheads="1"/>
          </p:cNvSpPr>
          <p:nvPr>
            <p:ph idx="1"/>
          </p:nvPr>
        </p:nvSpPr>
        <p:spPr>
          <a:xfrm>
            <a:off x="314325" y="1679575"/>
            <a:ext cx="5857875" cy="4572000"/>
          </a:xfrm>
        </p:spPr>
        <p:txBody>
          <a:bodyPr/>
          <a:lstStyle/>
          <a:p>
            <a:pPr>
              <a:lnSpc>
                <a:spcPct val="90000"/>
              </a:lnSpc>
              <a:spcAft>
                <a:spcPts val="1175"/>
              </a:spcAft>
            </a:pPr>
            <a:r>
              <a:rPr lang="en-US" dirty="0" smtClean="0">
                <a:ea typeface="ＭＳ Ｐゴシック" pitchFamily="34" charset="-128"/>
              </a:rPr>
              <a:t>Up to 68% have penile shortening </a:t>
            </a:r>
            <a:endParaRPr lang="en-US" baseline="30000" dirty="0" smtClean="0">
              <a:ea typeface="ＭＳ Ｐゴシック" pitchFamily="34" charset="-128"/>
            </a:endParaRPr>
          </a:p>
          <a:p>
            <a:pPr>
              <a:lnSpc>
                <a:spcPct val="90000"/>
              </a:lnSpc>
              <a:spcAft>
                <a:spcPts val="1175"/>
              </a:spcAft>
            </a:pPr>
            <a:r>
              <a:rPr lang="en-US" dirty="0" smtClean="0">
                <a:ea typeface="ＭＳ Ｐゴシック" pitchFamily="34" charset="-128"/>
              </a:rPr>
              <a:t>Penile rehab</a:t>
            </a:r>
          </a:p>
          <a:p>
            <a:pPr lvl="1">
              <a:lnSpc>
                <a:spcPct val="90000"/>
              </a:lnSpc>
              <a:spcAft>
                <a:spcPts val="1175"/>
              </a:spcAft>
            </a:pPr>
            <a:r>
              <a:rPr lang="en-US" dirty="0" smtClean="0">
                <a:ea typeface="ＭＳ Ｐゴシック" pitchFamily="34" charset="-128"/>
              </a:rPr>
              <a:t>Post operative</a:t>
            </a:r>
          </a:p>
          <a:p>
            <a:pPr lvl="1">
              <a:lnSpc>
                <a:spcPct val="90000"/>
              </a:lnSpc>
              <a:spcAft>
                <a:spcPts val="1175"/>
              </a:spcAft>
            </a:pPr>
            <a:r>
              <a:rPr lang="en-US" dirty="0" smtClean="0">
                <a:ea typeface="ＭＳ Ｐゴシック" pitchFamily="34" charset="-128"/>
              </a:rPr>
              <a:t>During ADT</a:t>
            </a:r>
          </a:p>
          <a:p>
            <a:pPr>
              <a:lnSpc>
                <a:spcPct val="90000"/>
              </a:lnSpc>
              <a:spcAft>
                <a:spcPts val="1175"/>
              </a:spcAft>
            </a:pPr>
            <a:r>
              <a:rPr lang="en-US" dirty="0" smtClean="0">
                <a:ea typeface="ＭＳ Ｐゴシック" pitchFamily="34" charset="-128"/>
              </a:rPr>
              <a:t>Shrinkage of testicles physiologic related to testosterone levels</a:t>
            </a:r>
          </a:p>
        </p:txBody>
      </p:sp>
      <p:sp>
        <p:nvSpPr>
          <p:cNvPr id="4403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E22252B-6DB0-41E4-937C-7CE842D7F8AE}" type="slidenum">
              <a:rPr lang="en-US" sz="1600">
                <a:solidFill>
                  <a:srgbClr val="356FFF"/>
                </a:solidFill>
              </a:rPr>
              <a:pPr/>
              <a:t>31</a:t>
            </a:fld>
            <a:endParaRPr lang="en-US" sz="1600">
              <a:solidFill>
                <a:srgbClr val="356FFF"/>
              </a:solidFill>
            </a:endParaRPr>
          </a:p>
        </p:txBody>
      </p:sp>
      <p:sp>
        <p:nvSpPr>
          <p:cNvPr id="44036" name="Text Box 4"/>
          <p:cNvSpPr txBox="1">
            <a:spLocks noChangeArrowheads="1"/>
          </p:cNvSpPr>
          <p:nvPr/>
        </p:nvSpPr>
        <p:spPr bwMode="auto">
          <a:xfrm>
            <a:off x="428625" y="6286500"/>
            <a:ext cx="1743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a:t>1.  Savoie J Urol 2003</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383" y="1819974"/>
            <a:ext cx="19907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382" y="4238624"/>
            <a:ext cx="19907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9760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sz="2800" smtClean="0">
                <a:ea typeface="ＭＳ Ｐゴシック" pitchFamily="34" charset="-128"/>
              </a:rPr>
              <a:t>The </a:t>
            </a:r>
            <a:r>
              <a:rPr lang="ja-JP" altLang="en-US" sz="2800" smtClean="0">
                <a:ea typeface="ＭＳ Ｐゴシック" pitchFamily="34" charset="-128"/>
              </a:rPr>
              <a:t>“</a:t>
            </a:r>
            <a:r>
              <a:rPr lang="en-US" altLang="ja-JP" sz="2800" smtClean="0">
                <a:ea typeface="ＭＳ Ｐゴシック" pitchFamily="34" charset="-128"/>
              </a:rPr>
              <a:t>Big Three</a:t>
            </a:r>
            <a:r>
              <a:rPr lang="ja-JP" altLang="en-US" sz="2800" smtClean="0">
                <a:ea typeface="ＭＳ Ｐゴシック" pitchFamily="34" charset="-128"/>
              </a:rPr>
              <a:t>”</a:t>
            </a:r>
            <a:r>
              <a:rPr lang="en-US" altLang="ja-JP" smtClean="0">
                <a:ea typeface="ＭＳ Ｐゴシック" pitchFamily="34" charset="-128"/>
              </a:rPr>
              <a:t/>
            </a:r>
            <a:br>
              <a:rPr lang="en-US" altLang="ja-JP" smtClean="0">
                <a:ea typeface="ＭＳ Ｐゴシック" pitchFamily="34" charset="-128"/>
              </a:rPr>
            </a:br>
            <a:r>
              <a:rPr lang="en-US" altLang="ja-JP" smtClean="0">
                <a:ea typeface="ＭＳ Ｐゴシック" pitchFamily="34" charset="-128"/>
              </a:rPr>
              <a:t>3. </a:t>
            </a:r>
            <a:r>
              <a:rPr lang="en-US" altLang="ja-JP" sz="3600" smtClean="0">
                <a:ea typeface="ＭＳ Ｐゴシック" pitchFamily="34" charset="-128"/>
              </a:rPr>
              <a:t>Hot Flashes</a:t>
            </a:r>
            <a:endParaRPr lang="en-US" smtClean="0">
              <a:ea typeface="ＭＳ Ｐゴシック" pitchFamily="34" charset="-128"/>
            </a:endParaRPr>
          </a:p>
        </p:txBody>
      </p:sp>
      <p:sp>
        <p:nvSpPr>
          <p:cNvPr id="57347" name="Rectangle 3"/>
          <p:cNvSpPr>
            <a:spLocks noGrp="1" noChangeArrowheads="1"/>
          </p:cNvSpPr>
          <p:nvPr>
            <p:ph idx="1"/>
          </p:nvPr>
        </p:nvSpPr>
        <p:spPr>
          <a:xfrm>
            <a:off x="314325" y="1679575"/>
            <a:ext cx="8532813" cy="4279900"/>
          </a:xfrm>
        </p:spPr>
        <p:txBody>
          <a:bodyPr/>
          <a:lstStyle/>
          <a:p>
            <a:r>
              <a:rPr lang="en-US" sz="2400" dirty="0" smtClean="0">
                <a:ea typeface="ＭＳ Ｐゴシック" pitchFamily="34" charset="-128"/>
              </a:rPr>
              <a:t>75% have them but how bothersome?</a:t>
            </a:r>
          </a:p>
          <a:p>
            <a:pPr lvl="1">
              <a:spcBef>
                <a:spcPct val="50000"/>
              </a:spcBef>
            </a:pPr>
            <a:r>
              <a:rPr lang="en-US" sz="2400" dirty="0" smtClean="0">
                <a:ea typeface="ＭＳ Ｐゴシック" pitchFamily="34" charset="-128"/>
              </a:rPr>
              <a:t>11% </a:t>
            </a:r>
            <a:r>
              <a:rPr lang="ja-JP" altLang="en-US" sz="2400" dirty="0" smtClean="0">
                <a:ea typeface="ＭＳ Ｐゴシック" pitchFamily="34" charset="-128"/>
              </a:rPr>
              <a:t>“</a:t>
            </a:r>
            <a:r>
              <a:rPr lang="en-US" altLang="ja-JP" sz="2400" dirty="0" smtClean="0">
                <a:ea typeface="ＭＳ Ｐゴシック" pitchFamily="34" charset="-128"/>
              </a:rPr>
              <a:t>severely distressed</a:t>
            </a:r>
            <a:r>
              <a:rPr lang="ja-JP" altLang="en-US" sz="2400" dirty="0" smtClean="0">
                <a:ea typeface="ＭＳ Ｐゴシック" pitchFamily="34" charset="-128"/>
              </a:rPr>
              <a:t>”</a:t>
            </a:r>
            <a:r>
              <a:rPr lang="en-US" altLang="ja-JP" sz="2400" dirty="0" smtClean="0">
                <a:ea typeface="ＭＳ Ｐゴシック" pitchFamily="34" charset="-128"/>
              </a:rPr>
              <a:t> </a:t>
            </a:r>
            <a:r>
              <a:rPr lang="en-US" altLang="ja-JP" sz="2400" baseline="30000" dirty="0" smtClean="0">
                <a:ea typeface="ＭＳ Ｐゴシック" pitchFamily="34" charset="-128"/>
              </a:rPr>
              <a:t>1</a:t>
            </a:r>
            <a:endParaRPr lang="en-US" altLang="ja-JP" sz="2400" dirty="0" smtClean="0">
              <a:ea typeface="ＭＳ Ｐゴシック" pitchFamily="34" charset="-128"/>
            </a:endParaRPr>
          </a:p>
          <a:p>
            <a:pPr lvl="1">
              <a:spcBef>
                <a:spcPct val="50000"/>
              </a:spcBef>
            </a:pPr>
            <a:r>
              <a:rPr lang="en-US" sz="2400" dirty="0" smtClean="0">
                <a:ea typeface="ＭＳ Ｐゴシック" pitchFamily="34" charset="-128"/>
              </a:rPr>
              <a:t>Emotional, physical symptoms</a:t>
            </a:r>
          </a:p>
          <a:p>
            <a:pPr lvl="1">
              <a:spcBef>
                <a:spcPct val="50000"/>
              </a:spcBef>
            </a:pPr>
            <a:r>
              <a:rPr lang="en-US" sz="2400" dirty="0" smtClean="0">
                <a:ea typeface="ＭＳ Ｐゴシック" pitchFamily="34" charset="-128"/>
              </a:rPr>
              <a:t>Can disturb sleep</a:t>
            </a:r>
          </a:p>
          <a:p>
            <a:pPr lvl="1">
              <a:spcBef>
                <a:spcPct val="50000"/>
              </a:spcBef>
            </a:pPr>
            <a:r>
              <a:rPr lang="en-US" sz="2400" dirty="0" smtClean="0">
                <a:ea typeface="ＭＳ Ｐゴシック" pitchFamily="34" charset="-128"/>
              </a:rPr>
              <a:t>Do not abate over time</a:t>
            </a:r>
          </a:p>
          <a:p>
            <a:r>
              <a:rPr lang="en-US" sz="2400" dirty="0" smtClean="0">
                <a:ea typeface="ＭＳ Ｐゴシック" pitchFamily="34" charset="-128"/>
              </a:rPr>
              <a:t>Few well done prospective trials</a:t>
            </a:r>
          </a:p>
          <a:p>
            <a:pPr lvl="1">
              <a:spcBef>
                <a:spcPct val="50000"/>
              </a:spcBef>
            </a:pPr>
            <a:r>
              <a:rPr lang="en-US" sz="2400" dirty="0" smtClean="0">
                <a:ea typeface="ＭＳ Ｐゴシック" pitchFamily="34" charset="-128"/>
              </a:rPr>
              <a:t>Hot flash scales </a:t>
            </a:r>
            <a:r>
              <a:rPr lang="en-US" sz="2400" baseline="30000" dirty="0" smtClean="0">
                <a:ea typeface="ＭＳ Ｐゴシック" pitchFamily="34" charset="-128"/>
              </a:rPr>
              <a:t>2,3</a:t>
            </a:r>
          </a:p>
        </p:txBody>
      </p:sp>
      <p:sp>
        <p:nvSpPr>
          <p:cNvPr id="5734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B2A9759-5EAB-48D4-91B4-D4F02895E790}" type="slidenum">
              <a:rPr lang="en-US" sz="1600">
                <a:solidFill>
                  <a:srgbClr val="356FFF"/>
                </a:solidFill>
              </a:rPr>
              <a:pPr/>
              <a:t>32</a:t>
            </a:fld>
            <a:endParaRPr lang="en-US" sz="1600">
              <a:solidFill>
                <a:srgbClr val="356FFF"/>
              </a:solidFill>
            </a:endParaRPr>
          </a:p>
        </p:txBody>
      </p:sp>
      <p:sp>
        <p:nvSpPr>
          <p:cNvPr id="57348" name="Text Box 4"/>
          <p:cNvSpPr txBox="1">
            <a:spLocks noChangeArrowheads="1"/>
          </p:cNvSpPr>
          <p:nvPr/>
        </p:nvSpPr>
        <p:spPr bwMode="auto">
          <a:xfrm>
            <a:off x="377825" y="6184900"/>
            <a:ext cx="5392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a:t>1. Spetz J Urol 2001  2. Quella Urol Nurs 1994  3. Moyad Urol Oncol 2005</a:t>
            </a:r>
          </a:p>
        </p:txBody>
      </p:sp>
    </p:spTree>
    <p:extLst>
      <p:ext uri="{BB962C8B-B14F-4D97-AF65-F5344CB8AC3E}">
        <p14:creationId xmlns:p14="http://schemas.microsoft.com/office/powerpoint/2010/main" val="33622348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EEADA943-D069-4DA9-882D-A558A06348D4}" type="slidenum">
              <a:rPr lang="en-US" smtClean="0"/>
              <a:pPr/>
              <a:t>33</a:t>
            </a:fld>
            <a:endParaRPr lang="en-US"/>
          </a:p>
        </p:txBody>
      </p:sp>
      <p:sp>
        <p:nvSpPr>
          <p:cNvPr id="11" name="Content Placeholder 10"/>
          <p:cNvSpPr>
            <a:spLocks noGrp="1"/>
          </p:cNvSpPr>
          <p:nvPr>
            <p:ph idx="1"/>
          </p:nvPr>
        </p:nvSpPr>
        <p:spPr/>
        <p:txBody>
          <a:bodyPr/>
          <a:lstStyle/>
          <a:p>
            <a:endParaRPr lang="en-US"/>
          </a:p>
        </p:txBody>
      </p:sp>
    </p:spTree>
    <p:extLst>
      <p:ext uri="{BB962C8B-B14F-4D97-AF65-F5344CB8AC3E}">
        <p14:creationId xmlns:p14="http://schemas.microsoft.com/office/powerpoint/2010/main" val="1793938258"/>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r>
              <a:rPr lang="en-US" smtClean="0">
                <a:ea typeface="ＭＳ Ｐゴシック" pitchFamily="34" charset="-128"/>
              </a:rPr>
              <a:t>Treatment Options for Hot Flashes</a:t>
            </a:r>
          </a:p>
        </p:txBody>
      </p:sp>
      <p:sp>
        <p:nvSpPr>
          <p:cNvPr id="59395" name="Rectangle 3"/>
          <p:cNvSpPr>
            <a:spLocks noGrp="1" noChangeArrowheads="1"/>
          </p:cNvSpPr>
          <p:nvPr>
            <p:ph idx="1"/>
          </p:nvPr>
        </p:nvSpPr>
        <p:spPr>
          <a:xfrm>
            <a:off x="314325" y="1679575"/>
            <a:ext cx="8532813" cy="3784600"/>
          </a:xfrm>
        </p:spPr>
        <p:txBody>
          <a:bodyPr/>
          <a:lstStyle/>
          <a:p>
            <a:pPr algn="ctr">
              <a:lnSpc>
                <a:spcPct val="85000"/>
              </a:lnSpc>
              <a:buFont typeface="Wingdings" pitchFamily="2" charset="2"/>
              <a:buNone/>
            </a:pPr>
            <a:r>
              <a:rPr lang="en-US" sz="2400" u="sng" dirty="0" smtClean="0">
                <a:solidFill>
                  <a:schemeClr val="hlink"/>
                </a:solidFill>
                <a:ea typeface="ＭＳ Ｐゴシック" pitchFamily="34" charset="-128"/>
              </a:rPr>
              <a:t>Hormonal</a:t>
            </a:r>
          </a:p>
          <a:p>
            <a:pPr>
              <a:lnSpc>
                <a:spcPct val="85000"/>
              </a:lnSpc>
            </a:pPr>
            <a:r>
              <a:rPr lang="en-US" sz="2400" b="0" dirty="0" err="1" smtClean="0">
                <a:ea typeface="ＭＳ Ｐゴシック" pitchFamily="34" charset="-128"/>
              </a:rPr>
              <a:t>Progestational</a:t>
            </a:r>
            <a:r>
              <a:rPr lang="en-US" sz="2400" b="0" dirty="0" smtClean="0">
                <a:ea typeface="ＭＳ Ｐゴシック" pitchFamily="34" charset="-128"/>
              </a:rPr>
              <a:t> agents</a:t>
            </a:r>
          </a:p>
          <a:p>
            <a:pPr lvl="1">
              <a:lnSpc>
                <a:spcPct val="85000"/>
              </a:lnSpc>
            </a:pPr>
            <a:r>
              <a:rPr lang="en-US" sz="2400" b="0" dirty="0" err="1" smtClean="0">
                <a:ea typeface="ＭＳ Ｐゴシック" pitchFamily="34" charset="-128"/>
              </a:rPr>
              <a:t>Megestrol</a:t>
            </a:r>
            <a:r>
              <a:rPr lang="en-US" sz="2400" b="0" dirty="0" smtClean="0">
                <a:ea typeface="ＭＳ Ｐゴシック" pitchFamily="34" charset="-128"/>
              </a:rPr>
              <a:t> acetate (</a:t>
            </a:r>
            <a:r>
              <a:rPr lang="en-US" sz="2400" b="0" dirty="0" err="1" smtClean="0">
                <a:ea typeface="ＭＳ Ｐゴシック" pitchFamily="34" charset="-128"/>
              </a:rPr>
              <a:t>Megace</a:t>
            </a:r>
            <a:r>
              <a:rPr lang="en-US" sz="2400" b="0" dirty="0" smtClean="0">
                <a:ea typeface="ＭＳ Ｐゴシック" pitchFamily="34" charset="-128"/>
              </a:rPr>
              <a:t>)</a:t>
            </a:r>
            <a:r>
              <a:rPr lang="en-US" sz="2400" b="0" baseline="30000" dirty="0" smtClean="0">
                <a:ea typeface="ＭＳ Ｐゴシック" pitchFamily="34" charset="-128"/>
              </a:rPr>
              <a:t>1</a:t>
            </a:r>
          </a:p>
          <a:p>
            <a:pPr lvl="1">
              <a:lnSpc>
                <a:spcPct val="85000"/>
              </a:lnSpc>
            </a:pPr>
            <a:r>
              <a:rPr lang="en-US" sz="2400" b="0" dirty="0" smtClean="0">
                <a:ea typeface="ＭＳ Ｐゴシック" pitchFamily="34" charset="-128"/>
              </a:rPr>
              <a:t>Depot </a:t>
            </a:r>
            <a:r>
              <a:rPr lang="en-US" sz="2400" b="0" dirty="0" err="1" smtClean="0">
                <a:ea typeface="ＭＳ Ｐゴシック" pitchFamily="34" charset="-128"/>
              </a:rPr>
              <a:t>medroxyprogesterone</a:t>
            </a:r>
            <a:r>
              <a:rPr lang="en-US" sz="2400" b="0" dirty="0" smtClean="0">
                <a:ea typeface="ＭＳ Ｐゴシック" pitchFamily="34" charset="-128"/>
              </a:rPr>
              <a:t> acetate</a:t>
            </a:r>
            <a:r>
              <a:rPr lang="en-US" sz="2400" b="0" baseline="30000" dirty="0" smtClean="0">
                <a:ea typeface="ＭＳ Ｐゴシック" pitchFamily="34" charset="-128"/>
              </a:rPr>
              <a:t>2</a:t>
            </a:r>
            <a:endParaRPr lang="en-US" sz="2400" b="0" dirty="0" smtClean="0">
              <a:ea typeface="ＭＳ Ｐゴシック" pitchFamily="34" charset="-128"/>
            </a:endParaRPr>
          </a:p>
          <a:p>
            <a:pPr lvl="1">
              <a:lnSpc>
                <a:spcPct val="85000"/>
              </a:lnSpc>
            </a:pPr>
            <a:r>
              <a:rPr lang="en-US" sz="2400" b="0" dirty="0" err="1" smtClean="0">
                <a:ea typeface="ＭＳ Ｐゴシック" pitchFamily="34" charset="-128"/>
              </a:rPr>
              <a:t>Cyproterone</a:t>
            </a:r>
            <a:r>
              <a:rPr lang="en-US" sz="2400" b="0" dirty="0" smtClean="0">
                <a:ea typeface="ＭＳ Ｐゴシック" pitchFamily="34" charset="-128"/>
              </a:rPr>
              <a:t> acetate</a:t>
            </a:r>
            <a:r>
              <a:rPr lang="en-US" sz="2400" b="0" baseline="30000" dirty="0" smtClean="0">
                <a:ea typeface="ＭＳ Ｐゴシック" pitchFamily="34" charset="-128"/>
              </a:rPr>
              <a:t>3 </a:t>
            </a:r>
          </a:p>
          <a:p>
            <a:pPr>
              <a:lnSpc>
                <a:spcPct val="85000"/>
              </a:lnSpc>
            </a:pPr>
            <a:r>
              <a:rPr lang="en-US" sz="2400" b="0" dirty="0" smtClean="0">
                <a:ea typeface="ＭＳ Ｐゴシック" pitchFamily="34" charset="-128"/>
              </a:rPr>
              <a:t>Estrogens</a:t>
            </a:r>
          </a:p>
          <a:p>
            <a:pPr lvl="1">
              <a:lnSpc>
                <a:spcPct val="85000"/>
              </a:lnSpc>
            </a:pPr>
            <a:r>
              <a:rPr lang="en-US" sz="2400" b="0" dirty="0" smtClean="0">
                <a:ea typeface="ＭＳ Ｐゴシック" pitchFamily="34" charset="-128"/>
              </a:rPr>
              <a:t>Diethylstilbestrol (DES)</a:t>
            </a:r>
            <a:r>
              <a:rPr lang="en-US" sz="2400" b="0" baseline="30000" dirty="0" smtClean="0">
                <a:ea typeface="ＭＳ Ｐゴシック" pitchFamily="34" charset="-128"/>
              </a:rPr>
              <a:t>4 </a:t>
            </a:r>
          </a:p>
          <a:p>
            <a:pPr lvl="1">
              <a:lnSpc>
                <a:spcPct val="85000"/>
              </a:lnSpc>
            </a:pPr>
            <a:r>
              <a:rPr lang="en-US" sz="2400" b="0" dirty="0" smtClean="0">
                <a:ea typeface="ＭＳ Ｐゴシック" pitchFamily="34" charset="-128"/>
              </a:rPr>
              <a:t>Estradiol patches</a:t>
            </a:r>
            <a:r>
              <a:rPr lang="en-US" sz="2400" b="0" baseline="30000" dirty="0" smtClean="0">
                <a:ea typeface="ＭＳ Ｐゴシック" pitchFamily="34" charset="-128"/>
              </a:rPr>
              <a:t>5,6</a:t>
            </a:r>
          </a:p>
          <a:p>
            <a:pPr lvl="1">
              <a:lnSpc>
                <a:spcPct val="85000"/>
              </a:lnSpc>
            </a:pPr>
            <a:r>
              <a:rPr lang="en-US" sz="2400" b="0" dirty="0" smtClean="0">
                <a:ea typeface="ＭＳ Ｐゴシック" pitchFamily="34" charset="-128"/>
              </a:rPr>
              <a:t>Estrogen gel</a:t>
            </a:r>
            <a:endParaRPr lang="en-US" sz="2400" b="0" baseline="30000" dirty="0" smtClean="0">
              <a:ea typeface="ＭＳ Ｐゴシック" pitchFamily="34" charset="-128"/>
            </a:endParaRPr>
          </a:p>
          <a:p>
            <a:pPr>
              <a:lnSpc>
                <a:spcPct val="90000"/>
              </a:lnSpc>
              <a:spcAft>
                <a:spcPct val="0"/>
              </a:spcAft>
              <a:buClrTx/>
              <a:buSzTx/>
              <a:buFontTx/>
              <a:buNone/>
            </a:pPr>
            <a:r>
              <a:rPr lang="en-US" sz="900" b="0" dirty="0" smtClean="0">
                <a:ea typeface="ＭＳ Ｐゴシック" pitchFamily="34" charset="-128"/>
              </a:rPr>
              <a:t>	</a:t>
            </a:r>
          </a:p>
        </p:txBody>
      </p:sp>
      <p:sp>
        <p:nvSpPr>
          <p:cNvPr id="5939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5ED64F6-D731-4FAD-A96B-1F172A3C3D71}" type="slidenum">
              <a:rPr lang="en-US" sz="1600">
                <a:solidFill>
                  <a:srgbClr val="356FFF"/>
                </a:solidFill>
              </a:rPr>
              <a:pPr/>
              <a:t>34</a:t>
            </a:fld>
            <a:endParaRPr lang="en-US" sz="1600">
              <a:solidFill>
                <a:srgbClr val="356FFF"/>
              </a:solidFill>
            </a:endParaRPr>
          </a:p>
        </p:txBody>
      </p:sp>
      <p:sp>
        <p:nvSpPr>
          <p:cNvPr id="59396" name="Rectangle 6"/>
          <p:cNvSpPr>
            <a:spLocks noChangeArrowheads="1"/>
          </p:cNvSpPr>
          <p:nvPr/>
        </p:nvSpPr>
        <p:spPr bwMode="auto">
          <a:xfrm>
            <a:off x="1368425" y="5962650"/>
            <a:ext cx="7245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endParaRPr lang="en-US"/>
          </a:p>
        </p:txBody>
      </p:sp>
      <p:sp>
        <p:nvSpPr>
          <p:cNvPr id="59397" name="Rectangle 7"/>
          <p:cNvSpPr>
            <a:spLocks noChangeArrowheads="1"/>
          </p:cNvSpPr>
          <p:nvPr/>
        </p:nvSpPr>
        <p:spPr bwMode="auto">
          <a:xfrm>
            <a:off x="414338" y="6045200"/>
            <a:ext cx="765016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nSpc>
                <a:spcPct val="90000"/>
              </a:lnSpc>
              <a:spcBef>
                <a:spcPct val="50000"/>
              </a:spcBef>
            </a:pPr>
            <a:r>
              <a:rPr lang="en-US" sz="1200" b="1"/>
              <a:t>1. Loprinzi  N Engl J Med 1994. 2. Charig  Urology 1989 3. Cervenakov Int Urol Nephrol</a:t>
            </a:r>
            <a:r>
              <a:rPr lang="en-US" sz="1200" b="1" i="1"/>
              <a:t> </a:t>
            </a:r>
            <a:r>
              <a:rPr lang="en-US" sz="1200" b="1"/>
              <a:t> 2000 4. Atala A Urology</a:t>
            </a:r>
            <a:r>
              <a:rPr lang="en-US" sz="1200" b="1" i="1"/>
              <a:t> </a:t>
            </a:r>
            <a:r>
              <a:rPr lang="en-US" sz="1200" b="1"/>
              <a:t>1992 . 5. Gerber GS Urology 2000.   6. Spetz J Urol 2001. </a:t>
            </a:r>
          </a:p>
        </p:txBody>
      </p:sp>
    </p:spTree>
    <p:extLst>
      <p:ext uri="{BB962C8B-B14F-4D97-AF65-F5344CB8AC3E}">
        <p14:creationId xmlns:p14="http://schemas.microsoft.com/office/powerpoint/2010/main" val="3231559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n-US" smtClean="0">
                <a:ea typeface="ＭＳ Ｐゴシック" pitchFamily="34" charset="-128"/>
              </a:rPr>
              <a:t>Treatment Options for Hot Flashes</a:t>
            </a:r>
          </a:p>
        </p:txBody>
      </p:sp>
      <p:sp>
        <p:nvSpPr>
          <p:cNvPr id="61443" name="Rectangle 3"/>
          <p:cNvSpPr>
            <a:spLocks noGrp="1" noChangeArrowheads="1"/>
          </p:cNvSpPr>
          <p:nvPr>
            <p:ph idx="1"/>
          </p:nvPr>
        </p:nvSpPr>
        <p:spPr>
          <a:xfrm>
            <a:off x="314325" y="1679575"/>
            <a:ext cx="8532813" cy="4025900"/>
          </a:xfrm>
        </p:spPr>
        <p:txBody>
          <a:bodyPr/>
          <a:lstStyle/>
          <a:p>
            <a:pPr algn="ctr">
              <a:lnSpc>
                <a:spcPct val="85000"/>
              </a:lnSpc>
              <a:buFont typeface="Wingdings" pitchFamily="2" charset="2"/>
              <a:buNone/>
            </a:pPr>
            <a:r>
              <a:rPr lang="en-US" sz="2200" u="sng" dirty="0" smtClean="0">
                <a:solidFill>
                  <a:schemeClr val="hlink"/>
                </a:solidFill>
                <a:ea typeface="ＭＳ Ｐゴシック" pitchFamily="34" charset="-128"/>
              </a:rPr>
              <a:t>Non-Hormonal</a:t>
            </a:r>
          </a:p>
          <a:p>
            <a:pPr>
              <a:lnSpc>
                <a:spcPct val="85000"/>
              </a:lnSpc>
            </a:pPr>
            <a:r>
              <a:rPr lang="en-US" sz="2200" dirty="0" smtClean="0">
                <a:ea typeface="ＭＳ Ｐゴシック" pitchFamily="34" charset="-128"/>
              </a:rPr>
              <a:t>5-Hydroxytryptamine reuptake inhibitors</a:t>
            </a:r>
          </a:p>
          <a:p>
            <a:pPr lvl="1">
              <a:lnSpc>
                <a:spcPct val="85000"/>
              </a:lnSpc>
            </a:pPr>
            <a:r>
              <a:rPr lang="en-US" sz="2200" dirty="0" smtClean="0">
                <a:ea typeface="ＭＳ Ｐゴシック" pitchFamily="34" charset="-128"/>
              </a:rPr>
              <a:t>Sertraline </a:t>
            </a:r>
            <a:r>
              <a:rPr lang="en-US" sz="2200" dirty="0" smtClean="0">
                <a:ea typeface="ＭＳ Ｐゴシック" pitchFamily="34" charset="-128"/>
              </a:rPr>
              <a:t>(Zoloft) </a:t>
            </a:r>
            <a:r>
              <a:rPr lang="en-US" sz="2200" baseline="30000" dirty="0" smtClean="0">
                <a:ea typeface="ＭＳ Ｐゴシック" pitchFamily="34" charset="-128"/>
              </a:rPr>
              <a:t>2</a:t>
            </a:r>
            <a:endParaRPr lang="en-US" sz="2200" dirty="0" smtClean="0">
              <a:ea typeface="ＭＳ Ｐゴシック" pitchFamily="34" charset="-128"/>
            </a:endParaRPr>
          </a:p>
          <a:p>
            <a:pPr>
              <a:lnSpc>
                <a:spcPct val="85000"/>
              </a:lnSpc>
            </a:pPr>
            <a:r>
              <a:rPr lang="en-US" sz="2200" dirty="0" smtClean="0">
                <a:ea typeface="ＭＳ Ｐゴシック" pitchFamily="34" charset="-128"/>
              </a:rPr>
              <a:t>Gabapentin (Neurontin) </a:t>
            </a:r>
            <a:r>
              <a:rPr lang="en-US" sz="2200" baseline="30000" dirty="0" smtClean="0">
                <a:ea typeface="ＭＳ Ｐゴシック" pitchFamily="34" charset="-128"/>
              </a:rPr>
              <a:t>3</a:t>
            </a:r>
            <a:endParaRPr lang="en-US" sz="2200" dirty="0" smtClean="0">
              <a:ea typeface="ＭＳ Ｐゴシック" pitchFamily="34" charset="-128"/>
            </a:endParaRPr>
          </a:p>
          <a:p>
            <a:pPr>
              <a:lnSpc>
                <a:spcPct val="85000"/>
              </a:lnSpc>
            </a:pPr>
            <a:r>
              <a:rPr lang="en-US" sz="2200" dirty="0" smtClean="0">
                <a:ea typeface="ＭＳ Ｐゴシック" pitchFamily="34" charset="-128"/>
              </a:rPr>
              <a:t>Not </a:t>
            </a:r>
            <a:r>
              <a:rPr lang="en-US" sz="2200" dirty="0" smtClean="0">
                <a:ea typeface="ＭＳ Ｐゴシック" pitchFamily="34" charset="-128"/>
              </a:rPr>
              <a:t>effective or no longer recommended</a:t>
            </a:r>
          </a:p>
          <a:p>
            <a:pPr lvl="1">
              <a:lnSpc>
                <a:spcPct val="85000"/>
              </a:lnSpc>
            </a:pPr>
            <a:r>
              <a:rPr lang="en-US" sz="2200" dirty="0" smtClean="0">
                <a:ea typeface="ＭＳ Ｐゴシック" pitchFamily="34" charset="-128"/>
              </a:rPr>
              <a:t>Clonidine </a:t>
            </a:r>
            <a:r>
              <a:rPr lang="en-US" sz="2200" baseline="30000" dirty="0" smtClean="0">
                <a:ea typeface="ＭＳ Ｐゴシック" pitchFamily="34" charset="-128"/>
              </a:rPr>
              <a:t>5</a:t>
            </a:r>
            <a:endParaRPr lang="en-US" sz="2200" dirty="0" smtClean="0">
              <a:ea typeface="ＭＳ Ｐゴシック" pitchFamily="34" charset="-128"/>
            </a:endParaRPr>
          </a:p>
          <a:p>
            <a:pPr lvl="1">
              <a:lnSpc>
                <a:spcPct val="85000"/>
              </a:lnSpc>
            </a:pPr>
            <a:r>
              <a:rPr lang="en-US" sz="2200" dirty="0" smtClean="0">
                <a:ea typeface="ＭＳ Ｐゴシック" pitchFamily="34" charset="-128"/>
              </a:rPr>
              <a:t>Vitamin E </a:t>
            </a:r>
            <a:r>
              <a:rPr lang="en-US" sz="2200" baseline="30000" dirty="0" smtClean="0">
                <a:ea typeface="ＭＳ Ｐゴシック" pitchFamily="34" charset="-128"/>
              </a:rPr>
              <a:t>6, 7 </a:t>
            </a:r>
            <a:endParaRPr lang="en-US" sz="2200" u="sng" dirty="0" smtClean="0">
              <a:ea typeface="ＭＳ Ｐゴシック" pitchFamily="34" charset="-128"/>
            </a:endParaRPr>
          </a:p>
          <a:p>
            <a:pPr>
              <a:lnSpc>
                <a:spcPct val="90000"/>
              </a:lnSpc>
              <a:spcAft>
                <a:spcPct val="0"/>
              </a:spcAft>
              <a:buClrTx/>
              <a:buSzTx/>
              <a:buFontTx/>
              <a:buNone/>
            </a:pPr>
            <a:r>
              <a:rPr lang="en-US" sz="900" b="0" dirty="0" smtClean="0">
                <a:ea typeface="ＭＳ Ｐゴシック" pitchFamily="34" charset="-128"/>
              </a:rPr>
              <a:t>	</a:t>
            </a:r>
          </a:p>
        </p:txBody>
      </p:sp>
      <p:sp>
        <p:nvSpPr>
          <p:cNvPr id="6144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809446F-6432-47B1-8A0C-2F05C407FE95}" type="slidenum">
              <a:rPr lang="en-US" sz="1600">
                <a:solidFill>
                  <a:srgbClr val="356FFF"/>
                </a:solidFill>
              </a:rPr>
              <a:pPr/>
              <a:t>35</a:t>
            </a:fld>
            <a:endParaRPr lang="en-US" sz="1600">
              <a:solidFill>
                <a:srgbClr val="356FFF"/>
              </a:solidFill>
            </a:endParaRPr>
          </a:p>
        </p:txBody>
      </p:sp>
      <p:sp>
        <p:nvSpPr>
          <p:cNvPr id="61444" name="Rectangle 4"/>
          <p:cNvSpPr>
            <a:spLocks noChangeArrowheads="1"/>
          </p:cNvSpPr>
          <p:nvPr/>
        </p:nvSpPr>
        <p:spPr bwMode="auto">
          <a:xfrm>
            <a:off x="288925" y="6178550"/>
            <a:ext cx="77533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nSpc>
                <a:spcPct val="90000"/>
              </a:lnSpc>
              <a:spcBef>
                <a:spcPct val="50000"/>
              </a:spcBef>
            </a:pPr>
            <a:r>
              <a:rPr lang="en-US" sz="1200" b="1"/>
              <a:t>1. Quella J Urol 1999  2. Roth J Urol 1998  3. Guttso Neurology 2000. 4. Hammar J Urol</a:t>
            </a:r>
            <a:r>
              <a:rPr lang="en-US" sz="1200" b="1" i="1"/>
              <a:t> </a:t>
            </a:r>
            <a:r>
              <a:rPr lang="en-US" sz="1200" b="1"/>
              <a:t> 1999.  5. Loprinzi J Urol 1994  6. Lonn JAMA 2005  7. Miller Ann Int Med 2005</a:t>
            </a:r>
          </a:p>
        </p:txBody>
      </p:sp>
    </p:spTree>
    <p:extLst>
      <p:ext uri="{BB962C8B-B14F-4D97-AF65-F5344CB8AC3E}">
        <p14:creationId xmlns:p14="http://schemas.microsoft.com/office/powerpoint/2010/main" val="3345738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4800" y="520700"/>
            <a:ext cx="8521700" cy="800100"/>
          </a:xfrm>
        </p:spPr>
        <p:txBody>
          <a:bodyPr>
            <a:normAutofit/>
          </a:bodyPr>
          <a:lstStyle/>
          <a:p>
            <a:r>
              <a:rPr lang="en-US" sz="3600" dirty="0" smtClean="0">
                <a:ea typeface="ＭＳ Ｐゴシック" pitchFamily="34" charset="-128"/>
              </a:rPr>
              <a:t>Weight Gain and Associated Changes</a:t>
            </a:r>
          </a:p>
        </p:txBody>
      </p:sp>
      <p:sp>
        <p:nvSpPr>
          <p:cNvPr id="627715" name="Rectangle 3"/>
          <p:cNvSpPr>
            <a:spLocks noGrp="1" noChangeArrowheads="1"/>
          </p:cNvSpPr>
          <p:nvPr>
            <p:ph idx="1"/>
          </p:nvPr>
        </p:nvSpPr>
        <p:spPr>
          <a:xfrm>
            <a:off x="304800" y="1670050"/>
            <a:ext cx="8585200" cy="4330700"/>
          </a:xfrm>
        </p:spPr>
        <p:txBody>
          <a:bodyPr/>
          <a:lstStyle/>
          <a:p>
            <a:pPr>
              <a:lnSpc>
                <a:spcPct val="120000"/>
              </a:lnSpc>
            </a:pPr>
            <a:r>
              <a:rPr lang="en-US" sz="2400" b="0" dirty="0" smtClean="0">
                <a:ea typeface="ＭＳ Ｐゴシック" pitchFamily="34" charset="-128"/>
              </a:rPr>
              <a:t>Median of 3-6 kg gain over 9-12 months ADT </a:t>
            </a:r>
            <a:r>
              <a:rPr lang="en-US" sz="2400" b="0" baseline="30000" dirty="0" smtClean="0">
                <a:ea typeface="ＭＳ Ｐゴシック" pitchFamily="34" charset="-128"/>
              </a:rPr>
              <a:t>1,2</a:t>
            </a:r>
            <a:endParaRPr lang="en-US" sz="2400" b="0" dirty="0" smtClean="0">
              <a:ea typeface="ＭＳ Ｐゴシック" pitchFamily="34" charset="-128"/>
            </a:endParaRPr>
          </a:p>
          <a:p>
            <a:pPr>
              <a:lnSpc>
                <a:spcPct val="120000"/>
              </a:lnSpc>
            </a:pPr>
            <a:r>
              <a:rPr lang="en-US" sz="2400" b="0" dirty="0" smtClean="0">
                <a:ea typeface="ＭＳ Ｐゴシック" pitchFamily="34" charset="-128"/>
              </a:rPr>
              <a:t>Decrease in lean body mass, 2-3%</a:t>
            </a:r>
            <a:r>
              <a:rPr lang="en-US" sz="2400" b="0" baseline="30000" dirty="0" smtClean="0">
                <a:ea typeface="ＭＳ Ｐゴシック" pitchFamily="34" charset="-128"/>
              </a:rPr>
              <a:t>1,3,4</a:t>
            </a:r>
          </a:p>
          <a:p>
            <a:pPr>
              <a:lnSpc>
                <a:spcPct val="120000"/>
              </a:lnSpc>
            </a:pPr>
            <a:r>
              <a:rPr lang="en-US" sz="2400" b="0" dirty="0" smtClean="0">
                <a:ea typeface="ＭＳ Ｐゴシック" pitchFamily="34" charset="-128"/>
              </a:rPr>
              <a:t>Decrease in muscle strength</a:t>
            </a:r>
            <a:r>
              <a:rPr lang="en-US" sz="2400" b="0" baseline="30000" dirty="0" smtClean="0">
                <a:ea typeface="ＭＳ Ｐゴシック" pitchFamily="34" charset="-128"/>
              </a:rPr>
              <a:t>5</a:t>
            </a:r>
          </a:p>
          <a:p>
            <a:pPr>
              <a:lnSpc>
                <a:spcPct val="120000"/>
              </a:lnSpc>
            </a:pPr>
            <a:r>
              <a:rPr lang="en-US" sz="2400" b="0" dirty="0" smtClean="0">
                <a:ea typeface="ＭＳ Ｐゴシック" pitchFamily="34" charset="-128"/>
              </a:rPr>
              <a:t>Increase in total body fat, 10-20% </a:t>
            </a:r>
            <a:r>
              <a:rPr lang="en-US" sz="2400" b="0" baseline="30000" dirty="0" smtClean="0">
                <a:ea typeface="ＭＳ Ｐゴシック" pitchFamily="34" charset="-128"/>
              </a:rPr>
              <a:t>1,3,4</a:t>
            </a:r>
            <a:endParaRPr lang="en-US" sz="2400" b="0" dirty="0" smtClean="0">
              <a:ea typeface="ＭＳ Ｐゴシック" pitchFamily="34" charset="-128"/>
            </a:endParaRPr>
          </a:p>
          <a:p>
            <a:pPr>
              <a:lnSpc>
                <a:spcPct val="120000"/>
              </a:lnSpc>
            </a:pPr>
            <a:r>
              <a:rPr lang="en-US" sz="2400" b="0" dirty="0" smtClean="0">
                <a:ea typeface="ＭＳ Ｐゴシック" pitchFamily="34" charset="-128"/>
              </a:rPr>
              <a:t>Changes occur early (&lt;18 </a:t>
            </a:r>
            <a:r>
              <a:rPr lang="en-US" sz="2400" b="0" dirty="0" err="1" smtClean="0">
                <a:ea typeface="ＭＳ Ｐゴシック" pitchFamily="34" charset="-128"/>
              </a:rPr>
              <a:t>mo</a:t>
            </a:r>
            <a:r>
              <a:rPr lang="en-US" sz="2400" b="0" dirty="0" smtClean="0">
                <a:ea typeface="ＭＳ Ｐゴシック" pitchFamily="34" charset="-128"/>
              </a:rPr>
              <a:t>) and do not continue</a:t>
            </a:r>
            <a:r>
              <a:rPr lang="en-US" sz="2400" b="0" baseline="30000" dirty="0" smtClean="0">
                <a:ea typeface="ＭＳ Ｐゴシック" pitchFamily="34" charset="-128"/>
              </a:rPr>
              <a:t> 4</a:t>
            </a:r>
            <a:endParaRPr lang="en-US" sz="2400" b="0" dirty="0" smtClean="0">
              <a:ea typeface="ＭＳ Ｐゴシック" pitchFamily="34" charset="-128"/>
            </a:endParaRPr>
          </a:p>
          <a:p>
            <a:pPr>
              <a:lnSpc>
                <a:spcPct val="120000"/>
              </a:lnSpc>
            </a:pPr>
            <a:r>
              <a:rPr lang="en-US" sz="2400" b="0" dirty="0" smtClean="0">
                <a:solidFill>
                  <a:srgbClr val="FFFF00"/>
                </a:solidFill>
                <a:ea typeface="ＭＳ Ｐゴシック" pitchFamily="34" charset="-128"/>
              </a:rPr>
              <a:t>Difficult to loose weight even if ADT stopped</a:t>
            </a:r>
            <a:r>
              <a:rPr lang="en-US" sz="2400" b="0" baseline="30000" dirty="0" smtClean="0">
                <a:solidFill>
                  <a:srgbClr val="FFFF00"/>
                </a:solidFill>
                <a:ea typeface="ＭＳ Ｐゴシック" pitchFamily="34" charset="-128"/>
              </a:rPr>
              <a:t>2</a:t>
            </a:r>
          </a:p>
          <a:p>
            <a:pPr>
              <a:lnSpc>
                <a:spcPct val="120000"/>
              </a:lnSpc>
            </a:pPr>
            <a:endParaRPr lang="en-US" sz="2400" b="0" dirty="0" smtClean="0">
              <a:solidFill>
                <a:srgbClr val="FFFF00"/>
              </a:solidFill>
              <a:ea typeface="ＭＳ Ｐゴシック" pitchFamily="34" charset="-128"/>
            </a:endParaRPr>
          </a:p>
        </p:txBody>
      </p:sp>
      <p:sp>
        <p:nvSpPr>
          <p:cNvPr id="6348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339B3FB-5D98-4894-9AC5-D9EC7661166F}" type="slidenum">
              <a:rPr lang="en-US" sz="1600">
                <a:solidFill>
                  <a:srgbClr val="356FFF"/>
                </a:solidFill>
              </a:rPr>
              <a:pPr/>
              <a:t>36</a:t>
            </a:fld>
            <a:endParaRPr lang="en-US" sz="1600">
              <a:solidFill>
                <a:srgbClr val="356FFF"/>
              </a:solidFill>
            </a:endParaRPr>
          </a:p>
        </p:txBody>
      </p:sp>
      <p:sp>
        <p:nvSpPr>
          <p:cNvPr id="63492" name="Text Box 4"/>
          <p:cNvSpPr txBox="1">
            <a:spLocks noChangeArrowheads="1"/>
          </p:cNvSpPr>
          <p:nvPr/>
        </p:nvSpPr>
        <p:spPr bwMode="auto">
          <a:xfrm flipV="1">
            <a:off x="393700" y="6251575"/>
            <a:ext cx="8442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marL="457200" indent="-4572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200">
              <a:solidFill>
                <a:schemeClr val="bg1"/>
              </a:solidFill>
            </a:endParaRPr>
          </a:p>
        </p:txBody>
      </p:sp>
      <p:sp>
        <p:nvSpPr>
          <p:cNvPr id="63493" name="Text Box 5"/>
          <p:cNvSpPr txBox="1">
            <a:spLocks noChangeArrowheads="1"/>
          </p:cNvSpPr>
          <p:nvPr/>
        </p:nvSpPr>
        <p:spPr bwMode="auto">
          <a:xfrm>
            <a:off x="347663" y="6040438"/>
            <a:ext cx="7369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Times" pitchFamily="-84" charset="0"/>
              <a:buNone/>
            </a:pPr>
            <a:r>
              <a:rPr lang="en-US" sz="1200" b="1"/>
              <a:t>1. Smith MR J Clin Endocrinol Metab</a:t>
            </a:r>
            <a:r>
              <a:rPr lang="en-US" sz="1200" b="1" i="1"/>
              <a:t> </a:t>
            </a:r>
            <a:r>
              <a:rPr lang="en-US" sz="1200" b="1"/>
              <a:t>2002  2. Higano CS Urology 1996  3.  Berruti A  J Urology 2002   4. Lee Cancer 2005  5. Segal J Clin Oncol 2004</a:t>
            </a:r>
            <a:r>
              <a:rPr lang="en-US" sz="1200"/>
              <a:t>  </a:t>
            </a:r>
            <a:endParaRPr lang="en-US" sz="1200">
              <a:solidFill>
                <a:schemeClr val="bg1"/>
              </a:solidFill>
            </a:endParaRPr>
          </a:p>
        </p:txBody>
      </p:sp>
      <p:sp>
        <p:nvSpPr>
          <p:cNvPr id="63494" name="Rectangle 10"/>
          <p:cNvSpPr>
            <a:spLocks noChangeArrowheads="1"/>
          </p:cNvSpPr>
          <p:nvPr/>
        </p:nvSpPr>
        <p:spPr bwMode="auto">
          <a:xfrm>
            <a:off x="8594725" y="48958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20421836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771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77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3600" smtClean="0">
                <a:ea typeface="ＭＳ Ｐゴシック" pitchFamily="34" charset="-128"/>
              </a:rPr>
              <a:t>Preventive Approach </a:t>
            </a:r>
            <a:endParaRPr lang="en-US" smtClean="0">
              <a:ea typeface="ＭＳ Ｐゴシック" pitchFamily="34" charset="-128"/>
            </a:endParaRPr>
          </a:p>
        </p:txBody>
      </p:sp>
      <p:sp>
        <p:nvSpPr>
          <p:cNvPr id="65539" name="Rectangle 3"/>
          <p:cNvSpPr>
            <a:spLocks noGrp="1" noChangeArrowheads="1"/>
          </p:cNvSpPr>
          <p:nvPr>
            <p:ph idx="1"/>
          </p:nvPr>
        </p:nvSpPr>
        <p:spPr/>
        <p:txBody>
          <a:bodyPr/>
          <a:lstStyle/>
          <a:p>
            <a:pPr>
              <a:spcBef>
                <a:spcPct val="30000"/>
              </a:spcBef>
            </a:pPr>
            <a:r>
              <a:rPr lang="en-US" sz="2400" dirty="0" smtClean="0">
                <a:ea typeface="ＭＳ Ｐゴシック" pitchFamily="34" charset="-128"/>
              </a:rPr>
              <a:t>Early consultation with nutritionist</a:t>
            </a:r>
          </a:p>
          <a:p>
            <a:pPr lvl="1">
              <a:spcBef>
                <a:spcPct val="30000"/>
              </a:spcBef>
            </a:pPr>
            <a:r>
              <a:rPr lang="en-US" sz="2400" dirty="0" smtClean="0">
                <a:ea typeface="ＭＳ Ｐゴシック" pitchFamily="34" charset="-128"/>
              </a:rPr>
              <a:t>Discuss healthy diet to maintain or lose weight</a:t>
            </a:r>
          </a:p>
          <a:p>
            <a:pPr lvl="1">
              <a:spcBef>
                <a:spcPct val="30000"/>
              </a:spcBef>
            </a:pPr>
            <a:r>
              <a:rPr lang="en-US" sz="2400" dirty="0" smtClean="0">
                <a:ea typeface="ＭＳ Ｐゴシック" pitchFamily="34" charset="-128"/>
              </a:rPr>
              <a:t>Snacking strategies</a:t>
            </a:r>
          </a:p>
          <a:p>
            <a:pPr lvl="1">
              <a:spcBef>
                <a:spcPct val="30000"/>
              </a:spcBef>
            </a:pPr>
            <a:r>
              <a:rPr lang="en-US" sz="2400" dirty="0" smtClean="0">
                <a:ea typeface="ＭＳ Ｐゴシック" pitchFamily="34" charset="-128"/>
              </a:rPr>
              <a:t>Recommend daily calcium and </a:t>
            </a:r>
            <a:r>
              <a:rPr lang="en-US" sz="2400" dirty="0" err="1" smtClean="0">
                <a:ea typeface="ＭＳ Ｐゴシック" pitchFamily="34" charset="-128"/>
              </a:rPr>
              <a:t>vit</a:t>
            </a:r>
            <a:r>
              <a:rPr lang="en-US" sz="2400" dirty="0" smtClean="0">
                <a:ea typeface="ＭＳ Ｐゴシック" pitchFamily="34" charset="-128"/>
              </a:rPr>
              <a:t> D intake</a:t>
            </a:r>
          </a:p>
          <a:p>
            <a:pPr>
              <a:spcBef>
                <a:spcPct val="30000"/>
              </a:spcBef>
            </a:pPr>
            <a:r>
              <a:rPr lang="en-US" sz="2400" dirty="0" smtClean="0">
                <a:ea typeface="ＭＳ Ｐゴシック" pitchFamily="34" charset="-128"/>
              </a:rPr>
              <a:t>Physical therapist or licensed trainer</a:t>
            </a:r>
          </a:p>
          <a:p>
            <a:pPr lvl="1">
              <a:spcBef>
                <a:spcPct val="30000"/>
              </a:spcBef>
            </a:pPr>
            <a:r>
              <a:rPr lang="en-US" sz="2400" dirty="0" smtClean="0">
                <a:ea typeface="ＭＳ Ｐゴシック" pitchFamily="34" charset="-128"/>
              </a:rPr>
              <a:t>Aerobic exercise routines</a:t>
            </a:r>
          </a:p>
          <a:p>
            <a:pPr lvl="1">
              <a:buFontTx/>
              <a:buNone/>
            </a:pPr>
            <a:endParaRPr lang="en-US" sz="2400" dirty="0" smtClean="0">
              <a:ea typeface="ＭＳ Ｐゴシック" pitchFamily="34" charset="-128"/>
            </a:endParaRPr>
          </a:p>
        </p:txBody>
      </p:sp>
      <p:sp>
        <p:nvSpPr>
          <p:cNvPr id="6553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4FDAA31-BD34-4493-B26A-1BD934B3907E}" type="slidenum">
              <a:rPr lang="en-US" sz="1600">
                <a:solidFill>
                  <a:srgbClr val="356FFF"/>
                </a:solidFill>
              </a:rPr>
              <a:pPr/>
              <a:t>37</a:t>
            </a:fld>
            <a:endParaRPr lang="en-US" sz="1600">
              <a:solidFill>
                <a:srgbClr val="356FFF"/>
              </a:solidFill>
            </a:endParaRPr>
          </a:p>
        </p:txBody>
      </p:sp>
    </p:spTree>
    <p:extLst>
      <p:ext uri="{BB962C8B-B14F-4D97-AF65-F5344CB8AC3E}">
        <p14:creationId xmlns:p14="http://schemas.microsoft.com/office/powerpoint/2010/main" val="4355029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sz="2800" smtClean="0">
                <a:ea typeface="ＭＳ Ｐゴシック" pitchFamily="34" charset="-128"/>
              </a:rPr>
              <a:t>What you see:</a:t>
            </a:r>
            <a:r>
              <a:rPr lang="en-US" smtClean="0">
                <a:ea typeface="ＭＳ Ｐゴシック" pitchFamily="34" charset="-128"/>
              </a:rPr>
              <a:t> </a:t>
            </a:r>
            <a:br>
              <a:rPr lang="en-US" smtClean="0">
                <a:ea typeface="ＭＳ Ｐゴシック" pitchFamily="34" charset="-128"/>
              </a:rPr>
            </a:br>
            <a:r>
              <a:rPr lang="en-US" smtClean="0">
                <a:ea typeface="ＭＳ Ｐゴシック" pitchFamily="34" charset="-128"/>
              </a:rPr>
              <a:t>Hair Changes</a:t>
            </a:r>
          </a:p>
        </p:txBody>
      </p:sp>
      <p:sp>
        <p:nvSpPr>
          <p:cNvPr id="806915" name="Rectangle 3"/>
          <p:cNvSpPr>
            <a:spLocks noGrp="1" noChangeArrowheads="1"/>
          </p:cNvSpPr>
          <p:nvPr>
            <p:ph idx="1"/>
          </p:nvPr>
        </p:nvSpPr>
        <p:spPr/>
        <p:txBody>
          <a:bodyPr/>
          <a:lstStyle/>
          <a:p>
            <a:r>
              <a:rPr lang="en-US" smtClean="0">
                <a:ea typeface="ＭＳ Ｐゴシック" pitchFamily="34" charset="-128"/>
              </a:rPr>
              <a:t>Thinning or loss of body hair</a:t>
            </a:r>
          </a:p>
          <a:p>
            <a:pPr lvl="1"/>
            <a:r>
              <a:rPr lang="en-US" smtClean="0">
                <a:ea typeface="ＭＳ Ｐゴシック" pitchFamily="34" charset="-128"/>
              </a:rPr>
              <a:t>Unexpected</a:t>
            </a:r>
          </a:p>
          <a:p>
            <a:pPr lvl="1"/>
            <a:r>
              <a:rPr lang="en-US" smtClean="0">
                <a:ea typeface="ＭＳ Ｐゴシック" pitchFamily="34" charset="-128"/>
              </a:rPr>
              <a:t>Distressing</a:t>
            </a:r>
          </a:p>
          <a:p>
            <a:r>
              <a:rPr lang="en-US" smtClean="0">
                <a:ea typeface="ＭＳ Ｐゴシック" pitchFamily="34" charset="-128"/>
              </a:rPr>
              <a:t>Beard softer</a:t>
            </a:r>
          </a:p>
          <a:p>
            <a:r>
              <a:rPr lang="en-US" smtClean="0">
                <a:ea typeface="ＭＳ Ｐゴシック" pitchFamily="34" charset="-128"/>
              </a:rPr>
              <a:t>Educate the patient</a:t>
            </a:r>
          </a:p>
          <a:p>
            <a:r>
              <a:rPr lang="en-US" smtClean="0">
                <a:ea typeface="ＭＳ Ｐゴシック" pitchFamily="34" charset="-128"/>
              </a:rPr>
              <a:t>Reversible</a:t>
            </a:r>
          </a:p>
          <a:p>
            <a:pPr>
              <a:buFont typeface="Wingdings" pitchFamily="2" charset="2"/>
              <a:buNone/>
            </a:pPr>
            <a:endParaRPr lang="en-US" smtClean="0">
              <a:ea typeface="ＭＳ Ｐゴシック" pitchFamily="34" charset="-128"/>
            </a:endParaRPr>
          </a:p>
        </p:txBody>
      </p:sp>
      <p:sp>
        <p:nvSpPr>
          <p:cNvPr id="6963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7D118E4-08D4-4EE4-AD4B-CDF4C946F564}" type="slidenum">
              <a:rPr lang="en-US" sz="1600">
                <a:solidFill>
                  <a:srgbClr val="356FFF"/>
                </a:solidFill>
              </a:rPr>
              <a:pPr/>
              <a:t>38</a:t>
            </a:fld>
            <a:endParaRPr lang="en-US" sz="1600">
              <a:solidFill>
                <a:srgbClr val="356FFF"/>
              </a:solidFill>
            </a:endParaRPr>
          </a:p>
        </p:txBody>
      </p:sp>
    </p:spTree>
    <p:extLst>
      <p:ext uri="{BB962C8B-B14F-4D97-AF65-F5344CB8AC3E}">
        <p14:creationId xmlns:p14="http://schemas.microsoft.com/office/powerpoint/2010/main" val="341751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691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6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6000" dirty="0" smtClean="0">
                <a:ea typeface="ＭＳ Ｐゴシック" pitchFamily="34" charset="-128"/>
              </a:rPr>
              <a:t>What </a:t>
            </a:r>
            <a:r>
              <a:rPr lang="en-US" sz="6000" dirty="0">
                <a:ea typeface="ＭＳ Ｐゴシック" pitchFamily="34" charset="-128"/>
              </a:rPr>
              <a:t>you </a:t>
            </a:r>
            <a:r>
              <a:rPr lang="en-US" sz="6000" dirty="0" smtClean="0">
                <a:ea typeface="ＭＳ Ｐゴシック" pitchFamily="34" charset="-128"/>
              </a:rPr>
              <a:t>don’</a:t>
            </a:r>
            <a:r>
              <a:rPr lang="en-US" altLang="ja-JP" sz="6000" dirty="0" smtClean="0">
                <a:ea typeface="ＭＳ Ｐゴシック" pitchFamily="34" charset="-128"/>
              </a:rPr>
              <a:t>t </a:t>
            </a:r>
            <a:r>
              <a:rPr lang="en-US" altLang="ja-JP" sz="6000" dirty="0">
                <a:ea typeface="ＭＳ Ｐゴシック" pitchFamily="34" charset="-128"/>
              </a:rPr>
              <a:t>see:</a:t>
            </a:r>
            <a:br>
              <a:rPr lang="en-US" altLang="ja-JP" sz="6000" dirty="0">
                <a:ea typeface="ＭＳ Ｐゴシック" pitchFamily="34" charset="-128"/>
              </a:rPr>
            </a:br>
            <a:endParaRPr lang="en-US" sz="6000" dirty="0"/>
          </a:p>
        </p:txBody>
      </p:sp>
      <p:sp>
        <p:nvSpPr>
          <p:cNvPr id="4" name="Slide Number Placeholder 3"/>
          <p:cNvSpPr>
            <a:spLocks noGrp="1"/>
          </p:cNvSpPr>
          <p:nvPr>
            <p:ph type="sldNum" sz="quarter" idx="10"/>
          </p:nvPr>
        </p:nvSpPr>
        <p:spPr/>
        <p:txBody>
          <a:bodyPr/>
          <a:lstStyle/>
          <a:p>
            <a:fld id="{EEADA943-D069-4DA9-882D-A558A06348D4}" type="slidenum">
              <a:rPr lang="en-US" smtClean="0"/>
              <a:pPr/>
              <a:t>39</a:t>
            </a:fld>
            <a:endParaRPr lang="en-US"/>
          </a:p>
        </p:txBody>
      </p:sp>
    </p:spTree>
    <p:extLst>
      <p:ext uri="{BB962C8B-B14F-4D97-AF65-F5344CB8AC3E}">
        <p14:creationId xmlns:p14="http://schemas.microsoft.com/office/powerpoint/2010/main" val="4042619837"/>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Autofit/>
          </a:bodyPr>
          <a:lstStyle/>
          <a:p>
            <a:r>
              <a:rPr lang="en-US" sz="2000" dirty="0" smtClean="0">
                <a:solidFill>
                  <a:schemeClr val="accent1"/>
                </a:solidFill>
                <a:ea typeface="ＭＳ Ｐゴシック" pitchFamily="34" charset="-128"/>
              </a:rPr>
              <a:t>The History of Hormonal Therapy for Advanced Prostate Cancer</a:t>
            </a:r>
          </a:p>
        </p:txBody>
      </p:sp>
      <p:sp>
        <p:nvSpPr>
          <p:cNvPr id="5120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43A7FD4-B9EF-4489-BFAE-225DA31E819A}" type="slidenum">
              <a:rPr lang="en-US" sz="1600">
                <a:solidFill>
                  <a:srgbClr val="356FFF"/>
                </a:solidFill>
              </a:rPr>
              <a:pPr/>
              <a:t>4</a:t>
            </a:fld>
            <a:endParaRPr lang="en-US" sz="1600">
              <a:solidFill>
                <a:srgbClr val="356FFF"/>
              </a:solidFill>
            </a:endParaRPr>
          </a:p>
        </p:txBody>
      </p:sp>
      <p:grpSp>
        <p:nvGrpSpPr>
          <p:cNvPr id="2" name="Group 3"/>
          <p:cNvGrpSpPr>
            <a:grpSpLocks/>
          </p:cNvGrpSpPr>
          <p:nvPr/>
        </p:nvGrpSpPr>
        <p:grpSpPr bwMode="auto">
          <a:xfrm>
            <a:off x="292100" y="4559300"/>
            <a:ext cx="1917700" cy="1206500"/>
            <a:chOff x="184" y="3024"/>
            <a:chExt cx="1152" cy="528"/>
          </a:xfrm>
        </p:grpSpPr>
        <p:sp>
          <p:nvSpPr>
            <p:cNvPr id="51234" name="Line 4"/>
            <p:cNvSpPr>
              <a:spLocks noChangeShapeType="1"/>
            </p:cNvSpPr>
            <p:nvPr/>
          </p:nvSpPr>
          <p:spPr bwMode="auto">
            <a:xfrm flipV="1">
              <a:off x="528" y="3264"/>
              <a:ext cx="0" cy="288"/>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35" name="Text Box 5"/>
            <p:cNvSpPr txBox="1">
              <a:spLocks noChangeArrowheads="1"/>
            </p:cNvSpPr>
            <p:nvPr/>
          </p:nvSpPr>
          <p:spPr bwMode="auto">
            <a:xfrm>
              <a:off x="184" y="3024"/>
              <a:ext cx="11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2000" b="1">
                  <a:solidFill>
                    <a:schemeClr val="hlink"/>
                  </a:solidFill>
                </a:rPr>
                <a:t>orchiectomy</a:t>
              </a:r>
            </a:p>
          </p:txBody>
        </p:sp>
      </p:grpSp>
      <p:grpSp>
        <p:nvGrpSpPr>
          <p:cNvPr id="3" name="Group 38"/>
          <p:cNvGrpSpPr>
            <a:grpSpLocks/>
          </p:cNvGrpSpPr>
          <p:nvPr/>
        </p:nvGrpSpPr>
        <p:grpSpPr bwMode="auto">
          <a:xfrm>
            <a:off x="2946400" y="4114800"/>
            <a:ext cx="1143000" cy="1752600"/>
            <a:chOff x="2304" y="2592"/>
            <a:chExt cx="720" cy="1104"/>
          </a:xfrm>
        </p:grpSpPr>
        <p:sp>
          <p:nvSpPr>
            <p:cNvPr id="51232" name="Line 7"/>
            <p:cNvSpPr>
              <a:spLocks noChangeShapeType="1"/>
            </p:cNvSpPr>
            <p:nvPr/>
          </p:nvSpPr>
          <p:spPr bwMode="auto">
            <a:xfrm flipV="1">
              <a:off x="2592" y="3198"/>
              <a:ext cx="0" cy="498"/>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33" name="Text Box 8"/>
            <p:cNvSpPr txBox="1">
              <a:spLocks noChangeArrowheads="1"/>
            </p:cNvSpPr>
            <p:nvPr/>
          </p:nvSpPr>
          <p:spPr bwMode="auto">
            <a:xfrm>
              <a:off x="2304" y="2592"/>
              <a:ext cx="7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800" b="1">
                  <a:solidFill>
                    <a:srgbClr val="00FF00"/>
                  </a:solidFill>
                </a:rPr>
                <a:t>LHRH analogs</a:t>
              </a:r>
              <a:endParaRPr lang="en-US" sz="2000" b="1">
                <a:solidFill>
                  <a:schemeClr val="accent2"/>
                </a:solidFill>
                <a:latin typeface="Comic Sans MS" pitchFamily="66" charset="0"/>
              </a:endParaRPr>
            </a:p>
          </p:txBody>
        </p:sp>
      </p:grpSp>
      <p:sp>
        <p:nvSpPr>
          <p:cNvPr id="934921" name="Text Box 9"/>
          <p:cNvSpPr txBox="1">
            <a:spLocks noChangeArrowheads="1"/>
          </p:cNvSpPr>
          <p:nvPr/>
        </p:nvSpPr>
        <p:spPr bwMode="auto">
          <a:xfrm>
            <a:off x="279400" y="32893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2000" b="1"/>
              <a:t>symptomatic bone mets</a:t>
            </a:r>
          </a:p>
        </p:txBody>
      </p:sp>
      <p:grpSp>
        <p:nvGrpSpPr>
          <p:cNvPr id="4" name="Group 10"/>
          <p:cNvGrpSpPr>
            <a:grpSpLocks/>
          </p:cNvGrpSpPr>
          <p:nvPr/>
        </p:nvGrpSpPr>
        <p:grpSpPr bwMode="auto">
          <a:xfrm>
            <a:off x="4140200" y="4483100"/>
            <a:ext cx="1143000" cy="1384300"/>
            <a:chOff x="3008" y="2824"/>
            <a:chExt cx="720" cy="872"/>
          </a:xfrm>
        </p:grpSpPr>
        <p:sp>
          <p:nvSpPr>
            <p:cNvPr id="51230" name="AutoShape 11"/>
            <p:cNvSpPr>
              <a:spLocks noChangeArrowheads="1"/>
            </p:cNvSpPr>
            <p:nvPr/>
          </p:nvSpPr>
          <p:spPr bwMode="auto">
            <a:xfrm rot="-5400000">
              <a:off x="3200" y="3408"/>
              <a:ext cx="336"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7 w 21600"/>
                <a:gd name="T13" fmla="*/ 7290 h 21600"/>
                <a:gd name="T14" fmla="*/ 19414 w 21600"/>
                <a:gd name="T15" fmla="*/ 14310 h 21600"/>
              </a:gdLst>
              <a:ahLst/>
              <a:cxnLst>
                <a:cxn ang="T8">
                  <a:pos x="T0" y="T1"/>
                </a:cxn>
                <a:cxn ang="T9">
                  <a:pos x="T2" y="T3"/>
                </a:cxn>
                <a:cxn ang="T10">
                  <a:pos x="T4" y="T5"/>
                </a:cxn>
                <a:cxn ang="T11">
                  <a:pos x="T6" y="T7"/>
                </a:cxn>
              </a:cxnLst>
              <a:rect l="T12" t="T13" r="T14" b="T15"/>
              <a:pathLst>
                <a:path w="21600" h="21600">
                  <a:moveTo>
                    <a:pt x="14850" y="0"/>
                  </a:moveTo>
                  <a:lnTo>
                    <a:pt x="14850" y="7289"/>
                  </a:lnTo>
                  <a:lnTo>
                    <a:pt x="3375" y="7289"/>
                  </a:lnTo>
                  <a:lnTo>
                    <a:pt x="3375" y="14311"/>
                  </a:lnTo>
                  <a:lnTo>
                    <a:pt x="14850" y="14311"/>
                  </a:lnTo>
                  <a:lnTo>
                    <a:pt x="14850" y="21600"/>
                  </a:lnTo>
                  <a:lnTo>
                    <a:pt x="21600" y="10800"/>
                  </a:lnTo>
                  <a:lnTo>
                    <a:pt x="14850" y="0"/>
                  </a:lnTo>
                  <a:close/>
                </a:path>
                <a:path w="21600" h="21600">
                  <a:moveTo>
                    <a:pt x="1350" y="7289"/>
                  </a:moveTo>
                  <a:lnTo>
                    <a:pt x="1350" y="14311"/>
                  </a:lnTo>
                  <a:lnTo>
                    <a:pt x="2700" y="14311"/>
                  </a:lnTo>
                  <a:lnTo>
                    <a:pt x="2700" y="7289"/>
                  </a:lnTo>
                  <a:lnTo>
                    <a:pt x="1350" y="7289"/>
                  </a:lnTo>
                  <a:close/>
                </a:path>
                <a:path w="21600" h="21600">
                  <a:moveTo>
                    <a:pt x="0" y="7289"/>
                  </a:moveTo>
                  <a:lnTo>
                    <a:pt x="0" y="14311"/>
                  </a:lnTo>
                  <a:lnTo>
                    <a:pt x="675" y="14311"/>
                  </a:lnTo>
                  <a:lnTo>
                    <a:pt x="675" y="7289"/>
                  </a:lnTo>
                  <a:lnTo>
                    <a:pt x="0" y="7289"/>
                  </a:lnTo>
                  <a:close/>
                </a:path>
              </a:pathLst>
            </a:custGeom>
            <a:solidFill>
              <a:schemeClr val="accent1"/>
            </a:solidFill>
            <a:ln w="9525">
              <a:solidFill>
                <a:srgbClr val="42E0DD"/>
              </a:solidFill>
              <a:miter lim="800000"/>
              <a:headEnd/>
              <a:tailEnd/>
            </a:ln>
          </p:spPr>
          <p:txBody>
            <a:bodyPr wrap="none" anchor="ctr"/>
            <a:lstStyle/>
            <a:p>
              <a:endParaRPr lang="en-US"/>
            </a:p>
          </p:txBody>
        </p:sp>
        <p:sp>
          <p:nvSpPr>
            <p:cNvPr id="51231" name="AutoShape 12"/>
            <p:cNvSpPr>
              <a:spLocks noChangeArrowheads="1"/>
            </p:cNvSpPr>
            <p:nvPr/>
          </p:nvSpPr>
          <p:spPr bwMode="auto">
            <a:xfrm>
              <a:off x="3008" y="2824"/>
              <a:ext cx="720" cy="480"/>
            </a:xfrm>
            <a:prstGeom prst="irregularSeal1">
              <a:avLst/>
            </a:prstGeom>
            <a:solidFill>
              <a:schemeClr val="accent1"/>
            </a:solidFill>
            <a:ln w="9525">
              <a:solidFill>
                <a:srgbClr val="42E0DD"/>
              </a:solidFill>
              <a:miter lim="800000"/>
              <a:headEnd/>
              <a:tailEnd/>
            </a:ln>
          </p:spPr>
          <p:txBody>
            <a:bodyPr wrap="none" anchor="ctr"/>
            <a:lstStyle/>
            <a:p>
              <a:pPr algn="ctr"/>
              <a:r>
                <a:rPr lang="en-US" b="1">
                  <a:solidFill>
                    <a:srgbClr val="FDFFFB"/>
                  </a:solidFill>
                </a:rPr>
                <a:t>PSA</a:t>
              </a:r>
              <a:endParaRPr lang="en-US" b="1">
                <a:latin typeface="Andale Mono" pitchFamily="-84" charset="0"/>
              </a:endParaRPr>
            </a:p>
          </p:txBody>
        </p:sp>
      </p:grpSp>
      <p:sp>
        <p:nvSpPr>
          <p:cNvPr id="934925" name="Text Box 13"/>
          <p:cNvSpPr txBox="1">
            <a:spLocks noChangeArrowheads="1"/>
          </p:cNvSpPr>
          <p:nvPr/>
        </p:nvSpPr>
        <p:spPr bwMode="auto">
          <a:xfrm>
            <a:off x="5384800" y="23241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a:t>biochemical relapse</a:t>
            </a:r>
          </a:p>
        </p:txBody>
      </p:sp>
      <p:sp>
        <p:nvSpPr>
          <p:cNvPr id="51208" name="Line 15"/>
          <p:cNvSpPr>
            <a:spLocks noChangeShapeType="1"/>
          </p:cNvSpPr>
          <p:nvPr/>
        </p:nvSpPr>
        <p:spPr bwMode="auto">
          <a:xfrm>
            <a:off x="469900" y="5943600"/>
            <a:ext cx="815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9" name="Text Box 16"/>
          <p:cNvSpPr txBox="1">
            <a:spLocks noChangeArrowheads="1"/>
          </p:cNvSpPr>
          <p:nvPr/>
        </p:nvSpPr>
        <p:spPr bwMode="auto">
          <a:xfrm>
            <a:off x="165100" y="5943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800" b="1"/>
              <a:t>1940</a:t>
            </a:r>
            <a:r>
              <a:rPr lang="ja-JP" altLang="en-US" sz="1800" b="1"/>
              <a:t>’</a:t>
            </a:r>
            <a:r>
              <a:rPr lang="en-US" altLang="ja-JP" sz="1800" b="1"/>
              <a:t>s</a:t>
            </a:r>
            <a:endParaRPr lang="en-US" sz="1800" b="1"/>
          </a:p>
        </p:txBody>
      </p:sp>
      <p:sp>
        <p:nvSpPr>
          <p:cNvPr id="51210" name="Text Box 17"/>
          <p:cNvSpPr txBox="1">
            <a:spLocks noChangeArrowheads="1"/>
          </p:cNvSpPr>
          <p:nvPr/>
        </p:nvSpPr>
        <p:spPr bwMode="auto">
          <a:xfrm>
            <a:off x="2425700" y="59563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800" b="1"/>
              <a:t>1980</a:t>
            </a:r>
            <a:r>
              <a:rPr lang="ja-JP" altLang="en-US" sz="1800" b="1"/>
              <a:t>’</a:t>
            </a:r>
            <a:r>
              <a:rPr lang="en-US" altLang="ja-JP" sz="1800" b="1"/>
              <a:t>s</a:t>
            </a:r>
            <a:endParaRPr lang="en-US" sz="1800" b="1"/>
          </a:p>
        </p:txBody>
      </p:sp>
      <p:sp>
        <p:nvSpPr>
          <p:cNvPr id="51211" name="Text Box 18"/>
          <p:cNvSpPr txBox="1">
            <a:spLocks noChangeArrowheads="1"/>
          </p:cNvSpPr>
          <p:nvPr/>
        </p:nvSpPr>
        <p:spPr bwMode="auto">
          <a:xfrm>
            <a:off x="5994400" y="5943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800" b="1"/>
              <a:t>1990</a:t>
            </a:r>
            <a:r>
              <a:rPr lang="ja-JP" altLang="en-US" sz="1800" b="1"/>
              <a:t>’</a:t>
            </a:r>
            <a:r>
              <a:rPr lang="en-US" altLang="ja-JP" sz="1800" b="1"/>
              <a:t>s</a:t>
            </a:r>
            <a:endParaRPr lang="en-US" sz="1800" b="1"/>
          </a:p>
        </p:txBody>
      </p:sp>
      <p:sp>
        <p:nvSpPr>
          <p:cNvPr id="51212" name="Text Box 19"/>
          <p:cNvSpPr txBox="1">
            <a:spLocks noChangeArrowheads="1"/>
          </p:cNvSpPr>
          <p:nvPr/>
        </p:nvSpPr>
        <p:spPr bwMode="auto">
          <a:xfrm>
            <a:off x="8026400" y="59436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800" b="1"/>
              <a:t>2000</a:t>
            </a:r>
            <a:r>
              <a:rPr lang="ja-JP" altLang="en-US" sz="1800" b="1"/>
              <a:t>’</a:t>
            </a:r>
            <a:r>
              <a:rPr lang="en-US" altLang="ja-JP" sz="1800" b="1"/>
              <a:t>s</a:t>
            </a:r>
            <a:endParaRPr lang="en-US" sz="1800" b="1"/>
          </a:p>
        </p:txBody>
      </p:sp>
      <p:sp>
        <p:nvSpPr>
          <p:cNvPr id="51213" name="Line 20"/>
          <p:cNvSpPr>
            <a:spLocks noChangeShapeType="1"/>
          </p:cNvSpPr>
          <p:nvPr/>
        </p:nvSpPr>
        <p:spPr bwMode="auto">
          <a:xfrm>
            <a:off x="469900" y="5867400"/>
            <a:ext cx="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4" name="Line 21"/>
          <p:cNvSpPr>
            <a:spLocks noChangeShapeType="1"/>
          </p:cNvSpPr>
          <p:nvPr/>
        </p:nvSpPr>
        <p:spPr bwMode="auto">
          <a:xfrm>
            <a:off x="6146800" y="5867400"/>
            <a:ext cx="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5" name="Line 22"/>
          <p:cNvSpPr>
            <a:spLocks noChangeShapeType="1"/>
          </p:cNvSpPr>
          <p:nvPr/>
        </p:nvSpPr>
        <p:spPr bwMode="auto">
          <a:xfrm>
            <a:off x="8483600" y="5867400"/>
            <a:ext cx="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6" name="Line 23"/>
          <p:cNvSpPr>
            <a:spLocks noChangeShapeType="1"/>
          </p:cNvSpPr>
          <p:nvPr/>
        </p:nvSpPr>
        <p:spPr bwMode="auto">
          <a:xfrm>
            <a:off x="2921000" y="5867400"/>
            <a:ext cx="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4936" name="Text Box 24"/>
          <p:cNvSpPr txBox="1">
            <a:spLocks noChangeArrowheads="1"/>
          </p:cNvSpPr>
          <p:nvPr/>
        </p:nvSpPr>
        <p:spPr bwMode="auto">
          <a:xfrm>
            <a:off x="3949700" y="3286125"/>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a:t>asymptomatic</a:t>
            </a:r>
          </a:p>
          <a:p>
            <a:r>
              <a:rPr lang="en-US" sz="2000" b="1"/>
              <a:t>bone mets</a:t>
            </a:r>
          </a:p>
        </p:txBody>
      </p:sp>
      <p:sp>
        <p:nvSpPr>
          <p:cNvPr id="934937" name="Line 25"/>
          <p:cNvSpPr>
            <a:spLocks noChangeShapeType="1"/>
          </p:cNvSpPr>
          <p:nvPr/>
        </p:nvSpPr>
        <p:spPr bwMode="auto">
          <a:xfrm>
            <a:off x="1955800" y="4813300"/>
            <a:ext cx="10033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4938" name="Line 26"/>
          <p:cNvSpPr>
            <a:spLocks noChangeShapeType="1"/>
          </p:cNvSpPr>
          <p:nvPr/>
        </p:nvSpPr>
        <p:spPr bwMode="auto">
          <a:xfrm>
            <a:off x="3822700" y="4318000"/>
            <a:ext cx="355600"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4939" name="Line 27"/>
          <p:cNvSpPr>
            <a:spLocks noChangeShapeType="1"/>
          </p:cNvSpPr>
          <p:nvPr/>
        </p:nvSpPr>
        <p:spPr bwMode="auto">
          <a:xfrm>
            <a:off x="4991100" y="4318000"/>
            <a:ext cx="1104900"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4940" name="Line 28"/>
          <p:cNvSpPr>
            <a:spLocks noChangeShapeType="1"/>
          </p:cNvSpPr>
          <p:nvPr/>
        </p:nvSpPr>
        <p:spPr bwMode="auto">
          <a:xfrm>
            <a:off x="6108700" y="4305300"/>
            <a:ext cx="1663700"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4941" name="Line 29"/>
          <p:cNvSpPr>
            <a:spLocks noChangeShapeType="1"/>
          </p:cNvSpPr>
          <p:nvPr/>
        </p:nvSpPr>
        <p:spPr bwMode="auto">
          <a:xfrm flipV="1">
            <a:off x="5245100" y="4813300"/>
            <a:ext cx="850900" cy="127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23" name="Rectangle 30"/>
          <p:cNvSpPr>
            <a:spLocks noChangeArrowheads="1"/>
          </p:cNvSpPr>
          <p:nvPr/>
        </p:nvSpPr>
        <p:spPr bwMode="auto">
          <a:xfrm>
            <a:off x="1508125" y="31051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a:p>
        </p:txBody>
      </p:sp>
      <p:sp>
        <p:nvSpPr>
          <p:cNvPr id="934943" name="Text Box 31"/>
          <p:cNvSpPr txBox="1">
            <a:spLocks noChangeArrowheads="1"/>
          </p:cNvSpPr>
          <p:nvPr/>
        </p:nvSpPr>
        <p:spPr bwMode="auto">
          <a:xfrm>
            <a:off x="6943725" y="1809750"/>
            <a:ext cx="1820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a:t>localized PCa</a:t>
            </a:r>
            <a:endParaRPr lang="en-US" sz="1800" b="1"/>
          </a:p>
        </p:txBody>
      </p:sp>
      <p:sp>
        <p:nvSpPr>
          <p:cNvPr id="934944" name="Line 32"/>
          <p:cNvSpPr>
            <a:spLocks noChangeShapeType="1"/>
          </p:cNvSpPr>
          <p:nvPr/>
        </p:nvSpPr>
        <p:spPr bwMode="auto">
          <a:xfrm>
            <a:off x="3009900" y="4813300"/>
            <a:ext cx="1155700" cy="127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26" name="Text Box 33"/>
          <p:cNvSpPr txBox="1">
            <a:spLocks noChangeArrowheads="1"/>
          </p:cNvSpPr>
          <p:nvPr/>
        </p:nvSpPr>
        <p:spPr bwMode="auto">
          <a:xfrm>
            <a:off x="1876425" y="23288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800"/>
          </a:p>
        </p:txBody>
      </p:sp>
      <p:sp>
        <p:nvSpPr>
          <p:cNvPr id="934947" name="Line 35"/>
          <p:cNvSpPr>
            <a:spLocks noChangeShapeType="1"/>
          </p:cNvSpPr>
          <p:nvPr/>
        </p:nvSpPr>
        <p:spPr bwMode="auto">
          <a:xfrm>
            <a:off x="6108700" y="4813300"/>
            <a:ext cx="1689100" cy="12700"/>
          </a:xfrm>
          <a:prstGeom prst="line">
            <a:avLst/>
          </a:prstGeom>
          <a:noFill/>
          <a:ln w="38100">
            <a:solidFill>
              <a:srgbClr val="FFFF66"/>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4955" name="Line 43"/>
          <p:cNvSpPr>
            <a:spLocks noChangeShapeType="1"/>
          </p:cNvSpPr>
          <p:nvPr/>
        </p:nvSpPr>
        <p:spPr bwMode="auto">
          <a:xfrm>
            <a:off x="7785100" y="4318000"/>
            <a:ext cx="1104900"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4956" name="Line 44"/>
          <p:cNvSpPr>
            <a:spLocks noChangeShapeType="1"/>
          </p:cNvSpPr>
          <p:nvPr/>
        </p:nvSpPr>
        <p:spPr bwMode="auto">
          <a:xfrm>
            <a:off x="7823200" y="4838700"/>
            <a:ext cx="1066800" cy="25400"/>
          </a:xfrm>
          <a:prstGeom prst="line">
            <a:avLst/>
          </a:prstGeom>
          <a:noFill/>
          <a:ln w="38100">
            <a:solidFill>
              <a:srgbClr val="FFFF66"/>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881502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49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934937"/>
                                        </p:tgtEl>
                                        <p:attrNameLst>
                                          <p:attrName>style.visibility</p:attrName>
                                        </p:attrNameLst>
                                      </p:cBhvr>
                                      <p:to>
                                        <p:strVal val="visible"/>
                                      </p:to>
                                    </p:set>
                                    <p:animEffect transition="in" filter="slide(fromLeft)">
                                      <p:cBhvr>
                                        <p:cTn id="16" dur="500"/>
                                        <p:tgtEl>
                                          <p:spTgt spid="934937"/>
                                        </p:tgtEl>
                                      </p:cBhvr>
                                    </p:animEffect>
                                  </p:childTnLst>
                                  <p:subTnLst>
                                    <p:animClr clrSpc="rgb" dir="cw">
                                      <p:cBhvr override="childStyle">
                                        <p:cTn dur="1" fill="hold" display="0" masterRel="nextClick" afterEffect="1"/>
                                        <p:tgtEl>
                                          <p:spTgt spid="934937"/>
                                        </p:tgtEl>
                                        <p:attrNameLst>
                                          <p:attrName>ppt_c</p:attrName>
                                        </p:attrNameLst>
                                      </p:cBhvr>
                                      <p:to>
                                        <a:schemeClr val="hlink"/>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3494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934938"/>
                                        </p:tgtEl>
                                        <p:attrNameLst>
                                          <p:attrName>style.visibility</p:attrName>
                                        </p:attrNameLst>
                                      </p:cBhvr>
                                      <p:to>
                                        <p:strVal val="visible"/>
                                      </p:to>
                                    </p:set>
                                    <p:animEffect transition="in" filter="slide(fromLeft)">
                                      <p:cBhvr>
                                        <p:cTn id="29" dur="500"/>
                                        <p:tgtEl>
                                          <p:spTgt spid="934938"/>
                                        </p:tgtEl>
                                      </p:cBhvr>
                                    </p:animEffect>
                                  </p:childTnLst>
                                  <p:subTnLst>
                                    <p:animClr clrSpc="rgb" dir="cw">
                                      <p:cBhvr override="childStyle">
                                        <p:cTn dur="1" fill="hold" display="0" masterRel="nextClick" afterEffect="1"/>
                                        <p:tgtEl>
                                          <p:spTgt spid="934938"/>
                                        </p:tgtEl>
                                        <p:attrNameLst>
                                          <p:attrName>ppt_c</p:attrName>
                                        </p:attrNameLst>
                                      </p:cBhvr>
                                      <p:to>
                                        <a:srgbClr val="00FF00"/>
                                      </p:to>
                                    </p:animClr>
                                  </p:sub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934936"/>
                                        </p:tgtEl>
                                        <p:attrNameLst>
                                          <p:attrName>style.visibility</p:attrName>
                                        </p:attrNameLst>
                                      </p:cBhvr>
                                      <p:to>
                                        <p:strVal val="visible"/>
                                      </p:to>
                                    </p:set>
                                    <p:animEffect transition="in" filter="dissolve">
                                      <p:cBhvr>
                                        <p:cTn id="38" dur="500"/>
                                        <p:tgtEl>
                                          <p:spTgt spid="93493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934939"/>
                                        </p:tgtEl>
                                        <p:attrNameLst>
                                          <p:attrName>style.visibility</p:attrName>
                                        </p:attrNameLst>
                                      </p:cBhvr>
                                      <p:to>
                                        <p:strVal val="visible"/>
                                      </p:to>
                                    </p:set>
                                    <p:animEffect transition="in" filter="slide(fromLeft)">
                                      <p:cBhvr>
                                        <p:cTn id="43" dur="500"/>
                                        <p:tgtEl>
                                          <p:spTgt spid="934939"/>
                                        </p:tgtEl>
                                      </p:cBhvr>
                                    </p:animEffect>
                                  </p:childTnLst>
                                  <p:subTnLst>
                                    <p:animClr clrSpc="rgb" dir="cw">
                                      <p:cBhvr override="childStyle">
                                        <p:cTn dur="1" fill="hold" display="0" masterRel="nextClick" afterEffect="1"/>
                                        <p:tgtEl>
                                          <p:spTgt spid="934939"/>
                                        </p:tgtEl>
                                        <p:attrNameLst>
                                          <p:attrName>ppt_c</p:attrName>
                                        </p:attrNameLst>
                                      </p:cBhvr>
                                      <p:to>
                                        <a:srgbClr val="00FF00"/>
                                      </p:to>
                                    </p:animClr>
                                  </p:sub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934941"/>
                                        </p:tgtEl>
                                        <p:attrNameLst>
                                          <p:attrName>style.visibility</p:attrName>
                                        </p:attrNameLst>
                                      </p:cBhvr>
                                      <p:to>
                                        <p:strVal val="visible"/>
                                      </p:to>
                                    </p:set>
                                    <p:animEffect transition="in" filter="slide(fromLeft)">
                                      <p:cBhvr>
                                        <p:cTn id="48" dur="500"/>
                                        <p:tgtEl>
                                          <p:spTgt spid="934941"/>
                                        </p:tgtEl>
                                      </p:cBhvr>
                                    </p:animEffect>
                                  </p:childTnLst>
                                  <p:subTnLst>
                                    <p:animClr clrSpc="rgb" dir="cw">
                                      <p:cBhvr override="childStyle">
                                        <p:cTn dur="1" fill="hold" display="0" masterRel="nextClick" afterEffect="1"/>
                                        <p:tgtEl>
                                          <p:spTgt spid="934941"/>
                                        </p:tgtEl>
                                        <p:attrNameLst>
                                          <p:attrName>ppt_c</p:attrName>
                                        </p:attrNameLst>
                                      </p:cBhvr>
                                      <p:to>
                                        <a:schemeClr val="hlink"/>
                                      </p:to>
                                    </p:animClr>
                                  </p:sub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934925"/>
                                        </p:tgtEl>
                                        <p:attrNameLst>
                                          <p:attrName>style.visibility</p:attrName>
                                        </p:attrNameLst>
                                      </p:cBhvr>
                                      <p:to>
                                        <p:strVal val="visible"/>
                                      </p:to>
                                    </p:set>
                                    <p:animEffect transition="in" filter="dissolve">
                                      <p:cBhvr>
                                        <p:cTn id="53" dur="500"/>
                                        <p:tgtEl>
                                          <p:spTgt spid="93492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934940"/>
                                        </p:tgtEl>
                                        <p:attrNameLst>
                                          <p:attrName>style.visibility</p:attrName>
                                        </p:attrNameLst>
                                      </p:cBhvr>
                                      <p:to>
                                        <p:strVal val="visible"/>
                                      </p:to>
                                    </p:set>
                                    <p:animEffect transition="in" filter="slide(fromLeft)">
                                      <p:cBhvr>
                                        <p:cTn id="58" dur="500"/>
                                        <p:tgtEl>
                                          <p:spTgt spid="934940"/>
                                        </p:tgtEl>
                                      </p:cBhvr>
                                    </p:animEffect>
                                  </p:childTnLst>
                                  <p:subTnLst>
                                    <p:animClr clrSpc="rgb" dir="cw">
                                      <p:cBhvr override="childStyle">
                                        <p:cTn dur="1" fill="hold" display="0" masterRel="nextClick" afterEffect="1"/>
                                        <p:tgtEl>
                                          <p:spTgt spid="934940"/>
                                        </p:tgtEl>
                                        <p:attrNameLst>
                                          <p:attrName>ppt_c</p:attrName>
                                        </p:attrNameLst>
                                      </p:cBhvr>
                                      <p:to>
                                        <a:srgbClr val="00FF00"/>
                                      </p:to>
                                    </p:animClr>
                                  </p:sub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3494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93494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2" presetClass="entr" presetSubtype="8" fill="hold" grpId="0" nodeType="clickEffect">
                                  <p:stCondLst>
                                    <p:cond delay="0"/>
                                  </p:stCondLst>
                                  <p:childTnLst>
                                    <p:set>
                                      <p:cBhvr>
                                        <p:cTn id="70" dur="1" fill="hold">
                                          <p:stCondLst>
                                            <p:cond delay="0"/>
                                          </p:stCondLst>
                                        </p:cTn>
                                        <p:tgtEl>
                                          <p:spTgt spid="934955"/>
                                        </p:tgtEl>
                                        <p:attrNameLst>
                                          <p:attrName>style.visibility</p:attrName>
                                        </p:attrNameLst>
                                      </p:cBhvr>
                                      <p:to>
                                        <p:strVal val="visible"/>
                                      </p:to>
                                    </p:set>
                                    <p:animEffect transition="in" filter="slide(fromLeft)">
                                      <p:cBhvr>
                                        <p:cTn id="71" dur="500"/>
                                        <p:tgtEl>
                                          <p:spTgt spid="934955"/>
                                        </p:tgtEl>
                                      </p:cBhvr>
                                    </p:animEffect>
                                  </p:childTnLst>
                                  <p:subTnLst>
                                    <p:animClr clrSpc="rgb" dir="cw">
                                      <p:cBhvr override="childStyle">
                                        <p:cTn dur="1" fill="hold" display="0" masterRel="nextClick" afterEffect="1"/>
                                        <p:tgtEl>
                                          <p:spTgt spid="934955"/>
                                        </p:tgtEl>
                                        <p:attrNameLst>
                                          <p:attrName>ppt_c</p:attrName>
                                        </p:attrNameLst>
                                      </p:cBhvr>
                                      <p:to>
                                        <a:srgbClr val="00FF00"/>
                                      </p:to>
                                    </p:animClr>
                                  </p:sub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934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21" grpId="0"/>
      <p:bldP spid="934937" grpId="0" animBg="1"/>
      <p:bldP spid="934938" grpId="0" animBg="1"/>
      <p:bldP spid="934939" grpId="0" animBg="1"/>
      <p:bldP spid="934940" grpId="0" animBg="1"/>
      <p:bldP spid="934941" grpId="0" animBg="1"/>
      <p:bldP spid="934944" grpId="0" animBg="1"/>
      <p:bldP spid="934947" grpId="0" animBg="1"/>
      <p:bldP spid="934955" grpId="0" animBg="1"/>
      <p:bldP spid="9349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1625" y="533400"/>
            <a:ext cx="8553450" cy="800100"/>
          </a:xfrm>
        </p:spPr>
        <p:txBody>
          <a:bodyPr>
            <a:normAutofit/>
          </a:bodyPr>
          <a:lstStyle/>
          <a:p>
            <a:r>
              <a:rPr lang="en-US" altLang="ja-JP" dirty="0" smtClean="0">
                <a:ea typeface="ＭＳ Ｐゴシック" pitchFamily="34" charset="-128"/>
              </a:rPr>
              <a:t>Loss of Bone Mineral Density</a:t>
            </a:r>
            <a:endParaRPr lang="en-US" dirty="0" smtClean="0">
              <a:ea typeface="ＭＳ Ｐゴシック" pitchFamily="34" charset="-128"/>
            </a:endParaRPr>
          </a:p>
        </p:txBody>
      </p:sp>
      <p:sp>
        <p:nvSpPr>
          <p:cNvPr id="71683" name="Rectangle 3"/>
          <p:cNvSpPr>
            <a:spLocks noGrp="1" noChangeArrowheads="1"/>
          </p:cNvSpPr>
          <p:nvPr>
            <p:ph idx="1"/>
          </p:nvPr>
        </p:nvSpPr>
        <p:spPr>
          <a:xfrm>
            <a:off x="314326" y="1679575"/>
            <a:ext cx="6634276" cy="3806825"/>
          </a:xfrm>
        </p:spPr>
        <p:txBody>
          <a:bodyPr/>
          <a:lstStyle/>
          <a:p>
            <a:r>
              <a:rPr lang="en-US" sz="1800" dirty="0" smtClean="0">
                <a:ea typeface="ＭＳ Ｐゴシック" pitchFamily="34" charset="-128"/>
              </a:rPr>
              <a:t>A significant </a:t>
            </a:r>
            <a:r>
              <a:rPr lang="en-US" sz="1800" dirty="0" smtClean="0">
                <a:ea typeface="ＭＳ Ｐゴシック" pitchFamily="34" charset="-128"/>
              </a:rPr>
              <a:t>low </a:t>
            </a:r>
            <a:r>
              <a:rPr lang="en-US" sz="1800" dirty="0" smtClean="0">
                <a:ea typeface="ＭＳ Ｐゴシック" pitchFamily="34" charset="-128"/>
              </a:rPr>
              <a:t>BMD before ADT</a:t>
            </a:r>
            <a:r>
              <a:rPr lang="en-US" sz="1800" baseline="30000" dirty="0" smtClean="0">
                <a:ea typeface="ＭＳ Ｐゴシック" pitchFamily="34" charset="-128"/>
              </a:rPr>
              <a:t>1</a:t>
            </a:r>
          </a:p>
          <a:p>
            <a:r>
              <a:rPr lang="en-US" sz="1800" dirty="0" smtClean="0">
                <a:ea typeface="ＭＳ Ｐゴシック" pitchFamily="34" charset="-128"/>
              </a:rPr>
              <a:t>Many prostate cancer patients have low </a:t>
            </a:r>
            <a:r>
              <a:rPr lang="en-US" sz="1800" dirty="0" err="1" smtClean="0">
                <a:ea typeface="ＭＳ Ｐゴシック" pitchFamily="34" charset="-128"/>
              </a:rPr>
              <a:t>vit</a:t>
            </a:r>
            <a:r>
              <a:rPr lang="en-US" sz="1800" dirty="0" smtClean="0">
                <a:ea typeface="ＭＳ Ｐゴシック" pitchFamily="34" charset="-128"/>
              </a:rPr>
              <a:t> D levels</a:t>
            </a:r>
          </a:p>
          <a:p>
            <a:r>
              <a:rPr lang="en-US" sz="1800" dirty="0" smtClean="0">
                <a:ea typeface="ＭＳ Ｐゴシック" pitchFamily="34" charset="-128"/>
              </a:rPr>
              <a:t>Men tend to have a low dietary intake of calcium</a:t>
            </a:r>
          </a:p>
          <a:p>
            <a:r>
              <a:rPr lang="en-US" sz="1800" dirty="0" smtClean="0">
                <a:ea typeface="ＭＳ Ｐゴシック" pitchFamily="34" charset="-128"/>
              </a:rPr>
              <a:t>BMD loss occurs at greater rate than seen in women </a:t>
            </a:r>
            <a:r>
              <a:rPr lang="en-US" sz="1800" baseline="30000" dirty="0" smtClean="0">
                <a:ea typeface="ＭＳ Ｐゴシック" pitchFamily="34" charset="-128"/>
              </a:rPr>
              <a:t>2, 3</a:t>
            </a:r>
            <a:endParaRPr lang="en-US" sz="1800" dirty="0" smtClean="0">
              <a:ea typeface="ＭＳ Ｐゴシック" pitchFamily="34" charset="-128"/>
            </a:endParaRPr>
          </a:p>
          <a:p>
            <a:r>
              <a:rPr lang="en-US" sz="1800" dirty="0" smtClean="0">
                <a:ea typeface="ＭＳ Ｐゴシック" pitchFamily="34" charset="-128"/>
              </a:rPr>
              <a:t>Risk of fracture is increased </a:t>
            </a:r>
            <a:r>
              <a:rPr lang="en-US" sz="1800" baseline="30000" dirty="0" smtClean="0">
                <a:ea typeface="ＭＳ Ｐゴシック" pitchFamily="34" charset="-128"/>
              </a:rPr>
              <a:t>4, 5</a:t>
            </a:r>
          </a:p>
          <a:p>
            <a:r>
              <a:rPr lang="en-US" sz="1800" dirty="0" smtClean="0">
                <a:ea typeface="ＭＳ Ｐゴシック" pitchFamily="34" charset="-128"/>
              </a:rPr>
              <a:t>Unlike weight gain, BMD loss continues over time </a:t>
            </a:r>
            <a:r>
              <a:rPr lang="en-US" sz="1800" baseline="30000" dirty="0" smtClean="0">
                <a:ea typeface="ＭＳ Ｐゴシック" pitchFamily="34" charset="-128"/>
              </a:rPr>
              <a:t>6</a:t>
            </a:r>
          </a:p>
        </p:txBody>
      </p:sp>
      <p:sp>
        <p:nvSpPr>
          <p:cNvPr id="7168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24C83B1-B356-4AA6-9663-C65E5CFFCE4F}" type="slidenum">
              <a:rPr lang="en-US" sz="1600">
                <a:solidFill>
                  <a:srgbClr val="356FFF"/>
                </a:solidFill>
              </a:rPr>
              <a:pPr/>
              <a:t>40</a:t>
            </a:fld>
            <a:endParaRPr lang="en-US" sz="1600">
              <a:solidFill>
                <a:srgbClr val="356FFF"/>
              </a:solidFill>
            </a:endParaRPr>
          </a:p>
        </p:txBody>
      </p:sp>
      <p:sp>
        <p:nvSpPr>
          <p:cNvPr id="71684" name="Rectangle 4"/>
          <p:cNvSpPr>
            <a:spLocks noChangeArrowheads="1"/>
          </p:cNvSpPr>
          <p:nvPr/>
        </p:nvSpPr>
        <p:spPr bwMode="auto">
          <a:xfrm>
            <a:off x="381000" y="6167438"/>
            <a:ext cx="808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spcBef>
                <a:spcPct val="50000"/>
              </a:spcBef>
            </a:pPr>
            <a:r>
              <a:rPr lang="en-US" sz="1200" b="1"/>
              <a:t>1. Smith MJ Cancer 2001  2. Higano Urology 2004  3. Smith MR NEJM</a:t>
            </a:r>
            <a:r>
              <a:rPr lang="en-US" sz="1200" b="1" i="1"/>
              <a:t> </a:t>
            </a:r>
            <a:r>
              <a:rPr lang="en-US" sz="1200" b="1"/>
              <a:t>2001 4.  Shahinian NEJM 2005  5. Smith J Clin Oncol 2005 6. Lee Cancer 2005</a:t>
            </a:r>
          </a:p>
        </p:txBody>
      </p:sp>
    </p:spTree>
    <p:extLst>
      <p:ext uri="{BB962C8B-B14F-4D97-AF65-F5344CB8AC3E}">
        <p14:creationId xmlns:p14="http://schemas.microsoft.com/office/powerpoint/2010/main" val="17791392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ea typeface="ＭＳ Ｐゴシック" pitchFamily="34" charset="-128"/>
              </a:rPr>
              <a:t>BMD Evaluation and Treatment </a:t>
            </a:r>
          </a:p>
        </p:txBody>
      </p:sp>
      <p:sp>
        <p:nvSpPr>
          <p:cNvPr id="73731" name="Rectangle 3"/>
          <p:cNvSpPr>
            <a:spLocks noGrp="1" noChangeArrowheads="1"/>
          </p:cNvSpPr>
          <p:nvPr>
            <p:ph idx="1"/>
          </p:nvPr>
        </p:nvSpPr>
        <p:spPr>
          <a:xfrm>
            <a:off x="314325" y="1679575"/>
            <a:ext cx="8532813" cy="4114800"/>
          </a:xfrm>
        </p:spPr>
        <p:txBody>
          <a:bodyPr/>
          <a:lstStyle/>
          <a:p>
            <a:pPr>
              <a:lnSpc>
                <a:spcPct val="115000"/>
              </a:lnSpc>
              <a:spcAft>
                <a:spcPct val="0"/>
              </a:spcAft>
            </a:pPr>
            <a:r>
              <a:rPr lang="en-US" sz="3200" dirty="0" smtClean="0">
                <a:ea typeface="ＭＳ Ｐゴシック" pitchFamily="34" charset="-128"/>
              </a:rPr>
              <a:t>Monitor BMD, </a:t>
            </a:r>
            <a:r>
              <a:rPr lang="en-US" sz="3200" dirty="0" smtClean="0">
                <a:ea typeface="ＭＳ Ｐゴシック" pitchFamily="34" charset="-128"/>
              </a:rPr>
              <a:t>during ADT</a:t>
            </a:r>
            <a:r>
              <a:rPr lang="en-US" sz="3200" baseline="30000" dirty="0" smtClean="0">
                <a:ea typeface="ＭＳ Ｐゴシック" pitchFamily="34" charset="-128"/>
              </a:rPr>
              <a:t>1</a:t>
            </a:r>
            <a:endParaRPr lang="en-US" sz="3200" dirty="0" smtClean="0">
              <a:ea typeface="ＭＳ Ｐゴシック" pitchFamily="34" charset="-128"/>
            </a:endParaRPr>
          </a:p>
          <a:p>
            <a:pPr>
              <a:lnSpc>
                <a:spcPct val="120000"/>
              </a:lnSpc>
            </a:pPr>
            <a:r>
              <a:rPr lang="en-US" sz="3200" dirty="0" smtClean="0">
                <a:ea typeface="ＭＳ Ｐゴシック" pitchFamily="34" charset="-128"/>
              </a:rPr>
              <a:t>Treat osteoporosis</a:t>
            </a:r>
          </a:p>
          <a:p>
            <a:pPr lvl="1">
              <a:lnSpc>
                <a:spcPct val="120000"/>
              </a:lnSpc>
            </a:pPr>
            <a:r>
              <a:rPr lang="en-US" sz="3200" dirty="0">
                <a:ea typeface="ＭＳ Ｐゴシック" pitchFamily="34" charset="-128"/>
              </a:rPr>
              <a:t>Zoledronic acid (</a:t>
            </a:r>
            <a:r>
              <a:rPr lang="en-US" sz="3200" dirty="0" err="1">
                <a:ea typeface="ＭＳ Ｐゴシック" pitchFamily="34" charset="-128"/>
              </a:rPr>
              <a:t>Zometa</a:t>
            </a:r>
            <a:r>
              <a:rPr lang="en-US" sz="3200" dirty="0">
                <a:ea typeface="ＭＳ Ｐゴシック" pitchFamily="34" charset="-128"/>
              </a:rPr>
              <a:t>)*</a:t>
            </a:r>
            <a:r>
              <a:rPr lang="en-US" sz="3200" baseline="30000" dirty="0" smtClean="0">
                <a:ea typeface="ＭＳ Ｐゴシック" pitchFamily="34" charset="-128"/>
              </a:rPr>
              <a:t>2</a:t>
            </a:r>
            <a:r>
              <a:rPr lang="en-US" sz="3200" dirty="0" smtClean="0">
                <a:ea typeface="ＭＳ Ｐゴシック" pitchFamily="34" charset="-128"/>
              </a:rPr>
              <a:t>plus </a:t>
            </a:r>
            <a:r>
              <a:rPr lang="en-US" sz="3200" dirty="0" smtClean="0">
                <a:ea typeface="ＭＳ Ｐゴシック" pitchFamily="34" charset="-128"/>
              </a:rPr>
              <a:t>calcium and </a:t>
            </a:r>
            <a:r>
              <a:rPr lang="en-US" sz="3200" dirty="0" err="1" smtClean="0">
                <a:ea typeface="ＭＳ Ｐゴシック" pitchFamily="34" charset="-128"/>
              </a:rPr>
              <a:t>vit</a:t>
            </a:r>
            <a:r>
              <a:rPr lang="en-US" sz="3200" dirty="0" smtClean="0">
                <a:ea typeface="ＭＳ Ｐゴシック" pitchFamily="34" charset="-128"/>
              </a:rPr>
              <a:t> D</a:t>
            </a:r>
          </a:p>
          <a:p>
            <a:pPr lvl="1">
              <a:lnSpc>
                <a:spcPct val="120000"/>
              </a:lnSpc>
            </a:pPr>
            <a:r>
              <a:rPr lang="en-US" sz="3200" dirty="0" smtClean="0">
                <a:ea typeface="ＭＳ Ｐゴシック" pitchFamily="34" charset="-128"/>
              </a:rPr>
              <a:t>Estrogens</a:t>
            </a:r>
            <a:endParaRPr lang="en-US" sz="3200" dirty="0" smtClean="0">
              <a:ea typeface="ＭＳ Ｐゴシック" pitchFamily="34" charset="-128"/>
            </a:endParaRPr>
          </a:p>
        </p:txBody>
      </p:sp>
      <p:sp>
        <p:nvSpPr>
          <p:cNvPr id="7372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3325344-6B7C-4469-9285-9C780530013B}" type="slidenum">
              <a:rPr lang="en-US" sz="1600">
                <a:solidFill>
                  <a:srgbClr val="356FFF"/>
                </a:solidFill>
              </a:rPr>
              <a:pPr/>
              <a:t>41</a:t>
            </a:fld>
            <a:endParaRPr lang="en-US" sz="1600">
              <a:solidFill>
                <a:srgbClr val="356FFF"/>
              </a:solidFill>
            </a:endParaRPr>
          </a:p>
        </p:txBody>
      </p:sp>
      <p:sp>
        <p:nvSpPr>
          <p:cNvPr id="73732" name="Text Box 4"/>
          <p:cNvSpPr txBox="1">
            <a:spLocks noChangeArrowheads="1"/>
          </p:cNvSpPr>
          <p:nvPr/>
        </p:nvSpPr>
        <p:spPr bwMode="auto">
          <a:xfrm>
            <a:off x="428625" y="6172200"/>
            <a:ext cx="4341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None/>
            </a:pPr>
            <a:r>
              <a:rPr lang="en-US" sz="1200" b="1"/>
              <a:t>1. Higano Urol Clin North Amer 2004  2. Smith J Urol 2003</a:t>
            </a:r>
            <a:endParaRPr lang="en-US"/>
          </a:p>
        </p:txBody>
      </p:sp>
      <p:sp>
        <p:nvSpPr>
          <p:cNvPr id="73733" name="Text Box 5"/>
          <p:cNvSpPr txBox="1">
            <a:spLocks noChangeArrowheads="1"/>
          </p:cNvSpPr>
          <p:nvPr/>
        </p:nvSpPr>
        <p:spPr bwMode="auto">
          <a:xfrm>
            <a:off x="1063625" y="5526088"/>
            <a:ext cx="4362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b="1">
                <a:solidFill>
                  <a:schemeClr val="tx2"/>
                </a:solidFill>
              </a:rPr>
              <a:t>*not approved for treatment of male osteoporosis</a:t>
            </a:r>
            <a:endParaRPr lang="en-US"/>
          </a:p>
        </p:txBody>
      </p:sp>
    </p:spTree>
    <p:extLst>
      <p:ext uri="{BB962C8B-B14F-4D97-AF65-F5344CB8AC3E}">
        <p14:creationId xmlns:p14="http://schemas.microsoft.com/office/powerpoint/2010/main" val="36689008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sz="2800" smtClean="0">
                <a:ea typeface="ＭＳ Ｐゴシック" pitchFamily="34" charset="-128"/>
              </a:rPr>
              <a:t>What you don</a:t>
            </a:r>
            <a:r>
              <a:rPr lang="ja-JP" altLang="en-US" sz="2800" smtClean="0">
                <a:ea typeface="ＭＳ Ｐゴシック" pitchFamily="34" charset="-128"/>
              </a:rPr>
              <a:t>’</a:t>
            </a:r>
            <a:r>
              <a:rPr lang="en-US" altLang="ja-JP" sz="2800" smtClean="0">
                <a:ea typeface="ＭＳ Ｐゴシック" pitchFamily="34" charset="-128"/>
              </a:rPr>
              <a:t>t see:</a:t>
            </a:r>
            <a:br>
              <a:rPr lang="en-US" altLang="ja-JP" sz="2800" smtClean="0">
                <a:ea typeface="ＭＳ Ｐゴシック" pitchFamily="34" charset="-128"/>
              </a:rPr>
            </a:br>
            <a:r>
              <a:rPr lang="en-US" altLang="ja-JP" smtClean="0">
                <a:ea typeface="ＭＳ Ｐゴシック" pitchFamily="34" charset="-128"/>
              </a:rPr>
              <a:t>Anemia</a:t>
            </a:r>
            <a:endParaRPr lang="en-US" smtClean="0">
              <a:ea typeface="ＭＳ Ｐゴシック" pitchFamily="34" charset="-128"/>
            </a:endParaRPr>
          </a:p>
        </p:txBody>
      </p:sp>
      <p:sp>
        <p:nvSpPr>
          <p:cNvPr id="796675" name="Rectangle 3"/>
          <p:cNvSpPr>
            <a:spLocks noGrp="1" noChangeArrowheads="1"/>
          </p:cNvSpPr>
          <p:nvPr>
            <p:ph idx="1"/>
          </p:nvPr>
        </p:nvSpPr>
        <p:spPr/>
        <p:txBody>
          <a:bodyPr/>
          <a:lstStyle/>
          <a:p>
            <a:pPr>
              <a:lnSpc>
                <a:spcPct val="110000"/>
              </a:lnSpc>
            </a:pPr>
            <a:r>
              <a:rPr lang="en-US" sz="2400" dirty="0" smtClean="0">
                <a:ea typeface="ＭＳ Ｐゴシック" pitchFamily="34" charset="-128"/>
              </a:rPr>
              <a:t>Incidence up to 90%</a:t>
            </a:r>
            <a:r>
              <a:rPr lang="en-US" sz="2400" baseline="30000" dirty="0" smtClean="0">
                <a:ea typeface="ＭＳ Ｐゴシック" pitchFamily="34" charset="-128"/>
              </a:rPr>
              <a:t>1, 2</a:t>
            </a:r>
          </a:p>
          <a:p>
            <a:pPr>
              <a:lnSpc>
                <a:spcPct val="110000"/>
              </a:lnSpc>
            </a:pPr>
            <a:r>
              <a:rPr lang="en-US" sz="2400" dirty="0" smtClean="0">
                <a:ea typeface="ＭＳ Ｐゴシック" pitchFamily="34" charset="-128"/>
              </a:rPr>
              <a:t>Usually mild to moderate</a:t>
            </a:r>
            <a:endParaRPr lang="en-US" sz="2400" baseline="30000" dirty="0" smtClean="0">
              <a:ea typeface="ＭＳ Ｐゴシック" pitchFamily="34" charset="-128"/>
            </a:endParaRPr>
          </a:p>
          <a:p>
            <a:pPr>
              <a:lnSpc>
                <a:spcPct val="110000"/>
              </a:lnSpc>
            </a:pPr>
            <a:r>
              <a:rPr lang="en-US" sz="2400" dirty="0" smtClean="0">
                <a:ea typeface="ＭＳ Ｐゴシック" pitchFamily="34" charset="-128"/>
              </a:rPr>
              <a:t>Normochromic, normocytic</a:t>
            </a:r>
          </a:p>
          <a:p>
            <a:pPr>
              <a:lnSpc>
                <a:spcPct val="110000"/>
              </a:lnSpc>
            </a:pPr>
            <a:r>
              <a:rPr lang="en-US" sz="2400" dirty="0" smtClean="0">
                <a:ea typeface="ＭＳ Ｐゴシック" pitchFamily="34" charset="-128"/>
              </a:rPr>
              <a:t>Does not correlate with fatigue symptoms</a:t>
            </a:r>
          </a:p>
          <a:p>
            <a:pPr>
              <a:lnSpc>
                <a:spcPct val="110000"/>
              </a:lnSpc>
            </a:pPr>
            <a:r>
              <a:rPr lang="en-US" sz="2400" dirty="0" smtClean="0">
                <a:ea typeface="ＭＳ Ｐゴシック" pitchFamily="34" charset="-128"/>
              </a:rPr>
              <a:t>Responds well to erythropoietin </a:t>
            </a:r>
            <a:r>
              <a:rPr lang="en-US" sz="2400" baseline="30000" dirty="0" smtClean="0">
                <a:ea typeface="ＭＳ Ｐゴシック" pitchFamily="34" charset="-128"/>
              </a:rPr>
              <a:t>3,4</a:t>
            </a:r>
          </a:p>
          <a:p>
            <a:pPr>
              <a:lnSpc>
                <a:spcPct val="110000"/>
              </a:lnSpc>
            </a:pPr>
            <a:r>
              <a:rPr lang="en-US" sz="2400" dirty="0" smtClean="0">
                <a:ea typeface="ＭＳ Ｐゴシック" pitchFamily="34" charset="-128"/>
              </a:rPr>
              <a:t>Reversible</a:t>
            </a:r>
            <a:endParaRPr lang="en-US" sz="2400" baseline="30000" dirty="0" smtClean="0">
              <a:ea typeface="ＭＳ Ｐゴシック" pitchFamily="34" charset="-128"/>
            </a:endParaRPr>
          </a:p>
          <a:p>
            <a:pPr>
              <a:lnSpc>
                <a:spcPct val="110000"/>
              </a:lnSpc>
              <a:buFont typeface="Wingdings" pitchFamily="2" charset="2"/>
              <a:buNone/>
            </a:pPr>
            <a:endParaRPr lang="en-US" sz="2400" dirty="0" smtClean="0">
              <a:ea typeface="ＭＳ Ｐゴシック" pitchFamily="34" charset="-128"/>
            </a:endParaRPr>
          </a:p>
        </p:txBody>
      </p:sp>
      <p:sp>
        <p:nvSpPr>
          <p:cNvPr id="7782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D33C9CF-20AD-4EB0-8FC3-052C0B086712}" type="slidenum">
              <a:rPr lang="en-US" sz="1600">
                <a:solidFill>
                  <a:srgbClr val="356FFF"/>
                </a:solidFill>
              </a:rPr>
              <a:pPr/>
              <a:t>42</a:t>
            </a:fld>
            <a:endParaRPr lang="en-US" sz="1600">
              <a:solidFill>
                <a:srgbClr val="356FFF"/>
              </a:solidFill>
            </a:endParaRPr>
          </a:p>
        </p:txBody>
      </p:sp>
      <p:sp>
        <p:nvSpPr>
          <p:cNvPr id="77828" name="Rectangle 4"/>
          <p:cNvSpPr>
            <a:spLocks noChangeArrowheads="1"/>
          </p:cNvSpPr>
          <p:nvPr/>
        </p:nvSpPr>
        <p:spPr bwMode="auto">
          <a:xfrm>
            <a:off x="431800" y="6021388"/>
            <a:ext cx="7170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a:t>1. Crawford Cancer 1990  2. Strum J Urol 1997  3. Strum Br J Urol 1997 4. Beshara Prostate 1997</a:t>
            </a:r>
            <a:r>
              <a:rPr lang="en-US" sz="1400"/>
              <a:t> </a:t>
            </a:r>
          </a:p>
        </p:txBody>
      </p:sp>
    </p:spTree>
    <p:extLst>
      <p:ext uri="{BB962C8B-B14F-4D97-AF65-F5344CB8AC3E}">
        <p14:creationId xmlns:p14="http://schemas.microsoft.com/office/powerpoint/2010/main" val="26968623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667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6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sz="2400" smtClean="0">
                <a:ea typeface="ＭＳ Ｐゴシック" pitchFamily="34" charset="-128"/>
              </a:rPr>
              <a:t>What you don</a:t>
            </a:r>
            <a:r>
              <a:rPr lang="ja-JP" altLang="en-US" sz="2400" smtClean="0">
                <a:ea typeface="ＭＳ Ｐゴシック" pitchFamily="34" charset="-128"/>
              </a:rPr>
              <a:t>’</a:t>
            </a:r>
            <a:r>
              <a:rPr lang="en-US" altLang="ja-JP" sz="2400" smtClean="0">
                <a:ea typeface="ＭＳ Ｐゴシック" pitchFamily="34" charset="-128"/>
              </a:rPr>
              <a:t>t see:</a:t>
            </a:r>
            <a:br>
              <a:rPr lang="en-US" altLang="ja-JP" sz="2400" smtClean="0">
                <a:ea typeface="ＭＳ Ｐゴシック" pitchFamily="34" charset="-128"/>
              </a:rPr>
            </a:br>
            <a:r>
              <a:rPr lang="en-US" altLang="ja-JP" sz="3200" smtClean="0">
                <a:ea typeface="ＭＳ Ｐゴシック" pitchFamily="34" charset="-128"/>
              </a:rPr>
              <a:t>ADT Induces Insulin Resistance-Like Syndrome</a:t>
            </a:r>
            <a:endParaRPr lang="en-US" smtClean="0">
              <a:ea typeface="ＭＳ Ｐゴシック" pitchFamily="34" charset="-128"/>
            </a:endParaRPr>
          </a:p>
        </p:txBody>
      </p:sp>
      <p:sp>
        <p:nvSpPr>
          <p:cNvPr id="79875" name="Rectangle 3"/>
          <p:cNvSpPr>
            <a:spLocks noGrp="1" noChangeArrowheads="1"/>
          </p:cNvSpPr>
          <p:nvPr>
            <p:ph idx="1"/>
          </p:nvPr>
        </p:nvSpPr>
        <p:spPr>
          <a:xfrm>
            <a:off x="314325" y="1831975"/>
            <a:ext cx="8532813" cy="3924300"/>
          </a:xfrm>
        </p:spPr>
        <p:txBody>
          <a:bodyPr/>
          <a:lstStyle/>
          <a:p>
            <a:r>
              <a:rPr lang="en-US" smtClean="0">
                <a:ea typeface="ＭＳ Ｐゴシック" pitchFamily="34" charset="-128"/>
              </a:rPr>
              <a:t>Hyperlipidemia </a:t>
            </a:r>
            <a:r>
              <a:rPr lang="en-US" baseline="30000" smtClean="0">
                <a:ea typeface="ＭＳ Ｐゴシック" pitchFamily="34" charset="-128"/>
              </a:rPr>
              <a:t>1, 2</a:t>
            </a:r>
            <a:endParaRPr lang="en-US" smtClean="0">
              <a:ea typeface="ＭＳ Ｐゴシック" pitchFamily="34" charset="-128"/>
            </a:endParaRPr>
          </a:p>
          <a:p>
            <a:r>
              <a:rPr lang="en-US" smtClean="0">
                <a:ea typeface="ＭＳ Ｐゴシック" pitchFamily="34" charset="-128"/>
              </a:rPr>
              <a:t>Glucose intolerance </a:t>
            </a:r>
            <a:r>
              <a:rPr lang="en-US" baseline="30000" smtClean="0">
                <a:ea typeface="ＭＳ Ｐゴシック" pitchFamily="34" charset="-128"/>
              </a:rPr>
              <a:t>3, 4, 5</a:t>
            </a:r>
            <a:endParaRPr lang="en-US" smtClean="0">
              <a:ea typeface="ＭＳ Ｐゴシック" pitchFamily="34" charset="-128"/>
            </a:endParaRPr>
          </a:p>
          <a:p>
            <a:r>
              <a:rPr lang="en-US" smtClean="0">
                <a:ea typeface="ＭＳ Ｐゴシック" pitchFamily="34" charset="-128"/>
              </a:rPr>
              <a:t>Hypertension </a:t>
            </a:r>
            <a:r>
              <a:rPr lang="en-US" baseline="30000" smtClean="0">
                <a:ea typeface="ＭＳ Ｐゴシック" pitchFamily="34" charset="-128"/>
              </a:rPr>
              <a:t>3, 4</a:t>
            </a:r>
            <a:endParaRPr lang="en-US" smtClean="0">
              <a:ea typeface="ＭＳ Ｐゴシック" pitchFamily="34" charset="-128"/>
            </a:endParaRPr>
          </a:p>
          <a:p>
            <a:r>
              <a:rPr lang="en-US" smtClean="0">
                <a:ea typeface="ＭＳ Ｐゴシック" pitchFamily="34" charset="-128"/>
              </a:rPr>
              <a:t>Increased cardiovascular risk </a:t>
            </a:r>
            <a:r>
              <a:rPr lang="en-US" baseline="30000" smtClean="0">
                <a:ea typeface="ＭＳ Ｐゴシック" pitchFamily="34" charset="-128"/>
              </a:rPr>
              <a:t>3, 4, 6</a:t>
            </a:r>
            <a:endParaRPr lang="en-US" smtClean="0">
              <a:ea typeface="ＭＳ Ｐゴシック" pitchFamily="34" charset="-128"/>
            </a:endParaRPr>
          </a:p>
          <a:p>
            <a:endParaRPr lang="en-US" smtClean="0">
              <a:ea typeface="ＭＳ Ｐゴシック" pitchFamily="34" charset="-128"/>
            </a:endParaRPr>
          </a:p>
        </p:txBody>
      </p:sp>
      <p:sp>
        <p:nvSpPr>
          <p:cNvPr id="7987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CC7E5F5-791C-4EDF-8463-5C41CA65548C}" type="slidenum">
              <a:rPr lang="en-US" sz="1600">
                <a:solidFill>
                  <a:srgbClr val="356FFF"/>
                </a:solidFill>
              </a:rPr>
              <a:pPr/>
              <a:t>43</a:t>
            </a:fld>
            <a:endParaRPr lang="en-US" sz="1600">
              <a:solidFill>
                <a:srgbClr val="356FFF"/>
              </a:solidFill>
            </a:endParaRPr>
          </a:p>
        </p:txBody>
      </p:sp>
      <p:sp>
        <p:nvSpPr>
          <p:cNvPr id="79876" name="Text Box 4"/>
          <p:cNvSpPr txBox="1">
            <a:spLocks noChangeArrowheads="1"/>
          </p:cNvSpPr>
          <p:nvPr/>
        </p:nvSpPr>
        <p:spPr bwMode="auto">
          <a:xfrm>
            <a:off x="292100" y="6038850"/>
            <a:ext cx="83724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pPr>
            <a:r>
              <a:rPr lang="en-US" sz="1200" b="1"/>
              <a:t>1.  Arrer J Clin Endocrin Metab 1996 2. Smith MR J Clin Endocrin Metab 2002  3.Higano Urology 1996  4. Inaba Metabolism 2005  5. Basaira Cancer 2006 6. Keating J Clin Oncol 2006</a:t>
            </a:r>
          </a:p>
        </p:txBody>
      </p:sp>
    </p:spTree>
    <p:extLst>
      <p:ext uri="{BB962C8B-B14F-4D97-AF65-F5344CB8AC3E}">
        <p14:creationId xmlns:p14="http://schemas.microsoft.com/office/powerpoint/2010/main" val="2881390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ea typeface="ＭＳ Ｐゴシック" pitchFamily="34" charset="-128"/>
              </a:rPr>
              <a:t>Recommendations </a:t>
            </a:r>
          </a:p>
        </p:txBody>
      </p:sp>
      <p:sp>
        <p:nvSpPr>
          <p:cNvPr id="812036" name="Rectangle 4"/>
          <p:cNvSpPr>
            <a:spLocks noGrp="1" noChangeArrowheads="1"/>
          </p:cNvSpPr>
          <p:nvPr>
            <p:ph idx="1"/>
          </p:nvPr>
        </p:nvSpPr>
        <p:spPr>
          <a:xfrm>
            <a:off x="314325" y="1679575"/>
            <a:ext cx="8532813" cy="4953000"/>
          </a:xfrm>
        </p:spPr>
        <p:txBody>
          <a:bodyPr/>
          <a:lstStyle/>
          <a:p>
            <a:pPr>
              <a:spcBef>
                <a:spcPct val="10000"/>
              </a:spcBef>
              <a:spcAft>
                <a:spcPct val="30000"/>
              </a:spcAft>
            </a:pPr>
            <a:r>
              <a:rPr lang="en-US" smtClean="0">
                <a:ea typeface="ＭＳ Ｐゴシック" pitchFamily="34" charset="-128"/>
              </a:rPr>
              <a:t>Monitor</a:t>
            </a:r>
          </a:p>
          <a:p>
            <a:pPr lvl="1">
              <a:spcBef>
                <a:spcPct val="10000"/>
              </a:spcBef>
              <a:spcAft>
                <a:spcPct val="30000"/>
              </a:spcAft>
            </a:pPr>
            <a:r>
              <a:rPr lang="en-US" smtClean="0">
                <a:ea typeface="ＭＳ Ｐゴシック" pitchFamily="34" charset="-128"/>
              </a:rPr>
              <a:t>Serum glucose</a:t>
            </a:r>
          </a:p>
          <a:p>
            <a:pPr lvl="1">
              <a:spcBef>
                <a:spcPct val="10000"/>
              </a:spcBef>
              <a:spcAft>
                <a:spcPct val="30000"/>
              </a:spcAft>
            </a:pPr>
            <a:r>
              <a:rPr lang="en-US" smtClean="0">
                <a:ea typeface="ＭＳ Ｐゴシック" pitchFamily="34" charset="-128"/>
              </a:rPr>
              <a:t>Lipids</a:t>
            </a:r>
          </a:p>
          <a:p>
            <a:pPr lvl="1">
              <a:spcBef>
                <a:spcPct val="10000"/>
              </a:spcBef>
              <a:spcAft>
                <a:spcPct val="30000"/>
              </a:spcAft>
            </a:pPr>
            <a:r>
              <a:rPr lang="en-US" smtClean="0">
                <a:ea typeface="ＭＳ Ｐゴシック" pitchFamily="34" charset="-128"/>
              </a:rPr>
              <a:t>Blood pressure</a:t>
            </a:r>
          </a:p>
          <a:p>
            <a:pPr lvl="1">
              <a:spcBef>
                <a:spcPct val="10000"/>
              </a:spcBef>
              <a:spcAft>
                <a:spcPct val="30000"/>
              </a:spcAft>
            </a:pPr>
            <a:r>
              <a:rPr lang="en-US" smtClean="0">
                <a:ea typeface="ＭＳ Ｐゴシック" pitchFamily="34" charset="-128"/>
              </a:rPr>
              <a:t>Weight</a:t>
            </a:r>
          </a:p>
          <a:p>
            <a:pPr>
              <a:spcBef>
                <a:spcPct val="10000"/>
              </a:spcBef>
              <a:spcAft>
                <a:spcPct val="30000"/>
              </a:spcAft>
            </a:pPr>
            <a:r>
              <a:rPr lang="en-US" smtClean="0">
                <a:ea typeface="ＭＳ Ｐゴシック" pitchFamily="34" charset="-128"/>
              </a:rPr>
              <a:t>Exercise</a:t>
            </a:r>
          </a:p>
          <a:p>
            <a:pPr>
              <a:spcBef>
                <a:spcPct val="10000"/>
              </a:spcBef>
              <a:spcAft>
                <a:spcPct val="30000"/>
              </a:spcAft>
            </a:pPr>
            <a:r>
              <a:rPr lang="en-US" smtClean="0">
                <a:ea typeface="ＭＳ Ｐゴシック" pitchFamily="34" charset="-128"/>
              </a:rPr>
              <a:t>Diet</a:t>
            </a:r>
          </a:p>
          <a:p>
            <a:pPr>
              <a:spcBef>
                <a:spcPct val="10000"/>
              </a:spcBef>
              <a:spcAft>
                <a:spcPct val="30000"/>
              </a:spcAft>
            </a:pPr>
            <a:r>
              <a:rPr lang="en-US" smtClean="0">
                <a:ea typeface="ＭＳ Ｐゴシック" pitchFamily="34" charset="-128"/>
              </a:rPr>
              <a:t>Treat hyperlipidemia, hypertension, diabetes</a:t>
            </a:r>
            <a:endParaRPr lang="en-US" sz="2400" smtClean="0">
              <a:ea typeface="ＭＳ Ｐゴシック" pitchFamily="34" charset="-128"/>
            </a:endParaRPr>
          </a:p>
        </p:txBody>
      </p:sp>
      <p:sp>
        <p:nvSpPr>
          <p:cNvPr id="8601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5EB114C-8271-4BD8-B100-08DAC71EED39}" type="slidenum">
              <a:rPr lang="en-US" sz="1600">
                <a:solidFill>
                  <a:srgbClr val="356FFF"/>
                </a:solidFill>
              </a:rPr>
              <a:pPr/>
              <a:t>44</a:t>
            </a:fld>
            <a:endParaRPr lang="en-US" sz="1600">
              <a:solidFill>
                <a:srgbClr val="356FFF"/>
              </a:solidFill>
            </a:endParaRPr>
          </a:p>
        </p:txBody>
      </p:sp>
    </p:spTree>
    <p:extLst>
      <p:ext uri="{BB962C8B-B14F-4D97-AF65-F5344CB8AC3E}">
        <p14:creationId xmlns:p14="http://schemas.microsoft.com/office/powerpoint/2010/main" val="24702320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2036">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2036">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20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EEADA943-D069-4DA9-882D-A558A06348D4}" type="slidenum">
              <a:rPr lang="en-US" smtClean="0"/>
              <a:pPr/>
              <a:t>45</a:t>
            </a:fld>
            <a:endParaRPr lang="en-US"/>
          </a:p>
        </p:txBody>
      </p:sp>
      <p:sp>
        <p:nvSpPr>
          <p:cNvPr id="5" name="Rectangle 2"/>
          <p:cNvSpPr>
            <a:spLocks noGrp="1" noChangeArrowheads="1"/>
          </p:cNvSpPr>
          <p:nvPr>
            <p:ph idx="1"/>
          </p:nvPr>
        </p:nvSpPr>
        <p:spPr/>
        <p:txBody>
          <a:bodyPr/>
          <a:lstStyle/>
          <a:p>
            <a:r>
              <a:rPr lang="en-US" sz="2800" dirty="0" smtClean="0">
                <a:ea typeface="ＭＳ Ｐゴシック" pitchFamily="34" charset="-128"/>
              </a:rPr>
              <a:t>What you feel:</a:t>
            </a:r>
            <a:r>
              <a:rPr lang="en-US" sz="3600" dirty="0" smtClean="0">
                <a:ea typeface="ＭＳ Ｐゴシック" pitchFamily="34" charset="-128"/>
              </a:rPr>
              <a:t/>
            </a:r>
            <a:br>
              <a:rPr lang="en-US" sz="3600" dirty="0" smtClean="0">
                <a:ea typeface="ＭＳ Ｐゴシック" pitchFamily="34" charset="-128"/>
              </a:rPr>
            </a:br>
            <a:endParaRPr lang="en-US" dirty="0" smtClean="0">
              <a:ea typeface="ＭＳ Ｐゴシック" pitchFamily="34" charset="-128"/>
            </a:endParaRPr>
          </a:p>
        </p:txBody>
      </p:sp>
    </p:spTree>
    <p:extLst>
      <p:ext uri="{BB962C8B-B14F-4D97-AF65-F5344CB8AC3E}">
        <p14:creationId xmlns:p14="http://schemas.microsoft.com/office/powerpoint/2010/main" val="2784470929"/>
      </p:ext>
    </p:extLst>
  </p:cSld>
  <p:clrMapOvr>
    <a:masterClrMapping/>
  </p:clrMapOvr>
  <p:transition xmlns:p14="http://schemas.microsoft.com/office/powerpoint/2010/mai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p:txBody>
          <a:bodyPr/>
          <a:lstStyle/>
          <a:p>
            <a:endParaRPr lang="en-US" dirty="0" smtClean="0">
              <a:ea typeface="ＭＳ Ｐゴシック" pitchFamily="34" charset="-128"/>
            </a:endParaRPr>
          </a:p>
          <a:p>
            <a:r>
              <a:rPr lang="en-US" dirty="0" smtClean="0">
                <a:ea typeface="ＭＳ Ｐゴシック" pitchFamily="34" charset="-128"/>
              </a:rPr>
              <a:t>Probably underestimated</a:t>
            </a:r>
          </a:p>
          <a:p>
            <a:r>
              <a:rPr lang="ja-JP" altLang="en-US" dirty="0" smtClean="0">
                <a:ea typeface="ＭＳ Ｐゴシック" pitchFamily="34" charset="-128"/>
              </a:rPr>
              <a:t>“</a:t>
            </a:r>
            <a:r>
              <a:rPr lang="en-US" altLang="ja-JP" dirty="0" smtClean="0">
                <a:ea typeface="ＭＳ Ｐゴシック" pitchFamily="34" charset="-128"/>
              </a:rPr>
              <a:t>Severe</a:t>
            </a:r>
            <a:r>
              <a:rPr lang="ja-JP" altLang="en-US" dirty="0" smtClean="0">
                <a:ea typeface="ＭＳ Ｐゴシック" pitchFamily="34" charset="-128"/>
              </a:rPr>
              <a:t>”</a:t>
            </a:r>
            <a:r>
              <a:rPr lang="en-US" altLang="ja-JP" dirty="0" smtClean="0">
                <a:ea typeface="ＭＳ Ｐゴシック" pitchFamily="34" charset="-128"/>
              </a:rPr>
              <a:t> fatigue in 14% after 3 months ADT</a:t>
            </a:r>
            <a:r>
              <a:rPr lang="en-US" altLang="ja-JP" baseline="30000" dirty="0" smtClean="0">
                <a:ea typeface="ＭＳ Ｐゴシック" pitchFamily="34" charset="-128"/>
              </a:rPr>
              <a:t>1</a:t>
            </a:r>
          </a:p>
          <a:p>
            <a:pPr>
              <a:lnSpc>
                <a:spcPct val="120000"/>
              </a:lnSpc>
            </a:pPr>
            <a:r>
              <a:rPr lang="en-US" dirty="0" smtClean="0">
                <a:ea typeface="ＭＳ Ｐゴシック" pitchFamily="34" charset="-128"/>
              </a:rPr>
              <a:t>Appears to be independent of psychological issues or anemia </a:t>
            </a:r>
            <a:r>
              <a:rPr lang="en-US" baseline="30000" dirty="0" smtClean="0">
                <a:ea typeface="ＭＳ Ｐゴシック" pitchFamily="34" charset="-128"/>
              </a:rPr>
              <a:t>2</a:t>
            </a:r>
            <a:endParaRPr lang="en-US" dirty="0" smtClean="0">
              <a:ea typeface="ＭＳ Ｐゴシック" pitchFamily="34" charset="-128"/>
            </a:endParaRPr>
          </a:p>
        </p:txBody>
      </p:sp>
      <p:sp>
        <p:nvSpPr>
          <p:cNvPr id="8806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6AAB409-A574-48D5-8109-359CDC93E6DE}" type="slidenum">
              <a:rPr lang="en-US" sz="1600">
                <a:solidFill>
                  <a:srgbClr val="356FFF"/>
                </a:solidFill>
              </a:rPr>
              <a:pPr/>
              <a:t>46</a:t>
            </a:fld>
            <a:endParaRPr lang="en-US" sz="1600">
              <a:solidFill>
                <a:srgbClr val="356FFF"/>
              </a:solidFill>
            </a:endParaRPr>
          </a:p>
        </p:txBody>
      </p:sp>
      <p:sp>
        <p:nvSpPr>
          <p:cNvPr id="88068" name="Text Box 4"/>
          <p:cNvSpPr txBox="1">
            <a:spLocks noChangeArrowheads="1"/>
          </p:cNvSpPr>
          <p:nvPr/>
        </p:nvSpPr>
        <p:spPr bwMode="auto">
          <a:xfrm>
            <a:off x="568325" y="6135688"/>
            <a:ext cx="6251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a:t>1. Stone  P Eur J Cancer 2000  2. Choo R Can J Urol 2005</a:t>
            </a:r>
          </a:p>
        </p:txBody>
      </p:sp>
      <p:sp>
        <p:nvSpPr>
          <p:cNvPr id="88069" name="Rectangle 5"/>
          <p:cNvSpPr>
            <a:spLocks noChangeArrowheads="1"/>
          </p:cNvSpPr>
          <p:nvPr/>
        </p:nvSpPr>
        <p:spPr bwMode="auto">
          <a:xfrm>
            <a:off x="2841625" y="58610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a:p>
        </p:txBody>
      </p:sp>
      <p:sp>
        <p:nvSpPr>
          <p:cNvPr id="2" name="Title 1"/>
          <p:cNvSpPr>
            <a:spLocks noGrp="1"/>
          </p:cNvSpPr>
          <p:nvPr>
            <p:ph type="title"/>
          </p:nvPr>
        </p:nvSpPr>
        <p:spPr/>
        <p:txBody>
          <a:bodyPr/>
          <a:lstStyle/>
          <a:p>
            <a:r>
              <a:rPr lang="en-US" sz="3200" dirty="0">
                <a:ea typeface="ＭＳ Ｐゴシック" pitchFamily="34" charset="-128"/>
              </a:rPr>
              <a:t>Fatigue, Lack of Energy or Initiative</a:t>
            </a:r>
            <a:br>
              <a:rPr lang="en-US" sz="3200" dirty="0">
                <a:ea typeface="ＭＳ Ｐゴシック" pitchFamily="34" charset="-128"/>
              </a:rPr>
            </a:br>
            <a:endParaRPr lang="en-US" sz="3200" dirty="0"/>
          </a:p>
        </p:txBody>
      </p:sp>
    </p:spTree>
    <p:extLst>
      <p:ext uri="{BB962C8B-B14F-4D97-AF65-F5344CB8AC3E}">
        <p14:creationId xmlns:p14="http://schemas.microsoft.com/office/powerpoint/2010/main" val="847908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14325" y="419100"/>
            <a:ext cx="8540750" cy="990600"/>
          </a:xfrm>
        </p:spPr>
        <p:txBody>
          <a:bodyPr>
            <a:normAutofit fontScale="90000"/>
          </a:bodyPr>
          <a:lstStyle/>
          <a:p>
            <a:r>
              <a:rPr lang="en-US" sz="2800" smtClean="0">
                <a:ea typeface="ＭＳ Ｐゴシック" pitchFamily="34" charset="-128"/>
              </a:rPr>
              <a:t>What you feel:</a:t>
            </a:r>
            <a:r>
              <a:rPr lang="en-US" smtClean="0">
                <a:ea typeface="ＭＳ Ｐゴシック" pitchFamily="34" charset="-128"/>
              </a:rPr>
              <a:t> </a:t>
            </a:r>
            <a:br>
              <a:rPr lang="en-US" smtClean="0">
                <a:ea typeface="ＭＳ Ｐゴシック" pitchFamily="34" charset="-128"/>
              </a:rPr>
            </a:br>
            <a:r>
              <a:rPr lang="en-US" smtClean="0">
                <a:ea typeface="ＭＳ Ｐゴシック" pitchFamily="34" charset="-128"/>
              </a:rPr>
              <a:t>Depression</a:t>
            </a:r>
          </a:p>
        </p:txBody>
      </p:sp>
      <p:sp>
        <p:nvSpPr>
          <p:cNvPr id="92163" name="Rectangle 3"/>
          <p:cNvSpPr>
            <a:spLocks noGrp="1" noChangeArrowheads="1"/>
          </p:cNvSpPr>
          <p:nvPr>
            <p:ph idx="1"/>
          </p:nvPr>
        </p:nvSpPr>
        <p:spPr>
          <a:xfrm>
            <a:off x="314325" y="1679575"/>
            <a:ext cx="8532813" cy="4902200"/>
          </a:xfrm>
        </p:spPr>
        <p:txBody>
          <a:bodyPr/>
          <a:lstStyle/>
          <a:p>
            <a:pPr>
              <a:spcBef>
                <a:spcPct val="25000"/>
              </a:spcBef>
            </a:pPr>
            <a:r>
              <a:rPr lang="en-US" dirty="0" smtClean="0">
                <a:ea typeface="ＭＳ Ｐゴシック" pitchFamily="34" charset="-128"/>
              </a:rPr>
              <a:t>Major depressive disorders seen in 13% of men on ADT</a:t>
            </a:r>
            <a:r>
              <a:rPr lang="en-US" baseline="30000" dirty="0" smtClean="0">
                <a:ea typeface="ＭＳ Ｐゴシック" pitchFamily="34" charset="-128"/>
              </a:rPr>
              <a:t>1</a:t>
            </a:r>
            <a:endParaRPr lang="en-US" dirty="0" smtClean="0">
              <a:ea typeface="ＭＳ Ｐゴシック" pitchFamily="34" charset="-128"/>
            </a:endParaRPr>
          </a:p>
          <a:p>
            <a:pPr lvl="1">
              <a:spcBef>
                <a:spcPct val="25000"/>
              </a:spcBef>
            </a:pPr>
            <a:r>
              <a:rPr lang="en-US" sz="2400" dirty="0" smtClean="0">
                <a:ea typeface="ＭＳ Ｐゴシック" pitchFamily="34" charset="-128"/>
              </a:rPr>
              <a:t>8 times higher than general male population</a:t>
            </a:r>
          </a:p>
          <a:p>
            <a:pPr lvl="1">
              <a:spcBef>
                <a:spcPct val="25000"/>
              </a:spcBef>
            </a:pPr>
            <a:r>
              <a:rPr lang="en-US" sz="2400" dirty="0" smtClean="0">
                <a:ea typeface="ＭＳ Ｐゴシック" pitchFamily="34" charset="-128"/>
              </a:rPr>
              <a:t>Prior history of depression is a risk factor</a:t>
            </a:r>
          </a:p>
          <a:p>
            <a:pPr>
              <a:spcBef>
                <a:spcPct val="25000"/>
              </a:spcBef>
            </a:pPr>
            <a:r>
              <a:rPr lang="en-US" dirty="0" smtClean="0">
                <a:ea typeface="ＭＳ Ｐゴシック" pitchFamily="34" charset="-128"/>
              </a:rPr>
              <a:t>Oncologists </a:t>
            </a:r>
            <a:r>
              <a:rPr lang="en-US" dirty="0" smtClean="0">
                <a:ea typeface="ＭＳ Ｐゴシック" pitchFamily="34" charset="-128"/>
              </a:rPr>
              <a:t>are bad at recognizing depression</a:t>
            </a:r>
            <a:r>
              <a:rPr lang="en-US" baseline="30000" dirty="0" smtClean="0">
                <a:ea typeface="ＭＳ Ｐゴシック" pitchFamily="34" charset="-128"/>
              </a:rPr>
              <a:t>2</a:t>
            </a:r>
          </a:p>
        </p:txBody>
      </p:sp>
      <p:sp>
        <p:nvSpPr>
          <p:cNvPr id="9216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4EB1643-4B13-4496-ADCC-8C628D67D10C}" type="slidenum">
              <a:rPr lang="en-US" sz="1600">
                <a:solidFill>
                  <a:srgbClr val="356FFF"/>
                </a:solidFill>
              </a:rPr>
              <a:pPr/>
              <a:t>47</a:t>
            </a:fld>
            <a:endParaRPr lang="en-US" sz="1600">
              <a:solidFill>
                <a:srgbClr val="356FFF"/>
              </a:solidFill>
            </a:endParaRPr>
          </a:p>
        </p:txBody>
      </p:sp>
      <p:sp>
        <p:nvSpPr>
          <p:cNvPr id="92164" name="Text Box 4"/>
          <p:cNvSpPr txBox="1">
            <a:spLocks noChangeArrowheads="1"/>
          </p:cNvSpPr>
          <p:nvPr/>
        </p:nvSpPr>
        <p:spPr bwMode="auto">
          <a:xfrm>
            <a:off x="644525" y="6145213"/>
            <a:ext cx="441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a:t>1. Pirl Psycho-Oncology 2002. 2. Passik J Clin Oncol 1998</a:t>
            </a:r>
            <a:r>
              <a:rPr lang="en-US" sz="1400" b="1"/>
              <a:t> </a:t>
            </a:r>
          </a:p>
        </p:txBody>
      </p:sp>
    </p:spTree>
    <p:extLst>
      <p:ext uri="{BB962C8B-B14F-4D97-AF65-F5344CB8AC3E}">
        <p14:creationId xmlns:p14="http://schemas.microsoft.com/office/powerpoint/2010/main" val="4135640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3600" smtClean="0">
                <a:ea typeface="ＭＳ Ｐゴシック" pitchFamily="34" charset="-128"/>
              </a:rPr>
              <a:t>Managing emotional side effects</a:t>
            </a:r>
            <a:endParaRPr lang="en-US" smtClean="0">
              <a:ea typeface="ＭＳ Ｐゴシック" pitchFamily="34" charset="-128"/>
            </a:endParaRPr>
          </a:p>
        </p:txBody>
      </p:sp>
      <p:sp>
        <p:nvSpPr>
          <p:cNvPr id="94211" name="Rectangle 3"/>
          <p:cNvSpPr>
            <a:spLocks noGrp="1" noChangeArrowheads="1"/>
          </p:cNvSpPr>
          <p:nvPr>
            <p:ph idx="1"/>
          </p:nvPr>
        </p:nvSpPr>
        <p:spPr>
          <a:xfrm>
            <a:off x="314325" y="1679575"/>
            <a:ext cx="8829675" cy="4051300"/>
          </a:xfrm>
        </p:spPr>
        <p:txBody>
          <a:bodyPr/>
          <a:lstStyle/>
          <a:p>
            <a:r>
              <a:rPr lang="en-US" smtClean="0">
                <a:ea typeface="ＭＳ Ｐゴシック" pitchFamily="34" charset="-128"/>
              </a:rPr>
              <a:t>Assess for pre-existing depression history</a:t>
            </a:r>
          </a:p>
          <a:p>
            <a:r>
              <a:rPr lang="en-US" smtClean="0">
                <a:ea typeface="ＭＳ Ｐゴシック" pitchFamily="34" charset="-128"/>
              </a:rPr>
              <a:t>Treat or refer for anti-depressant therapy </a:t>
            </a:r>
          </a:p>
          <a:p>
            <a:r>
              <a:rPr lang="en-US" smtClean="0">
                <a:ea typeface="ＭＳ Ｐゴシック" pitchFamily="34" charset="-128"/>
              </a:rPr>
              <a:t>Use of Provigil as an adjunct to anti-depressant therapy</a:t>
            </a:r>
            <a:r>
              <a:rPr lang="en-US" baseline="30000" smtClean="0">
                <a:ea typeface="ＭＳ Ｐゴシック" pitchFamily="34" charset="-128"/>
              </a:rPr>
              <a:t> </a:t>
            </a:r>
            <a:r>
              <a:rPr lang="en-US" smtClean="0">
                <a:ea typeface="ＭＳ Ｐゴシック" pitchFamily="34" charset="-128"/>
              </a:rPr>
              <a:t>to help treat fatigue</a:t>
            </a:r>
            <a:r>
              <a:rPr lang="en-US" baseline="30000" smtClean="0">
                <a:ea typeface="ＭＳ Ｐゴシック" pitchFamily="34" charset="-128"/>
              </a:rPr>
              <a:t>1</a:t>
            </a:r>
            <a:endParaRPr lang="en-US" smtClean="0">
              <a:ea typeface="ＭＳ Ｐゴシック" pitchFamily="34" charset="-128"/>
            </a:endParaRPr>
          </a:p>
          <a:p>
            <a:r>
              <a:rPr lang="en-US" smtClean="0">
                <a:ea typeface="ＭＳ Ｐゴシック" pitchFamily="34" charset="-128"/>
              </a:rPr>
              <a:t>Exercise</a:t>
            </a:r>
          </a:p>
        </p:txBody>
      </p:sp>
      <p:sp>
        <p:nvSpPr>
          <p:cNvPr id="9420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65A38B0-0814-4E66-8954-28BE2BC57B75}" type="slidenum">
              <a:rPr lang="en-US" sz="1600">
                <a:solidFill>
                  <a:srgbClr val="356FFF"/>
                </a:solidFill>
              </a:rPr>
              <a:pPr/>
              <a:t>48</a:t>
            </a:fld>
            <a:endParaRPr lang="en-US" sz="1600">
              <a:solidFill>
                <a:srgbClr val="356FFF"/>
              </a:solidFill>
            </a:endParaRPr>
          </a:p>
        </p:txBody>
      </p:sp>
      <p:sp>
        <p:nvSpPr>
          <p:cNvPr id="94212" name="Text Box 4"/>
          <p:cNvSpPr txBox="1">
            <a:spLocks noChangeArrowheads="1"/>
          </p:cNvSpPr>
          <p:nvPr/>
        </p:nvSpPr>
        <p:spPr bwMode="auto">
          <a:xfrm>
            <a:off x="466725" y="6121400"/>
            <a:ext cx="2251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1. </a:t>
            </a:r>
            <a:r>
              <a:rPr lang="en-US" sz="1200" b="1"/>
              <a:t> Fava J Clin Psychiat 2005</a:t>
            </a:r>
            <a:endParaRPr lang="en-US" sz="1200"/>
          </a:p>
        </p:txBody>
      </p:sp>
    </p:spTree>
    <p:extLst>
      <p:ext uri="{BB962C8B-B14F-4D97-AF65-F5344CB8AC3E}">
        <p14:creationId xmlns:p14="http://schemas.microsoft.com/office/powerpoint/2010/main" val="25426976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r>
              <a:rPr lang="en-US" sz="2800" smtClean="0">
                <a:ea typeface="ＭＳ Ｐゴシック" pitchFamily="34" charset="-128"/>
              </a:rPr>
              <a:t>What you feel:</a:t>
            </a:r>
            <a:r>
              <a:rPr lang="en-US" smtClean="0">
                <a:ea typeface="ＭＳ Ｐゴシック" pitchFamily="34" charset="-128"/>
              </a:rPr>
              <a:t> </a:t>
            </a:r>
            <a:br>
              <a:rPr lang="en-US" smtClean="0">
                <a:ea typeface="ＭＳ Ｐゴシック" pitchFamily="34" charset="-128"/>
              </a:rPr>
            </a:br>
            <a:r>
              <a:rPr lang="en-US" smtClean="0">
                <a:ea typeface="ＭＳ Ｐゴシック" pitchFamily="34" charset="-128"/>
              </a:rPr>
              <a:t>Cognitive Function</a:t>
            </a:r>
          </a:p>
        </p:txBody>
      </p:sp>
      <p:sp>
        <p:nvSpPr>
          <p:cNvPr id="96259" name="Rectangle 3"/>
          <p:cNvSpPr>
            <a:spLocks noGrp="1" noChangeArrowheads="1"/>
          </p:cNvSpPr>
          <p:nvPr>
            <p:ph idx="1"/>
          </p:nvPr>
        </p:nvSpPr>
        <p:spPr>
          <a:xfrm>
            <a:off x="314325" y="1679575"/>
            <a:ext cx="8532813" cy="3835400"/>
          </a:xfrm>
        </p:spPr>
        <p:txBody>
          <a:bodyPr/>
          <a:lstStyle/>
          <a:p>
            <a:pPr marL="0" indent="0">
              <a:lnSpc>
                <a:spcPct val="90000"/>
              </a:lnSpc>
              <a:buNone/>
            </a:pPr>
            <a:r>
              <a:rPr lang="en-US" dirty="0" smtClean="0">
                <a:ea typeface="ＭＳ Ｐゴシック" pitchFamily="34" charset="-128"/>
              </a:rPr>
              <a:t>Prospective </a:t>
            </a:r>
            <a:r>
              <a:rPr lang="en-US" dirty="0" smtClean="0">
                <a:ea typeface="ＭＳ Ｐゴシック" pitchFamily="34" charset="-128"/>
              </a:rPr>
              <a:t>trials, 9-12 months ADT suggest impact on </a:t>
            </a:r>
          </a:p>
          <a:p>
            <a:pPr lvl="1">
              <a:lnSpc>
                <a:spcPct val="90000"/>
              </a:lnSpc>
            </a:pPr>
            <a:r>
              <a:rPr lang="en-US" dirty="0" smtClean="0">
                <a:ea typeface="ＭＳ Ｐゴシック" pitchFamily="34" charset="-128"/>
              </a:rPr>
              <a:t>Spatial abilities </a:t>
            </a:r>
            <a:r>
              <a:rPr lang="en-US" baseline="30000" dirty="0" smtClean="0">
                <a:ea typeface="ＭＳ Ｐゴシック" pitchFamily="34" charset="-128"/>
              </a:rPr>
              <a:t>1,2,3</a:t>
            </a:r>
          </a:p>
          <a:p>
            <a:pPr lvl="1">
              <a:lnSpc>
                <a:spcPct val="90000"/>
              </a:lnSpc>
            </a:pPr>
            <a:r>
              <a:rPr lang="en-US" dirty="0" smtClean="0">
                <a:ea typeface="ＭＳ Ｐゴシック" pitchFamily="34" charset="-128"/>
              </a:rPr>
              <a:t>No other significant group differences but individual patients deteriorated </a:t>
            </a:r>
            <a:r>
              <a:rPr lang="en-US" baseline="30000" dirty="0" smtClean="0">
                <a:ea typeface="ＭＳ Ｐゴシック" pitchFamily="34" charset="-128"/>
              </a:rPr>
              <a:t>3</a:t>
            </a:r>
            <a:endParaRPr lang="en-US" dirty="0" smtClean="0">
              <a:ea typeface="ＭＳ Ｐゴシック" pitchFamily="34" charset="-128"/>
            </a:endParaRPr>
          </a:p>
          <a:p>
            <a:pPr>
              <a:lnSpc>
                <a:spcPct val="90000"/>
              </a:lnSpc>
            </a:pPr>
            <a:r>
              <a:rPr lang="en-US" dirty="0" smtClean="0">
                <a:ea typeface="ＭＳ Ｐゴシック" pitchFamily="34" charset="-128"/>
              </a:rPr>
              <a:t>Long term data lacking</a:t>
            </a:r>
          </a:p>
        </p:txBody>
      </p:sp>
      <p:sp>
        <p:nvSpPr>
          <p:cNvPr id="9625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2FFE2D5-5D3B-4F23-B24D-60181A80C0CC}" type="slidenum">
              <a:rPr lang="en-US" sz="1600">
                <a:solidFill>
                  <a:srgbClr val="356FFF"/>
                </a:solidFill>
              </a:rPr>
              <a:pPr/>
              <a:t>49</a:t>
            </a:fld>
            <a:endParaRPr lang="en-US" sz="1600">
              <a:solidFill>
                <a:srgbClr val="356FFF"/>
              </a:solidFill>
            </a:endParaRPr>
          </a:p>
        </p:txBody>
      </p:sp>
      <p:sp>
        <p:nvSpPr>
          <p:cNvPr id="96260" name="Text Box 4"/>
          <p:cNvSpPr txBox="1">
            <a:spLocks noChangeArrowheads="1"/>
          </p:cNvSpPr>
          <p:nvPr/>
        </p:nvSpPr>
        <p:spPr bwMode="auto">
          <a:xfrm>
            <a:off x="390525" y="6083300"/>
            <a:ext cx="5970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a:t>1. Cherrier J Urol 2003  2. Salminen Br J Cancer 2003  3. Salminen Cancer 2005  </a:t>
            </a:r>
          </a:p>
        </p:txBody>
      </p:sp>
    </p:spTree>
    <p:extLst>
      <p:ext uri="{BB962C8B-B14F-4D97-AF65-F5344CB8AC3E}">
        <p14:creationId xmlns:p14="http://schemas.microsoft.com/office/powerpoint/2010/main" val="22858742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MaleAnatomy_jpg"/>
          <p:cNvPicPr>
            <a:picLocks noChangeAspect="1" noChangeArrowheads="1"/>
          </p:cNvPicPr>
          <p:nvPr/>
        </p:nvPicPr>
        <p:blipFill>
          <a:blip r:embed="rId3"/>
          <a:srcRect/>
          <a:stretch>
            <a:fillRect/>
          </a:stretch>
        </p:blipFill>
        <p:spPr bwMode="auto">
          <a:xfrm>
            <a:off x="3201195" y="1546028"/>
            <a:ext cx="2946399" cy="4918075"/>
          </a:xfrm>
          <a:prstGeom prst="rect">
            <a:avLst/>
          </a:prstGeom>
          <a:noFill/>
          <a:ln>
            <a:solidFill>
              <a:schemeClr val="accent2">
                <a:lumMod val="50000"/>
              </a:schemeClr>
            </a:solidFill>
          </a:ln>
        </p:spPr>
      </p:pic>
      <p:sp>
        <p:nvSpPr>
          <p:cNvPr id="22530" name="Text Box 3"/>
          <p:cNvSpPr txBox="1">
            <a:spLocks noChangeArrowheads="1"/>
          </p:cNvSpPr>
          <p:nvPr/>
        </p:nvSpPr>
        <p:spPr bwMode="auto">
          <a:xfrm>
            <a:off x="1279272" y="1420813"/>
            <a:ext cx="1895729" cy="7386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Skin</a:t>
            </a:r>
            <a:r>
              <a:rPr lang="en-US" sz="1400" dirty="0">
                <a:latin typeface="Arial" panose="020B0604020202020204" pitchFamily="34" charset="0"/>
                <a:cs typeface="Arial" panose="020B0604020202020204" pitchFamily="34" charset="0"/>
              </a:rPr>
              <a:t> </a:t>
            </a:r>
          </a:p>
          <a:p>
            <a:pPr algn="ctr" eaLnBrk="0" hangingPunct="0"/>
            <a:r>
              <a:rPr lang="en-US" sz="1400" dirty="0">
                <a:latin typeface="Arial" panose="020B0604020202020204" pitchFamily="34" charset="0"/>
                <a:cs typeface="Arial" panose="020B0604020202020204" pitchFamily="34" charset="0"/>
              </a:rPr>
              <a:t>Hair growth, balding, sebum production</a:t>
            </a:r>
          </a:p>
        </p:txBody>
      </p:sp>
      <p:sp>
        <p:nvSpPr>
          <p:cNvPr id="22531" name="Text Box 4"/>
          <p:cNvSpPr txBox="1">
            <a:spLocks noChangeArrowheads="1"/>
          </p:cNvSpPr>
          <p:nvPr/>
        </p:nvSpPr>
        <p:spPr bwMode="auto">
          <a:xfrm>
            <a:off x="1277635" y="2427288"/>
            <a:ext cx="1897763" cy="7386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Liver</a:t>
            </a:r>
          </a:p>
          <a:p>
            <a:pPr algn="ctr" eaLnBrk="0" hangingPunct="0"/>
            <a:r>
              <a:rPr lang="en-US" sz="1400" dirty="0">
                <a:latin typeface="Arial" panose="020B0604020202020204" pitchFamily="34" charset="0"/>
                <a:cs typeface="Arial" panose="020B0604020202020204" pitchFamily="34" charset="0"/>
              </a:rPr>
              <a:t> Synthesis of serum proteins</a:t>
            </a:r>
          </a:p>
        </p:txBody>
      </p:sp>
      <p:sp>
        <p:nvSpPr>
          <p:cNvPr id="22532" name="Text Box 5"/>
          <p:cNvSpPr txBox="1">
            <a:spLocks noChangeArrowheads="1"/>
          </p:cNvSpPr>
          <p:nvPr/>
        </p:nvSpPr>
        <p:spPr bwMode="auto">
          <a:xfrm>
            <a:off x="1277635" y="4786315"/>
            <a:ext cx="1897763" cy="116955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Male sexual organs</a:t>
            </a:r>
          </a:p>
          <a:p>
            <a:pPr algn="ctr" eaLnBrk="0" hangingPunct="0"/>
            <a:r>
              <a:rPr lang="en-US" sz="1400" dirty="0">
                <a:latin typeface="Arial" panose="020B0604020202020204" pitchFamily="34" charset="0"/>
                <a:cs typeface="Arial" panose="020B0604020202020204" pitchFamily="34" charset="0"/>
              </a:rPr>
              <a:t>Penile growth, spermatogenesis, prostate growth and function</a:t>
            </a:r>
          </a:p>
        </p:txBody>
      </p:sp>
      <p:sp>
        <p:nvSpPr>
          <p:cNvPr id="22533" name="Text Box 6"/>
          <p:cNvSpPr txBox="1">
            <a:spLocks noChangeArrowheads="1"/>
          </p:cNvSpPr>
          <p:nvPr/>
        </p:nvSpPr>
        <p:spPr bwMode="auto">
          <a:xfrm>
            <a:off x="6134100" y="1459972"/>
            <a:ext cx="1678261"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Brain</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Libido, mood</a:t>
            </a:r>
          </a:p>
        </p:txBody>
      </p:sp>
      <p:sp>
        <p:nvSpPr>
          <p:cNvPr id="22534" name="Text Box 7"/>
          <p:cNvSpPr txBox="1">
            <a:spLocks noChangeArrowheads="1"/>
          </p:cNvSpPr>
          <p:nvPr/>
        </p:nvSpPr>
        <p:spPr bwMode="auto">
          <a:xfrm>
            <a:off x="6147595" y="2319567"/>
            <a:ext cx="1670983"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Muscle</a:t>
            </a:r>
          </a:p>
          <a:p>
            <a:pPr algn="ctr" eaLnBrk="0" hangingPunct="0"/>
            <a:r>
              <a:rPr lang="en-US" sz="1400" dirty="0">
                <a:latin typeface="Arial" panose="020B0604020202020204" pitchFamily="34" charset="0"/>
                <a:cs typeface="Arial" panose="020B0604020202020204" pitchFamily="34" charset="0"/>
              </a:rPr>
              <a:t>Increase in strength and volume</a:t>
            </a:r>
          </a:p>
        </p:txBody>
      </p:sp>
      <p:sp>
        <p:nvSpPr>
          <p:cNvPr id="22535" name="Text Box 8"/>
          <p:cNvSpPr txBox="1">
            <a:spLocks noChangeArrowheads="1"/>
          </p:cNvSpPr>
          <p:nvPr/>
        </p:nvSpPr>
        <p:spPr bwMode="auto">
          <a:xfrm>
            <a:off x="6165454" y="3481389"/>
            <a:ext cx="1651289"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Kidney</a:t>
            </a:r>
          </a:p>
          <a:p>
            <a:pPr algn="ctr" eaLnBrk="0" hangingPunct="0"/>
            <a:r>
              <a:rPr lang="en-US" sz="1400" dirty="0">
                <a:latin typeface="Arial" panose="020B0604020202020204" pitchFamily="34" charset="0"/>
                <a:cs typeface="Arial" panose="020B0604020202020204" pitchFamily="34" charset="0"/>
              </a:rPr>
              <a:t>Stimulation of erythropoietin production</a:t>
            </a:r>
          </a:p>
        </p:txBody>
      </p:sp>
      <p:sp>
        <p:nvSpPr>
          <p:cNvPr id="22536" name="Text Box 9"/>
          <p:cNvSpPr txBox="1">
            <a:spLocks noChangeArrowheads="1"/>
          </p:cNvSpPr>
          <p:nvPr/>
        </p:nvSpPr>
        <p:spPr bwMode="auto">
          <a:xfrm>
            <a:off x="6179822" y="4730751"/>
            <a:ext cx="1647864" cy="7386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Bone marrow</a:t>
            </a:r>
          </a:p>
          <a:p>
            <a:pPr algn="ctr" eaLnBrk="0" hangingPunct="0"/>
            <a:r>
              <a:rPr lang="en-US" sz="1400" dirty="0">
                <a:latin typeface="Arial" panose="020B0604020202020204" pitchFamily="34" charset="0"/>
                <a:cs typeface="Arial" panose="020B0604020202020204" pitchFamily="34" charset="0"/>
              </a:rPr>
              <a:t>Stimulation of stem cells</a:t>
            </a:r>
          </a:p>
        </p:txBody>
      </p:sp>
      <p:sp>
        <p:nvSpPr>
          <p:cNvPr id="22537" name="Text Box 10"/>
          <p:cNvSpPr txBox="1">
            <a:spLocks noChangeArrowheads="1"/>
          </p:cNvSpPr>
          <p:nvPr/>
        </p:nvSpPr>
        <p:spPr bwMode="auto">
          <a:xfrm>
            <a:off x="1277635" y="3643313"/>
            <a:ext cx="1897763"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Bone</a:t>
            </a:r>
          </a:p>
          <a:p>
            <a:pPr algn="ctr" eaLnBrk="0" hangingPunct="0"/>
            <a:r>
              <a:rPr lang="en-US" sz="1400" dirty="0">
                <a:latin typeface="Arial" panose="020B0604020202020204" pitchFamily="34" charset="0"/>
                <a:cs typeface="Arial" panose="020B0604020202020204" pitchFamily="34" charset="0"/>
              </a:rPr>
              <a:t>Accelerated linear growth, closure of epiphyses</a:t>
            </a:r>
          </a:p>
        </p:txBody>
      </p:sp>
      <p:sp>
        <p:nvSpPr>
          <p:cNvPr id="22538" name="Line 11"/>
          <p:cNvSpPr>
            <a:spLocks noChangeShapeType="1"/>
          </p:cNvSpPr>
          <p:nvPr/>
        </p:nvSpPr>
        <p:spPr bwMode="auto">
          <a:xfrm>
            <a:off x="3181350" y="1822451"/>
            <a:ext cx="654844" cy="1143001"/>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39" name="Line 12"/>
          <p:cNvSpPr>
            <a:spLocks noChangeShapeType="1"/>
          </p:cNvSpPr>
          <p:nvPr/>
        </p:nvSpPr>
        <p:spPr bwMode="auto">
          <a:xfrm>
            <a:off x="3181351" y="2708922"/>
            <a:ext cx="1244204" cy="1399531"/>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40" name="Line 13"/>
          <p:cNvSpPr>
            <a:spLocks noChangeShapeType="1"/>
          </p:cNvSpPr>
          <p:nvPr/>
        </p:nvSpPr>
        <p:spPr bwMode="auto">
          <a:xfrm>
            <a:off x="3181348" y="4005066"/>
            <a:ext cx="1029893" cy="1103511"/>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41" name="Line 14"/>
          <p:cNvSpPr>
            <a:spLocks noChangeShapeType="1"/>
          </p:cNvSpPr>
          <p:nvPr/>
        </p:nvSpPr>
        <p:spPr bwMode="auto">
          <a:xfrm>
            <a:off x="3175001" y="5207001"/>
            <a:ext cx="1357710" cy="687388"/>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42" name="Line 15"/>
          <p:cNvSpPr>
            <a:spLocks noChangeShapeType="1"/>
          </p:cNvSpPr>
          <p:nvPr/>
        </p:nvSpPr>
        <p:spPr bwMode="auto">
          <a:xfrm flipH="1">
            <a:off x="4907756" y="1761068"/>
            <a:ext cx="1219994" cy="61383"/>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43" name="Line 16"/>
          <p:cNvSpPr>
            <a:spLocks noChangeShapeType="1"/>
          </p:cNvSpPr>
          <p:nvPr/>
        </p:nvSpPr>
        <p:spPr bwMode="auto">
          <a:xfrm flipH="1">
            <a:off x="5760241" y="2865114"/>
            <a:ext cx="387353" cy="612000"/>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44" name="Line 17"/>
          <p:cNvSpPr>
            <a:spLocks noChangeShapeType="1"/>
          </p:cNvSpPr>
          <p:nvPr/>
        </p:nvSpPr>
        <p:spPr bwMode="auto">
          <a:xfrm flipH="1">
            <a:off x="5328083" y="5149635"/>
            <a:ext cx="851738" cy="30378"/>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45" name="Line 18"/>
          <p:cNvSpPr>
            <a:spLocks noChangeShapeType="1"/>
          </p:cNvSpPr>
          <p:nvPr/>
        </p:nvSpPr>
        <p:spPr bwMode="auto">
          <a:xfrm flipH="1">
            <a:off x="5229223" y="3966876"/>
            <a:ext cx="936230" cy="284450"/>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628650" y="365126"/>
            <a:ext cx="7886700" cy="803752"/>
          </a:xfrm>
        </p:spPr>
        <p:txBody>
          <a:bodyPr/>
          <a:lstStyle/>
          <a:p>
            <a:r>
              <a:rPr lang="en-US" sz="2800" dirty="0">
                <a:latin typeface="Tahoma" panose="020B0604030504040204" pitchFamily="34" charset="0"/>
                <a:cs typeface="Tahoma" panose="020B0604030504040204" pitchFamily="34" charset="0"/>
              </a:rPr>
              <a:t>Testosterone is the major “male” hormone</a:t>
            </a:r>
            <a:endParaRPr lang="en-GB" sz="28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213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n-US" smtClean="0">
                <a:ea typeface="ＭＳ Ｐゴシック" pitchFamily="34" charset="-128"/>
              </a:rPr>
              <a:t>Strategies to Address Side-Effects</a:t>
            </a:r>
          </a:p>
        </p:txBody>
      </p:sp>
      <p:sp>
        <p:nvSpPr>
          <p:cNvPr id="714755" name="Rectangle 3"/>
          <p:cNvSpPr>
            <a:spLocks noGrp="1" noChangeArrowheads="1"/>
          </p:cNvSpPr>
          <p:nvPr>
            <p:ph idx="1"/>
          </p:nvPr>
        </p:nvSpPr>
        <p:spPr>
          <a:xfrm>
            <a:off x="314325" y="1679575"/>
            <a:ext cx="8532813" cy="3375025"/>
          </a:xfrm>
        </p:spPr>
        <p:txBody>
          <a:bodyPr/>
          <a:lstStyle/>
          <a:p>
            <a:pPr>
              <a:lnSpc>
                <a:spcPct val="90000"/>
              </a:lnSpc>
            </a:pPr>
            <a:r>
              <a:rPr lang="en-US" sz="2400" smtClean="0">
                <a:ea typeface="ＭＳ Ｐゴシック" pitchFamily="34" charset="-128"/>
              </a:rPr>
              <a:t>Lifestyle changes </a:t>
            </a:r>
            <a:r>
              <a:rPr lang="en-US" sz="2400" baseline="30000" smtClean="0">
                <a:ea typeface="ＭＳ Ｐゴシック" pitchFamily="34" charset="-128"/>
              </a:rPr>
              <a:t>1</a:t>
            </a:r>
            <a:r>
              <a:rPr lang="en-US" sz="2400" smtClean="0">
                <a:ea typeface="ＭＳ Ｐゴシック" pitchFamily="34" charset="-128"/>
              </a:rPr>
              <a:t> </a:t>
            </a:r>
          </a:p>
          <a:p>
            <a:pPr lvl="1">
              <a:lnSpc>
                <a:spcPct val="90000"/>
              </a:lnSpc>
            </a:pPr>
            <a:r>
              <a:rPr lang="en-US" sz="2400" smtClean="0">
                <a:ea typeface="ＭＳ Ｐゴシック" pitchFamily="34" charset="-128"/>
              </a:rPr>
              <a:t>Diet</a:t>
            </a:r>
          </a:p>
          <a:p>
            <a:pPr lvl="1">
              <a:lnSpc>
                <a:spcPct val="90000"/>
              </a:lnSpc>
            </a:pPr>
            <a:r>
              <a:rPr lang="en-US" sz="2400" smtClean="0">
                <a:ea typeface="ＭＳ Ｐゴシック" pitchFamily="34" charset="-128"/>
              </a:rPr>
              <a:t>Exercise</a:t>
            </a:r>
          </a:p>
          <a:p>
            <a:pPr>
              <a:lnSpc>
                <a:spcPct val="90000"/>
              </a:lnSpc>
            </a:pPr>
            <a:r>
              <a:rPr lang="en-US" sz="2400" smtClean="0">
                <a:ea typeface="ＭＳ Ｐゴシック" pitchFamily="34" charset="-128"/>
              </a:rPr>
              <a:t>Calcium and vitamin D</a:t>
            </a:r>
          </a:p>
          <a:p>
            <a:pPr>
              <a:lnSpc>
                <a:spcPct val="90000"/>
              </a:lnSpc>
            </a:pPr>
            <a:r>
              <a:rPr lang="en-US" sz="2400" smtClean="0">
                <a:ea typeface="ＭＳ Ｐゴシック" pitchFamily="34" charset="-128"/>
              </a:rPr>
              <a:t>Monitor and treat co-morbidities </a:t>
            </a:r>
          </a:p>
          <a:p>
            <a:pPr>
              <a:lnSpc>
                <a:spcPct val="90000"/>
              </a:lnSpc>
            </a:pPr>
            <a:r>
              <a:rPr lang="en-US" sz="2400" smtClean="0">
                <a:ea typeface="ＭＳ Ｐゴシック" pitchFamily="34" charset="-128"/>
              </a:rPr>
              <a:t>Sexual rehabilitation, couples counseling</a:t>
            </a:r>
          </a:p>
          <a:p>
            <a:pPr>
              <a:lnSpc>
                <a:spcPct val="90000"/>
              </a:lnSpc>
            </a:pPr>
            <a:r>
              <a:rPr lang="en-US" sz="2400" smtClean="0">
                <a:ea typeface="ＭＳ Ｐゴシック" pitchFamily="34" charset="-128"/>
              </a:rPr>
              <a:t>Intermittent ADT</a:t>
            </a:r>
          </a:p>
          <a:p>
            <a:pPr>
              <a:lnSpc>
                <a:spcPct val="90000"/>
              </a:lnSpc>
              <a:buFont typeface="Wingdings" pitchFamily="2" charset="2"/>
              <a:buNone/>
            </a:pPr>
            <a:endParaRPr lang="en-US" sz="2400" smtClean="0">
              <a:ea typeface="ＭＳ Ｐゴシック" pitchFamily="34" charset="-128"/>
            </a:endParaRPr>
          </a:p>
        </p:txBody>
      </p:sp>
      <p:sp>
        <p:nvSpPr>
          <p:cNvPr id="10035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C95AF96-1DA9-4347-A85F-097A4C4CE86D}" type="slidenum">
              <a:rPr lang="en-US" sz="1600">
                <a:solidFill>
                  <a:srgbClr val="356FFF"/>
                </a:solidFill>
              </a:rPr>
              <a:pPr/>
              <a:t>50</a:t>
            </a:fld>
            <a:endParaRPr lang="en-US" sz="1600">
              <a:solidFill>
                <a:srgbClr val="356FFF"/>
              </a:solidFill>
            </a:endParaRPr>
          </a:p>
        </p:txBody>
      </p:sp>
      <p:sp>
        <p:nvSpPr>
          <p:cNvPr id="100356" name="Rectangle 4"/>
          <p:cNvSpPr>
            <a:spLocks noChangeArrowheads="1"/>
          </p:cNvSpPr>
          <p:nvPr/>
        </p:nvSpPr>
        <p:spPr bwMode="auto">
          <a:xfrm>
            <a:off x="504825" y="6146800"/>
            <a:ext cx="454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a:t>1. Chan Proc 2006 Prostate Cancer Symposium abstract #20</a:t>
            </a:r>
          </a:p>
        </p:txBody>
      </p:sp>
    </p:spTree>
    <p:extLst>
      <p:ext uri="{BB962C8B-B14F-4D97-AF65-F5344CB8AC3E}">
        <p14:creationId xmlns:p14="http://schemas.microsoft.com/office/powerpoint/2010/main" val="22741335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47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ea typeface="ＭＳ Ｐゴシック" pitchFamily="34" charset="-128"/>
              </a:rPr>
              <a:t>Multidisciplinary effort</a:t>
            </a:r>
          </a:p>
        </p:txBody>
      </p:sp>
      <p:sp>
        <p:nvSpPr>
          <p:cNvPr id="104451" name="Rectangle 3"/>
          <p:cNvSpPr>
            <a:spLocks noGrp="1" noChangeArrowheads="1"/>
          </p:cNvSpPr>
          <p:nvPr>
            <p:ph idx="1"/>
          </p:nvPr>
        </p:nvSpPr>
        <p:spPr/>
        <p:txBody>
          <a:bodyPr/>
          <a:lstStyle/>
          <a:p>
            <a:pPr>
              <a:lnSpc>
                <a:spcPct val="90000"/>
              </a:lnSpc>
            </a:pPr>
            <a:r>
              <a:rPr lang="en-US" sz="2400" smtClean="0">
                <a:ea typeface="ＭＳ Ｐゴシック" pitchFamily="34" charset="-128"/>
              </a:rPr>
              <a:t>Urologist, medical oncologist, radiation oncologist</a:t>
            </a:r>
          </a:p>
          <a:p>
            <a:pPr>
              <a:lnSpc>
                <a:spcPct val="90000"/>
              </a:lnSpc>
            </a:pPr>
            <a:r>
              <a:rPr lang="en-US" sz="2400" smtClean="0">
                <a:ea typeface="ＭＳ Ｐゴシック" pitchFamily="34" charset="-128"/>
              </a:rPr>
              <a:t>Internist</a:t>
            </a:r>
          </a:p>
          <a:p>
            <a:pPr>
              <a:lnSpc>
                <a:spcPct val="90000"/>
              </a:lnSpc>
            </a:pPr>
            <a:r>
              <a:rPr lang="en-US" sz="2400" smtClean="0">
                <a:ea typeface="ＭＳ Ｐゴシック" pitchFamily="34" charset="-128"/>
              </a:rPr>
              <a:t>Dietician</a:t>
            </a:r>
          </a:p>
          <a:p>
            <a:pPr>
              <a:lnSpc>
                <a:spcPct val="90000"/>
              </a:lnSpc>
            </a:pPr>
            <a:r>
              <a:rPr lang="en-US" sz="2400" smtClean="0">
                <a:ea typeface="ＭＳ Ｐゴシック" pitchFamily="34" charset="-128"/>
              </a:rPr>
              <a:t>Physical therapist, trainer</a:t>
            </a:r>
          </a:p>
          <a:p>
            <a:pPr>
              <a:lnSpc>
                <a:spcPct val="90000"/>
              </a:lnSpc>
            </a:pPr>
            <a:r>
              <a:rPr lang="en-US" sz="2400" smtClean="0">
                <a:ea typeface="ＭＳ Ｐゴシック" pitchFamily="34" charset="-128"/>
              </a:rPr>
              <a:t>Nurses</a:t>
            </a:r>
          </a:p>
          <a:p>
            <a:pPr>
              <a:lnSpc>
                <a:spcPct val="90000"/>
              </a:lnSpc>
            </a:pPr>
            <a:r>
              <a:rPr lang="en-US" sz="2400" smtClean="0">
                <a:ea typeface="ＭＳ Ｐゴシック" pitchFamily="34" charset="-128"/>
              </a:rPr>
              <a:t>Social worker</a:t>
            </a:r>
          </a:p>
          <a:p>
            <a:pPr>
              <a:lnSpc>
                <a:spcPct val="90000"/>
              </a:lnSpc>
            </a:pPr>
            <a:r>
              <a:rPr lang="en-US" sz="2400" smtClean="0">
                <a:ea typeface="ＭＳ Ｐゴシック" pitchFamily="34" charset="-128"/>
              </a:rPr>
              <a:t>Psychologist, psychiatrist</a:t>
            </a:r>
          </a:p>
          <a:p>
            <a:pPr>
              <a:lnSpc>
                <a:spcPct val="90000"/>
              </a:lnSpc>
            </a:pPr>
            <a:r>
              <a:rPr lang="en-US" sz="2400" smtClean="0">
                <a:ea typeface="ＭＳ Ｐゴシック" pitchFamily="34" charset="-128"/>
              </a:rPr>
              <a:t>Sex therapist</a:t>
            </a:r>
          </a:p>
        </p:txBody>
      </p:sp>
      <p:sp>
        <p:nvSpPr>
          <p:cNvPr id="10444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9178008-6296-4C08-B9BC-4EA45832B43D}" type="slidenum">
              <a:rPr lang="en-US" sz="1600">
                <a:solidFill>
                  <a:srgbClr val="356FFF"/>
                </a:solidFill>
              </a:rPr>
              <a:pPr/>
              <a:t>51</a:t>
            </a:fld>
            <a:endParaRPr lang="en-US" sz="1600">
              <a:solidFill>
                <a:srgbClr val="356FFF"/>
              </a:solidFill>
            </a:endParaRPr>
          </a:p>
        </p:txBody>
      </p:sp>
    </p:spTree>
    <p:extLst>
      <p:ext uri="{BB962C8B-B14F-4D97-AF65-F5344CB8AC3E}">
        <p14:creationId xmlns:p14="http://schemas.microsoft.com/office/powerpoint/2010/main" val="4063880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3600" smtClean="0">
                <a:ea typeface="ＭＳ Ｐゴシック" pitchFamily="34" charset="-128"/>
              </a:rPr>
              <a:t>Conclusions</a:t>
            </a:r>
            <a:endParaRPr lang="en-US" smtClean="0">
              <a:ea typeface="ＭＳ Ｐゴシック" pitchFamily="34" charset="-128"/>
            </a:endParaRPr>
          </a:p>
        </p:txBody>
      </p:sp>
      <p:sp>
        <p:nvSpPr>
          <p:cNvPr id="716803" name="Rectangle 3"/>
          <p:cNvSpPr>
            <a:spLocks noGrp="1" noChangeArrowheads="1"/>
          </p:cNvSpPr>
          <p:nvPr>
            <p:ph idx="1"/>
          </p:nvPr>
        </p:nvSpPr>
        <p:spPr>
          <a:xfrm>
            <a:off x="314325" y="1679575"/>
            <a:ext cx="8532813" cy="4927600"/>
          </a:xfrm>
        </p:spPr>
        <p:txBody>
          <a:bodyPr/>
          <a:lstStyle/>
          <a:p>
            <a:pPr>
              <a:lnSpc>
                <a:spcPct val="90000"/>
              </a:lnSpc>
              <a:spcBef>
                <a:spcPct val="40000"/>
              </a:spcBef>
            </a:pPr>
            <a:r>
              <a:rPr lang="en-US" sz="2400" smtClean="0">
                <a:ea typeface="ＭＳ Ｐゴシック" pitchFamily="34" charset="-128"/>
              </a:rPr>
              <a:t>ADT can cause significant physical, emotional and cognitive changes</a:t>
            </a:r>
          </a:p>
          <a:p>
            <a:pPr>
              <a:lnSpc>
                <a:spcPct val="90000"/>
              </a:lnSpc>
              <a:spcBef>
                <a:spcPct val="40000"/>
              </a:spcBef>
            </a:pPr>
            <a:r>
              <a:rPr lang="en-US" sz="2400" smtClean="0">
                <a:ea typeface="ＭＳ Ｐゴシック" pitchFamily="34" charset="-128"/>
              </a:rPr>
              <a:t>Consider co-morbidities of patient in light of many potential complications</a:t>
            </a:r>
          </a:p>
          <a:p>
            <a:pPr>
              <a:lnSpc>
                <a:spcPct val="90000"/>
              </a:lnSpc>
              <a:spcBef>
                <a:spcPct val="40000"/>
              </a:spcBef>
            </a:pPr>
            <a:r>
              <a:rPr lang="en-US" sz="2400" smtClean="0">
                <a:ea typeface="ＭＳ Ｐゴシック" pitchFamily="34" charset="-128"/>
              </a:rPr>
              <a:t>Patients must be educated as to what to expect</a:t>
            </a:r>
          </a:p>
          <a:p>
            <a:pPr>
              <a:lnSpc>
                <a:spcPct val="90000"/>
              </a:lnSpc>
              <a:spcBef>
                <a:spcPct val="40000"/>
              </a:spcBef>
            </a:pPr>
            <a:r>
              <a:rPr lang="en-US" sz="2400" smtClean="0">
                <a:ea typeface="ＭＳ Ｐゴシック" pitchFamily="34" charset="-128"/>
              </a:rPr>
              <a:t>Counseling patients on proactive strategies</a:t>
            </a:r>
          </a:p>
          <a:p>
            <a:pPr lvl="1">
              <a:lnSpc>
                <a:spcPct val="90000"/>
              </a:lnSpc>
              <a:spcBef>
                <a:spcPct val="40000"/>
              </a:spcBef>
            </a:pPr>
            <a:r>
              <a:rPr lang="en-US" sz="2400" smtClean="0">
                <a:ea typeface="ＭＳ Ｐゴシック" pitchFamily="34" charset="-128"/>
              </a:rPr>
              <a:t>Minimize side-effects</a:t>
            </a:r>
          </a:p>
          <a:p>
            <a:pPr lvl="1">
              <a:lnSpc>
                <a:spcPct val="90000"/>
              </a:lnSpc>
              <a:spcBef>
                <a:spcPct val="40000"/>
              </a:spcBef>
            </a:pPr>
            <a:r>
              <a:rPr lang="en-US" sz="2400" smtClean="0">
                <a:ea typeface="ＭＳ Ｐゴシック" pitchFamily="34" charset="-128"/>
              </a:rPr>
              <a:t>Give patients a greater sense of control</a:t>
            </a:r>
          </a:p>
          <a:p>
            <a:pPr lvl="1">
              <a:lnSpc>
                <a:spcPct val="90000"/>
              </a:lnSpc>
              <a:spcBef>
                <a:spcPct val="40000"/>
              </a:spcBef>
            </a:pPr>
            <a:r>
              <a:rPr lang="en-US" sz="2400" smtClean="0">
                <a:ea typeface="ＭＳ Ｐゴシック" pitchFamily="34" charset="-128"/>
              </a:rPr>
              <a:t>Modulate disease progression?</a:t>
            </a:r>
          </a:p>
          <a:p>
            <a:pPr>
              <a:lnSpc>
                <a:spcPct val="90000"/>
              </a:lnSpc>
              <a:spcBef>
                <a:spcPct val="40000"/>
              </a:spcBef>
            </a:pPr>
            <a:endParaRPr lang="en-US" sz="2400" smtClean="0">
              <a:ea typeface="ＭＳ Ｐゴシック" pitchFamily="34" charset="-128"/>
            </a:endParaRPr>
          </a:p>
          <a:p>
            <a:pPr>
              <a:lnSpc>
                <a:spcPct val="90000"/>
              </a:lnSpc>
              <a:spcBef>
                <a:spcPct val="40000"/>
              </a:spcBef>
            </a:pPr>
            <a:endParaRPr lang="en-US" sz="2000" smtClean="0">
              <a:ea typeface="ＭＳ Ｐゴシック" pitchFamily="34" charset="-128"/>
            </a:endParaRPr>
          </a:p>
        </p:txBody>
      </p:sp>
      <p:sp>
        <p:nvSpPr>
          <p:cNvPr id="10240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F58D6E2-9A39-47B7-9EC6-48A1F4AA0997}" type="slidenum">
              <a:rPr lang="en-US" sz="1600">
                <a:solidFill>
                  <a:srgbClr val="356FFF"/>
                </a:solidFill>
              </a:rPr>
              <a:pPr/>
              <a:t>52</a:t>
            </a:fld>
            <a:endParaRPr lang="en-US" sz="1600">
              <a:solidFill>
                <a:srgbClr val="356FFF"/>
              </a:solidFill>
            </a:endParaRPr>
          </a:p>
        </p:txBody>
      </p:sp>
      <p:sp>
        <p:nvSpPr>
          <p:cNvPr id="102404" name="Rectangle 4"/>
          <p:cNvSpPr>
            <a:spLocks noChangeArrowheads="1"/>
          </p:cNvSpPr>
          <p:nvPr/>
        </p:nvSpPr>
        <p:spPr bwMode="auto">
          <a:xfrm>
            <a:off x="2803525" y="6286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41744508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0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680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680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8800" dirty="0" smtClean="0"/>
              <a:t>Thank you for the attention</a:t>
            </a:r>
            <a:endParaRPr lang="en-US" sz="8800" dirty="0"/>
          </a:p>
        </p:txBody>
      </p:sp>
      <p:sp>
        <p:nvSpPr>
          <p:cNvPr id="4" name="Slide Number Placeholder 3"/>
          <p:cNvSpPr>
            <a:spLocks noGrp="1"/>
          </p:cNvSpPr>
          <p:nvPr>
            <p:ph type="sldNum" sz="quarter" idx="10"/>
          </p:nvPr>
        </p:nvSpPr>
        <p:spPr/>
        <p:txBody>
          <a:bodyPr/>
          <a:lstStyle/>
          <a:p>
            <a:fld id="{EEADA943-D069-4DA9-882D-A558A06348D4}" type="slidenum">
              <a:rPr lang="en-US" smtClean="0"/>
              <a:pPr/>
              <a:t>53</a:t>
            </a:fld>
            <a:endParaRPr lang="en-US"/>
          </a:p>
        </p:txBody>
      </p:sp>
    </p:spTree>
    <p:extLst>
      <p:ext uri="{BB962C8B-B14F-4D97-AF65-F5344CB8AC3E}">
        <p14:creationId xmlns:p14="http://schemas.microsoft.com/office/powerpoint/2010/main" val="11077343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211916"/>
            <a:ext cx="8097440" cy="1122017"/>
          </a:xfrm>
        </p:spPr>
        <p:txBody>
          <a:bodyPr/>
          <a:lstStyle/>
          <a:p>
            <a:r>
              <a:rPr lang="en-US" dirty="0" smtClean="0">
                <a:latin typeface="Impact" panose="020B0806030902050204" pitchFamily="34" charset="0"/>
              </a:rPr>
              <a:t>Primary objective of advising ADT </a:t>
            </a:r>
            <a:endParaRPr lang="en-US" dirty="0">
              <a:latin typeface="Impact" panose="020B0806030902050204" pitchFamily="34" charset="0"/>
            </a:endParaRPr>
          </a:p>
        </p:txBody>
      </p:sp>
      <p:grpSp>
        <p:nvGrpSpPr>
          <p:cNvPr id="6" name="Group 5"/>
          <p:cNvGrpSpPr/>
          <p:nvPr/>
        </p:nvGrpSpPr>
        <p:grpSpPr>
          <a:xfrm>
            <a:off x="254000" y="1521986"/>
            <a:ext cx="2696889" cy="5845939"/>
            <a:chOff x="628650" y="1423968"/>
            <a:chExt cx="2725712" cy="5845939"/>
          </a:xfrm>
        </p:grpSpPr>
        <p:pic>
          <p:nvPicPr>
            <p:cNvPr id="4" name="Picture 3"/>
            <p:cNvPicPr>
              <a:picLocks noChangeAspect="1"/>
            </p:cNvPicPr>
            <p:nvPr/>
          </p:nvPicPr>
          <p:blipFill>
            <a:blip r:embed="rId2"/>
            <a:stretch>
              <a:fillRect/>
            </a:stretch>
          </p:blipFill>
          <p:spPr>
            <a:xfrm>
              <a:off x="628650" y="1423968"/>
              <a:ext cx="2558303" cy="3876767"/>
            </a:xfrm>
            <a:prstGeom prst="rect">
              <a:avLst/>
            </a:prstGeom>
          </p:spPr>
        </p:pic>
        <p:sp>
          <p:nvSpPr>
            <p:cNvPr id="5" name="TextBox 4"/>
            <p:cNvSpPr txBox="1"/>
            <p:nvPr/>
          </p:nvSpPr>
          <p:spPr>
            <a:xfrm>
              <a:off x="628650" y="5515580"/>
              <a:ext cx="2725712" cy="1754327"/>
            </a:xfrm>
            <a:prstGeom prst="rect">
              <a:avLst/>
            </a:prstGeom>
            <a:noFill/>
          </p:spPr>
          <p:txBody>
            <a:bodyPr wrap="square" rtlCol="0">
              <a:spAutoFit/>
            </a:bodyPr>
            <a:lstStyle/>
            <a:p>
              <a:pPr algn="ctr"/>
              <a:r>
                <a:rPr lang="en-US" dirty="0">
                  <a:latin typeface="Tahoma" panose="020B0604030504040204" pitchFamily="34" charset="0"/>
                  <a:cs typeface="Tahoma" panose="020B0604030504040204" pitchFamily="34" charset="0"/>
                </a:rPr>
                <a:t>Testosterone is directly responsible for growth of Prostate cancer tissue</a:t>
              </a:r>
            </a:p>
          </p:txBody>
        </p:sp>
      </p:grpSp>
      <p:sp>
        <p:nvSpPr>
          <p:cNvPr id="13" name="Rounded Rectangle 12"/>
          <p:cNvSpPr/>
          <p:nvPr/>
        </p:nvSpPr>
        <p:spPr>
          <a:xfrm>
            <a:off x="6989101" y="2555323"/>
            <a:ext cx="968189" cy="5157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LHRH analogues</a:t>
            </a:r>
          </a:p>
        </p:txBody>
      </p:sp>
      <p:sp>
        <p:nvSpPr>
          <p:cNvPr id="16" name="Rounded Rectangle 15"/>
          <p:cNvSpPr/>
          <p:nvPr/>
        </p:nvSpPr>
        <p:spPr>
          <a:xfrm>
            <a:off x="4469545" y="5298018"/>
            <a:ext cx="968189" cy="445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Bilateral Orchiectomy</a:t>
            </a:r>
          </a:p>
        </p:txBody>
      </p:sp>
      <p:sp>
        <p:nvSpPr>
          <p:cNvPr id="44" name="TextBox 43"/>
          <p:cNvSpPr txBox="1"/>
          <p:nvPr/>
        </p:nvSpPr>
        <p:spPr>
          <a:xfrm>
            <a:off x="4017249" y="1449133"/>
            <a:ext cx="3811683" cy="707886"/>
          </a:xfrm>
          <a:prstGeom prst="rect">
            <a:avLst/>
          </a:prstGeom>
          <a:noFill/>
        </p:spPr>
        <p:txBody>
          <a:bodyPr wrap="square" rtlCol="0">
            <a:spAutoFit/>
          </a:bodyPr>
          <a:lstStyle/>
          <a:p>
            <a:pPr algn="ctr"/>
            <a:r>
              <a:rPr lang="en-US" sz="2000" dirty="0">
                <a:latin typeface="Tahoma" panose="020B0604030504040204" pitchFamily="34" charset="0"/>
                <a:cs typeface="Tahoma" panose="020B0604030504040204" pitchFamily="34" charset="0"/>
              </a:rPr>
              <a:t>Role of any ADT is to suppress production of Testosterone</a:t>
            </a:r>
          </a:p>
        </p:txBody>
      </p:sp>
      <p:grpSp>
        <p:nvGrpSpPr>
          <p:cNvPr id="3" name="Group 2"/>
          <p:cNvGrpSpPr/>
          <p:nvPr/>
        </p:nvGrpSpPr>
        <p:grpSpPr>
          <a:xfrm>
            <a:off x="4007700" y="2272548"/>
            <a:ext cx="4200469" cy="4264381"/>
            <a:chOff x="5343600" y="2623093"/>
            <a:chExt cx="5085021" cy="3708559"/>
          </a:xfrm>
        </p:grpSpPr>
        <p:pic>
          <p:nvPicPr>
            <p:cNvPr id="2050" name="Picture 2" descr="Image result for blue wrong cross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2987" y="2623093"/>
              <a:ext cx="537519" cy="537519"/>
            </a:xfrm>
            <a:prstGeom prst="rect">
              <a:avLst/>
            </a:prstGeom>
            <a:solidFill>
              <a:schemeClr val="accent1">
                <a:alpha val="0"/>
              </a:schemeClr>
            </a:solidFill>
          </p:spPr>
        </p:pic>
        <p:pic>
          <p:nvPicPr>
            <p:cNvPr id="43" name="Picture 2" descr="Image result for blue wrong cross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5117" y="4544791"/>
              <a:ext cx="537519" cy="537519"/>
            </a:xfrm>
            <a:prstGeom prst="rect">
              <a:avLst/>
            </a:prstGeom>
            <a:solidFill>
              <a:schemeClr val="accent1">
                <a:alpha val="0"/>
              </a:schemeClr>
            </a:solidFill>
          </p:spPr>
        </p:pic>
        <p:grpSp>
          <p:nvGrpSpPr>
            <p:cNvPr id="52" name="Group 51"/>
            <p:cNvGrpSpPr/>
            <p:nvPr/>
          </p:nvGrpSpPr>
          <p:grpSpPr>
            <a:xfrm>
              <a:off x="5343600" y="2669265"/>
              <a:ext cx="5085021" cy="3662387"/>
              <a:chOff x="3819599" y="2669265"/>
              <a:chExt cx="5085021" cy="3662387"/>
            </a:xfrm>
          </p:grpSpPr>
          <p:sp>
            <p:nvSpPr>
              <p:cNvPr id="8" name="Rounded Rectangle 7"/>
              <p:cNvSpPr/>
              <p:nvPr/>
            </p:nvSpPr>
            <p:spPr>
              <a:xfrm>
                <a:off x="5628022" y="2669265"/>
                <a:ext cx="1653988" cy="648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Hypothalamus: LHRH</a:t>
                </a:r>
              </a:p>
            </p:txBody>
          </p:sp>
          <p:sp>
            <p:nvSpPr>
              <p:cNvPr id="9" name="Rounded Rectangle 8"/>
              <p:cNvSpPr/>
              <p:nvPr/>
            </p:nvSpPr>
            <p:spPr>
              <a:xfrm>
                <a:off x="4337103" y="3640791"/>
                <a:ext cx="1290918" cy="4451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LH</a:t>
                </a:r>
              </a:p>
            </p:txBody>
          </p:sp>
          <p:sp>
            <p:nvSpPr>
              <p:cNvPr id="10" name="Rounded Rectangle 9"/>
              <p:cNvSpPr/>
              <p:nvPr/>
            </p:nvSpPr>
            <p:spPr>
              <a:xfrm>
                <a:off x="5991091" y="3613357"/>
                <a:ext cx="1290918" cy="4451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Pituitary</a:t>
                </a:r>
              </a:p>
            </p:txBody>
          </p:sp>
          <p:sp>
            <p:nvSpPr>
              <p:cNvPr id="11" name="Rounded Rectangle 10"/>
              <p:cNvSpPr/>
              <p:nvPr/>
            </p:nvSpPr>
            <p:spPr>
              <a:xfrm>
                <a:off x="7613702" y="3584284"/>
                <a:ext cx="1290918" cy="4451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ACTH</a:t>
                </a:r>
              </a:p>
            </p:txBody>
          </p:sp>
          <p:sp>
            <p:nvSpPr>
              <p:cNvPr id="12" name="Rounded Rectangle 11"/>
              <p:cNvSpPr/>
              <p:nvPr/>
            </p:nvSpPr>
            <p:spPr>
              <a:xfrm>
                <a:off x="5108068" y="4596643"/>
                <a:ext cx="1290918" cy="4451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Testes</a:t>
                </a:r>
              </a:p>
            </p:txBody>
          </p:sp>
          <p:sp>
            <p:nvSpPr>
              <p:cNvPr id="14" name="Rounded Rectangle 13"/>
              <p:cNvSpPr/>
              <p:nvPr/>
            </p:nvSpPr>
            <p:spPr>
              <a:xfrm>
                <a:off x="6890922" y="4575298"/>
                <a:ext cx="1290918" cy="4451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Adrenals</a:t>
                </a:r>
              </a:p>
            </p:txBody>
          </p:sp>
          <p:sp>
            <p:nvSpPr>
              <p:cNvPr id="15" name="Rounded Rectangle 14"/>
              <p:cNvSpPr/>
              <p:nvPr/>
            </p:nvSpPr>
            <p:spPr>
              <a:xfrm>
                <a:off x="5991091" y="5886479"/>
                <a:ext cx="1290918" cy="4451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Testosterone</a:t>
                </a:r>
              </a:p>
            </p:txBody>
          </p:sp>
          <p:cxnSp>
            <p:nvCxnSpPr>
              <p:cNvPr id="18" name="Straight Arrow Connector 17"/>
              <p:cNvCxnSpPr>
                <a:stCxn id="8" idx="2"/>
              </p:cNvCxnSpPr>
              <p:nvPr/>
            </p:nvCxnSpPr>
            <p:spPr>
              <a:xfrm>
                <a:off x="6455016" y="3317536"/>
                <a:ext cx="181533" cy="161627"/>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28774" y="4085964"/>
                <a:ext cx="645459" cy="46026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770586" y="4056538"/>
                <a:ext cx="488576" cy="489687"/>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890922" y="5076625"/>
                <a:ext cx="488576" cy="489687"/>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936180" y="5131852"/>
                <a:ext cx="645459" cy="46026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1"/>
              </p:cNvCxnSpPr>
              <p:nvPr/>
            </p:nvCxnSpPr>
            <p:spPr>
              <a:xfrm flipH="1" flipV="1">
                <a:off x="3844045" y="6109065"/>
                <a:ext cx="214704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837801" y="2869011"/>
                <a:ext cx="1122" cy="3240054"/>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819599" y="2875450"/>
                <a:ext cx="2164851" cy="3240054"/>
                <a:chOff x="3819599" y="2875450"/>
                <a:chExt cx="2164851" cy="3240054"/>
              </a:xfrm>
            </p:grpSpPr>
            <p:cxnSp>
              <p:nvCxnSpPr>
                <p:cNvPr id="32" name="Straight Connector 31"/>
                <p:cNvCxnSpPr/>
                <p:nvPr/>
              </p:nvCxnSpPr>
              <p:spPr>
                <a:xfrm flipH="1" flipV="1">
                  <a:off x="3837404" y="6109065"/>
                  <a:ext cx="2147046" cy="1"/>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831160" y="2875450"/>
                  <a:ext cx="1122" cy="324005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819599" y="2875450"/>
                  <a:ext cx="2116581" cy="3298"/>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p:cNvCxnSpPr/>
              <p:nvPr/>
            </p:nvCxnSpPr>
            <p:spPr>
              <a:xfrm flipH="1" flipV="1">
                <a:off x="5689806" y="3863378"/>
                <a:ext cx="216725" cy="4287"/>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7333525" y="3806870"/>
                <a:ext cx="228660" cy="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955824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title"/>
          </p:nvPr>
        </p:nvSpPr>
        <p:spPr>
          <a:xfrm>
            <a:off x="893865" y="213814"/>
            <a:ext cx="5380435" cy="735013"/>
          </a:xfrm>
        </p:spPr>
        <p:txBody>
          <a:bodyPr>
            <a:normAutofit/>
          </a:bodyPr>
          <a:lstStyle/>
          <a:p>
            <a:pPr algn="l"/>
            <a:r>
              <a:rPr lang="en-US" sz="4000" dirty="0" smtClean="0">
                <a:latin typeface="Impact" panose="020B0806030902050204" pitchFamily="34" charset="0"/>
              </a:rPr>
              <a:t> </a:t>
            </a:r>
            <a:r>
              <a:rPr lang="en-GB" altLang="en-US" sz="4000" dirty="0">
                <a:latin typeface="Impact" panose="020B0806030902050204" pitchFamily="34" charset="0"/>
              </a:rPr>
              <a:t>Orchiectomy</a:t>
            </a:r>
          </a:p>
        </p:txBody>
      </p:sp>
      <p:grpSp>
        <p:nvGrpSpPr>
          <p:cNvPr id="9219" name="Group 1"/>
          <p:cNvGrpSpPr>
            <a:grpSpLocks/>
          </p:cNvGrpSpPr>
          <p:nvPr/>
        </p:nvGrpSpPr>
        <p:grpSpPr bwMode="auto">
          <a:xfrm>
            <a:off x="396478" y="1078886"/>
            <a:ext cx="8415083" cy="5232429"/>
            <a:chOff x="531813" y="1619250"/>
            <a:chExt cx="8168442" cy="4153134"/>
          </a:xfrm>
        </p:grpSpPr>
        <p:sp>
          <p:nvSpPr>
            <p:cNvPr id="4" name="Round Diagonal Corner Rectangle 3"/>
            <p:cNvSpPr/>
            <p:nvPr/>
          </p:nvSpPr>
          <p:spPr bwMode="auto">
            <a:xfrm>
              <a:off x="990600" y="2184493"/>
              <a:ext cx="7238999" cy="3037389"/>
            </a:xfrm>
            <a:prstGeom prst="round2DiagRect">
              <a:avLst>
                <a:gd name="adj1" fmla="val 0"/>
                <a:gd name="adj2" fmla="val 16670"/>
              </a:avLst>
            </a:prstGeom>
            <a:solidFill>
              <a:srgbClr val="A50235"/>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a:p>
          </p:txBody>
        </p:sp>
        <p:sp>
          <p:nvSpPr>
            <p:cNvPr id="6" name="Straight Connector 5"/>
            <p:cNvSpPr/>
            <p:nvPr/>
          </p:nvSpPr>
          <p:spPr bwMode="auto">
            <a:xfrm flipH="1">
              <a:off x="4564063" y="2205135"/>
              <a:ext cx="7937" cy="3031037"/>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en-GB"/>
            </a:p>
          </p:txBody>
        </p:sp>
        <p:sp>
          <p:nvSpPr>
            <p:cNvPr id="7" name="Freeform 6"/>
            <p:cNvSpPr/>
            <p:nvPr/>
          </p:nvSpPr>
          <p:spPr bwMode="auto">
            <a:xfrm>
              <a:off x="1447330" y="2457684"/>
              <a:ext cx="2863414" cy="2386467"/>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"Gold standard" of ADT</a:t>
              </a:r>
              <a:r>
                <a:rPr lang="en-GB" sz="2000" baseline="30000" dirty="0">
                  <a:solidFill>
                    <a:schemeClr val="bg1"/>
                  </a:solidFill>
                  <a:latin typeface="Tahoma" panose="020B0604030504040204" pitchFamily="34" charset="0"/>
                  <a:cs typeface="Tahoma" panose="020B0604030504040204" pitchFamily="34" charset="0"/>
                </a:rPr>
                <a:t>1</a:t>
              </a:r>
              <a:r>
                <a:rPr lang="en-GB" sz="2000" dirty="0">
                  <a:solidFill>
                    <a:schemeClr val="bg1"/>
                  </a:solidFill>
                  <a:latin typeface="Tahoma" panose="020B0604030504040204" pitchFamily="34" charset="0"/>
                  <a:cs typeface="Tahoma" panose="020B0604030504040204" pitchFamily="34" charset="0"/>
                </a:rPr>
                <a:t> </a:t>
              </a: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Simple procedure</a:t>
              </a:r>
              <a:r>
                <a:rPr lang="en-GB" sz="2000" baseline="30000" dirty="0">
                  <a:solidFill>
                    <a:schemeClr val="bg1"/>
                  </a:solidFill>
                  <a:latin typeface="Tahoma" panose="020B0604030504040204" pitchFamily="34" charset="0"/>
                  <a:cs typeface="Tahoma" panose="020B0604030504040204" pitchFamily="34" charset="0"/>
                </a:rPr>
                <a:t>1</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Free of complications</a:t>
              </a:r>
              <a:r>
                <a:rPr lang="en-GB" sz="2000" baseline="30000" dirty="0">
                  <a:solidFill>
                    <a:schemeClr val="bg1"/>
                  </a:solidFill>
                  <a:latin typeface="Tahoma" panose="020B0604030504040204" pitchFamily="34" charset="0"/>
                  <a:cs typeface="Tahoma" panose="020B0604030504040204" pitchFamily="34" charset="0"/>
                </a:rPr>
                <a:t>1</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Can be done using local anaesthetics</a:t>
              </a:r>
              <a:r>
                <a:rPr lang="en-GB" sz="2000" baseline="30000" dirty="0">
                  <a:solidFill>
                    <a:schemeClr val="bg1"/>
                  </a:solidFill>
                  <a:latin typeface="Tahoma" panose="020B0604030504040204" pitchFamily="34" charset="0"/>
                  <a:cs typeface="Tahoma" panose="020B0604030504040204" pitchFamily="34" charset="0"/>
                </a:rPr>
                <a:t>1</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Castration level achieved within less than 12h</a:t>
              </a:r>
              <a:r>
                <a:rPr lang="en-GB" sz="2000" baseline="30000" dirty="0">
                  <a:solidFill>
                    <a:schemeClr val="bg1"/>
                  </a:solidFill>
                  <a:latin typeface="Tahoma" panose="020B0604030504040204" pitchFamily="34" charset="0"/>
                  <a:cs typeface="Tahoma" panose="020B0604030504040204" pitchFamily="34" charset="0"/>
                </a:rPr>
                <a:t>1</a:t>
              </a:r>
              <a:endParaRPr lang="en-GB" sz="2000" dirty="0">
                <a:solidFill>
                  <a:schemeClr val="bg1"/>
                </a:solidFill>
                <a:latin typeface="Tahoma" panose="020B0604030504040204" pitchFamily="34" charset="0"/>
                <a:cs typeface="Tahoma" panose="020B0604030504040204" pitchFamily="34" charset="0"/>
              </a:endParaRPr>
            </a:p>
          </p:txBody>
        </p:sp>
        <p:sp>
          <p:nvSpPr>
            <p:cNvPr id="8" name="Freeform 7"/>
            <p:cNvSpPr/>
            <p:nvPr/>
          </p:nvSpPr>
          <p:spPr bwMode="auto">
            <a:xfrm>
              <a:off x="4778829" y="2457684"/>
              <a:ext cx="3056918" cy="1602695"/>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Negative psychological effect of “castration”</a:t>
              </a:r>
              <a:r>
                <a:rPr lang="en-GB" sz="2000" baseline="30000" dirty="0">
                  <a:solidFill>
                    <a:schemeClr val="bg1"/>
                  </a:solidFill>
                  <a:latin typeface="Tahoma" panose="020B0604030504040204" pitchFamily="34" charset="0"/>
                  <a:cs typeface="Tahoma" panose="020B0604030504040204" pitchFamily="34" charset="0"/>
                </a:rPr>
                <a:t>1,2</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Irreversible</a:t>
              </a:r>
              <a:r>
                <a:rPr lang="en-GB" sz="2000" baseline="30000" dirty="0">
                  <a:solidFill>
                    <a:schemeClr val="bg1"/>
                  </a:solidFill>
                  <a:latin typeface="Tahoma" panose="020B0604030504040204" pitchFamily="34" charset="0"/>
                  <a:cs typeface="Tahoma" panose="020B0604030504040204" pitchFamily="34" charset="0"/>
                </a:rPr>
                <a:t>1,3</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Does not allow neoadjuvant, adjuvant or intermittent therapy</a:t>
              </a:r>
              <a:r>
                <a:rPr lang="en-GB" sz="2000" baseline="30000" dirty="0">
                  <a:solidFill>
                    <a:schemeClr val="bg1"/>
                  </a:solidFill>
                  <a:latin typeface="Tahoma" panose="020B0604030504040204" pitchFamily="34" charset="0"/>
                  <a:cs typeface="Tahoma" panose="020B0604030504040204" pitchFamily="34" charset="0"/>
                </a:rPr>
                <a:t>1</a:t>
              </a:r>
              <a:endParaRPr lang="en-GB" sz="2000" dirty="0">
                <a:solidFill>
                  <a:schemeClr val="bg1"/>
                </a:solidFill>
                <a:latin typeface="Tahoma" panose="020B0604030504040204" pitchFamily="34" charset="0"/>
                <a:cs typeface="Tahoma" panose="020B0604030504040204" pitchFamily="34" charset="0"/>
              </a:endParaRPr>
            </a:p>
          </p:txBody>
        </p:sp>
        <p:sp>
          <p:nvSpPr>
            <p:cNvPr id="9" name="Freeform 8"/>
            <p:cNvSpPr/>
            <p:nvPr/>
          </p:nvSpPr>
          <p:spPr bwMode="auto">
            <a:xfrm rot="16200000">
              <a:off x="-654879" y="2805942"/>
              <a:ext cx="3314700" cy="941316"/>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Advantages</a:t>
              </a:r>
            </a:p>
          </p:txBody>
        </p:sp>
        <p:sp>
          <p:nvSpPr>
            <p:cNvPr id="10" name="Freeform 9"/>
            <p:cNvSpPr/>
            <p:nvPr/>
          </p:nvSpPr>
          <p:spPr bwMode="auto">
            <a:xfrm rot="5400000">
              <a:off x="6572248" y="3644376"/>
              <a:ext cx="3314700" cy="941315"/>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Disadvantages</a:t>
              </a:r>
            </a:p>
          </p:txBody>
        </p:sp>
      </p:grpSp>
      <p:sp>
        <p:nvSpPr>
          <p:cNvPr id="11268" name="Text Box 1029"/>
          <p:cNvSpPr txBox="1">
            <a:spLocks noChangeArrowheads="1"/>
          </p:cNvSpPr>
          <p:nvPr/>
        </p:nvSpPr>
        <p:spPr bwMode="auto">
          <a:xfrm>
            <a:off x="3465615" y="6300873"/>
            <a:ext cx="56173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2000" b="1">
                <a:solidFill>
                  <a:schemeClr val="tx1"/>
                </a:solidFill>
                <a:latin typeface="Lucida Sans Unicode" pitchFamily="34" charset="0"/>
                <a:ea typeface="ＭＳ Ｐゴシック" pitchFamily="34" charset="-128"/>
              </a:defRPr>
            </a:lvl1pPr>
            <a:lvl2pPr marL="742950" indent="-285750" eaLnBrk="0" hangingPunct="0">
              <a:defRPr sz="2000" b="1">
                <a:solidFill>
                  <a:schemeClr val="tx1"/>
                </a:solidFill>
                <a:latin typeface="Lucida Sans Unicode" pitchFamily="34" charset="0"/>
                <a:ea typeface="ＭＳ Ｐゴシック" pitchFamily="34" charset="-128"/>
              </a:defRPr>
            </a:lvl2pPr>
            <a:lvl3pPr marL="1143000" indent="-228600" eaLnBrk="0" hangingPunct="0">
              <a:defRPr sz="2000" b="1">
                <a:solidFill>
                  <a:schemeClr val="tx1"/>
                </a:solidFill>
                <a:latin typeface="Lucida Sans Unicode" pitchFamily="34" charset="0"/>
                <a:ea typeface="ＭＳ Ｐゴシック" pitchFamily="34" charset="-128"/>
              </a:defRPr>
            </a:lvl3pPr>
            <a:lvl4pPr marL="1600200" indent="-228600" eaLnBrk="0" hangingPunct="0">
              <a:defRPr sz="2000" b="1">
                <a:solidFill>
                  <a:schemeClr val="tx1"/>
                </a:solidFill>
                <a:latin typeface="Lucida Sans Unicode" pitchFamily="34" charset="0"/>
                <a:ea typeface="ＭＳ Ｐゴシック" pitchFamily="34" charset="-128"/>
              </a:defRPr>
            </a:lvl4pPr>
            <a:lvl5pPr marL="2057400" indent="-228600" eaLnBrk="0" hangingPunct="0">
              <a:defRPr sz="2000" b="1">
                <a:solidFill>
                  <a:schemeClr val="tx1"/>
                </a:solidFill>
                <a:latin typeface="Lucida Sans Unicode" pitchFamily="34"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9pPr>
          </a:lstStyle>
          <a:p>
            <a:pPr marL="0" indent="0" eaLnBrk="1" hangingPunct="1">
              <a:defRPr/>
            </a:pPr>
            <a:r>
              <a:rPr lang="en-GB" sz="800" b="0" dirty="0" err="1">
                <a:latin typeface="+mn-lt"/>
                <a:cs typeface="Arial" charset="0"/>
              </a:rPr>
              <a:t>Heidenreich</a:t>
            </a:r>
            <a:r>
              <a:rPr lang="en-GB" sz="800" b="0" dirty="0">
                <a:latin typeface="+mn-lt"/>
                <a:cs typeface="Arial" charset="0"/>
              </a:rPr>
              <a:t> A, et al. EAU Guidelines 2013. Available at: </a:t>
            </a:r>
            <a:r>
              <a:rPr lang="en-GB" sz="800" b="0" dirty="0" smtClean="0">
                <a:latin typeface="+mn-lt"/>
                <a:cs typeface="Arial" charset="0"/>
                <a:hlinkClick r:id="rId3"/>
              </a:rPr>
              <a:t>http</a:t>
            </a:r>
            <a:r>
              <a:rPr lang="en-GB" sz="800" b="0" dirty="0">
                <a:latin typeface="+mn-lt"/>
                <a:cs typeface="Arial" charset="0"/>
                <a:hlinkClick r:id="rId3"/>
              </a:rPr>
              <a:t>://</a:t>
            </a:r>
            <a:r>
              <a:rPr lang="en-GB" sz="800" b="0" dirty="0" smtClean="0">
                <a:latin typeface="+mn-lt"/>
                <a:cs typeface="Arial" charset="0"/>
                <a:hlinkClick r:id="rId3"/>
              </a:rPr>
              <a:t>www.uroweb.org/guidelines/online-guidelines/</a:t>
            </a:r>
            <a:r>
              <a:rPr lang="en-GB" sz="800" b="0" dirty="0" smtClean="0">
                <a:latin typeface="+mn-lt"/>
              </a:rPr>
              <a:t>, </a:t>
            </a:r>
            <a:r>
              <a:rPr lang="en-GB" sz="800" b="0" dirty="0" smtClean="0">
                <a:latin typeface="+mn-lt"/>
                <a:hlinkClick r:id="rId4"/>
              </a:rPr>
              <a:t>Choi </a:t>
            </a:r>
            <a:r>
              <a:rPr lang="en-GB" sz="800" b="0" dirty="0">
                <a:latin typeface="+mn-lt"/>
                <a:hlinkClick r:id="rId4"/>
              </a:rPr>
              <a:t>S &amp; Lee AK. </a:t>
            </a:r>
            <a:r>
              <a:rPr lang="en-GB" sz="800" b="0" i="1" dirty="0">
                <a:latin typeface="+mn-lt"/>
                <a:hlinkClick r:id="rId4"/>
              </a:rPr>
              <a:t>Drug </a:t>
            </a:r>
            <a:r>
              <a:rPr lang="en-GB" sz="800" b="0" i="1" dirty="0" err="1">
                <a:latin typeface="+mn-lt"/>
                <a:hlinkClick r:id="rId4"/>
              </a:rPr>
              <a:t>Healthc</a:t>
            </a:r>
            <a:r>
              <a:rPr lang="en-GB" sz="800" b="0" i="1" dirty="0">
                <a:latin typeface="+mn-lt"/>
                <a:hlinkClick r:id="rId4"/>
              </a:rPr>
              <a:t> Patient </a:t>
            </a:r>
            <a:r>
              <a:rPr lang="en-GB" sz="800" b="0" i="1" dirty="0" err="1">
                <a:latin typeface="+mn-lt"/>
                <a:hlinkClick r:id="rId4"/>
              </a:rPr>
              <a:t>Saf</a:t>
            </a:r>
            <a:r>
              <a:rPr lang="en-GB" sz="800" b="0" i="1" dirty="0">
                <a:latin typeface="+mn-lt"/>
                <a:hlinkClick r:id="rId4"/>
              </a:rPr>
              <a:t>.</a:t>
            </a:r>
            <a:r>
              <a:rPr lang="en-GB" sz="800" b="0" dirty="0">
                <a:latin typeface="+mn-lt"/>
                <a:hlinkClick r:id="rId4"/>
              </a:rPr>
              <a:t> </a:t>
            </a:r>
            <a:r>
              <a:rPr lang="en-GB" sz="800" b="0" dirty="0" smtClean="0">
                <a:latin typeface="+mn-lt"/>
                <a:hlinkClick r:id="rId4"/>
              </a:rPr>
              <a:t>2011;3:107-119.</a:t>
            </a:r>
            <a:r>
              <a:rPr lang="en-GB" sz="800" b="0" dirty="0" smtClean="0">
                <a:latin typeface="+mn-lt"/>
              </a:rPr>
              <a:t>, </a:t>
            </a:r>
            <a:r>
              <a:rPr lang="en-GB" sz="800" b="0" dirty="0" err="1" smtClean="0">
                <a:latin typeface="+mn-lt"/>
                <a:hlinkClick r:id="rId5"/>
              </a:rPr>
              <a:t>Lepor</a:t>
            </a:r>
            <a:r>
              <a:rPr lang="en-GB" sz="800" b="0" dirty="0" smtClean="0">
                <a:latin typeface="+mn-lt"/>
                <a:hlinkClick r:id="rId5"/>
              </a:rPr>
              <a:t> </a:t>
            </a:r>
            <a:r>
              <a:rPr lang="en-GB" sz="800" b="0" dirty="0">
                <a:latin typeface="+mn-lt"/>
                <a:hlinkClick r:id="rId5"/>
              </a:rPr>
              <a:t>H &amp; Shore ND. </a:t>
            </a:r>
            <a:r>
              <a:rPr lang="en-GB" sz="800" b="0" i="1" dirty="0">
                <a:latin typeface="+mn-lt"/>
                <a:hlinkClick r:id="rId5"/>
              </a:rPr>
              <a:t>Rev Urol.</a:t>
            </a:r>
            <a:r>
              <a:rPr lang="en-GB" sz="800" b="0" dirty="0">
                <a:latin typeface="+mn-lt"/>
                <a:hlinkClick r:id="rId5"/>
              </a:rPr>
              <a:t> 2012;14(1-2):1-12. </a:t>
            </a:r>
            <a:endParaRPr lang="en-GB" altLang="ja-JP" sz="800" b="0" dirty="0">
              <a:latin typeface="+mn-lt"/>
            </a:endParaRPr>
          </a:p>
        </p:txBody>
      </p:sp>
      <p:sp>
        <p:nvSpPr>
          <p:cNvPr id="11" name="Rectangle 10"/>
          <p:cNvSpPr/>
          <p:nvPr/>
        </p:nvSpPr>
        <p:spPr>
          <a:xfrm>
            <a:off x="1120380" y="6393365"/>
            <a:ext cx="1974056" cy="400110"/>
          </a:xfrm>
          <a:prstGeom prst="rect">
            <a:avLst/>
          </a:prstGeom>
        </p:spPr>
        <p:txBody>
          <a:bodyPr>
            <a:spAutoFit/>
          </a:bodyPr>
          <a:lstStyle/>
          <a:p>
            <a:pPr>
              <a:defRPr/>
            </a:pPr>
            <a:r>
              <a:rPr lang="en-GB" sz="1000" dirty="0">
                <a:ea typeface="ＭＳ Ｐゴシック" pitchFamily="34" charset="-128"/>
              </a:rPr>
              <a:t>ADT, androgen deprivation therapy</a:t>
            </a:r>
          </a:p>
        </p:txBody>
      </p:sp>
      <p:sp>
        <p:nvSpPr>
          <p:cNvPr id="12" name="Slide Number Placeholder 2"/>
          <p:cNvSpPr>
            <a:spLocks noGrp="1"/>
          </p:cNvSpPr>
          <p:nvPr>
            <p:ph type="sldNum" sz="quarter" idx="10"/>
          </p:nvPr>
        </p:nvSpPr>
        <p:spPr/>
        <p:txBody>
          <a:bodyPr/>
          <a:lstStyle/>
          <a:p>
            <a:pPr>
              <a:defRPr/>
            </a:pPr>
            <a:fld id="{B25B8C93-6DBE-4F70-BC25-FD4BEDB3F0FE}" type="slidenum">
              <a:rPr lang="en-GB"/>
              <a:pPr>
                <a:defRPr/>
              </a:pPr>
              <a:t>7</a:t>
            </a:fld>
            <a:endParaRPr lang="en-GB"/>
          </a:p>
        </p:txBody>
      </p:sp>
    </p:spTree>
    <p:extLst>
      <p:ext uri="{BB962C8B-B14F-4D97-AF65-F5344CB8AC3E}">
        <p14:creationId xmlns:p14="http://schemas.microsoft.com/office/powerpoint/2010/main" val="871632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US" dirty="0">
              <a:solidFill>
                <a:srgbClr val="7B9899"/>
              </a:solidFill>
              <a:latin typeface="Candara" charset="0"/>
              <a:ea typeface="ＭＳ Ｐゴシック" charset="0"/>
              <a:cs typeface="ＭＳ Ｐゴシック" charset="0"/>
            </a:endParaRPr>
          </a:p>
        </p:txBody>
      </p:sp>
      <p:sp>
        <p:nvSpPr>
          <p:cNvPr id="21506" name="Content Placeholder 2"/>
          <p:cNvSpPr>
            <a:spLocks noGrp="1"/>
          </p:cNvSpPr>
          <p:nvPr>
            <p:ph idx="1"/>
          </p:nvPr>
        </p:nvSpPr>
        <p:spPr>
          <a:xfrm>
            <a:off x="4114800" y="2133600"/>
            <a:ext cx="2689225" cy="3965575"/>
          </a:xfrm>
        </p:spPr>
        <p:txBody>
          <a:bodyPr/>
          <a:lstStyle/>
          <a:p>
            <a:pPr eaLnBrk="1" hangingPunct="1"/>
            <a:r>
              <a:rPr lang="en-US" sz="1600">
                <a:latin typeface="Candara" charset="0"/>
                <a:ea typeface="ＭＳ Ｐゴシック" charset="0"/>
                <a:cs typeface="ＭＳ Ｐゴシック" charset="0"/>
              </a:rPr>
              <a:t>As long ago as the 8th Century B.C., Chinese emperors kept castrated males as palace servants, especially to guard harems.</a:t>
            </a:r>
          </a:p>
          <a:p>
            <a:pPr eaLnBrk="1" hangingPunct="1"/>
            <a:endParaRPr lang="en-US">
              <a:latin typeface="Candara" charset="0"/>
              <a:ea typeface="ＭＳ Ｐゴシック" charset="0"/>
              <a:cs typeface="ＭＳ Ｐゴシック" charset="0"/>
            </a:endParaRPr>
          </a:p>
          <a:p>
            <a:pPr eaLnBrk="1" hangingPunct="1"/>
            <a:r>
              <a:rPr lang="en-US" sz="1600">
                <a:latin typeface="Candara" charset="0"/>
                <a:ea typeface="ＭＳ Ｐゴシック" charset="0"/>
                <a:cs typeface="ＭＳ Ｐゴシック" charset="0"/>
              </a:rPr>
              <a:t>Mary M. Anderson's </a:t>
            </a:r>
            <a:r>
              <a:rPr lang="en-US" sz="1600" i="1">
                <a:latin typeface="Candara" charset="0"/>
                <a:ea typeface="ＭＳ Ｐゴシック" charset="0"/>
                <a:cs typeface="ＭＳ Ｐゴシック" charset="0"/>
              </a:rPr>
              <a:t>Hidden Power: The Palace Eunuchs of Imperial China</a:t>
            </a:r>
            <a:r>
              <a:rPr lang="en-US" sz="1600">
                <a:latin typeface="Candara" charset="0"/>
                <a:ea typeface="ＭＳ Ｐゴシック" charset="0"/>
                <a:cs typeface="ＭＳ Ｐゴシック" charset="0"/>
              </a:rPr>
              <a:t>, Prometheus Press, 1990. </a:t>
            </a:r>
          </a:p>
        </p:txBody>
      </p:sp>
      <p:pic>
        <p:nvPicPr>
          <p:cNvPr id="215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25" y="1574800"/>
            <a:ext cx="29591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565400"/>
            <a:ext cx="19812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3902075"/>
            <a:ext cx="41275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13225" y="6099175"/>
            <a:ext cx="4572000" cy="646331"/>
          </a:xfrm>
          <a:prstGeom prst="rect">
            <a:avLst/>
          </a:prstGeom>
        </p:spPr>
        <p:txBody>
          <a:bodyPr>
            <a:spAutoFit/>
          </a:bodyPr>
          <a:lstStyle/>
          <a:p>
            <a:r>
              <a:rPr lang="en-US" sz="1200" dirty="0">
                <a:latin typeface="Georgia" charset="0"/>
              </a:rPr>
              <a:t>Chinese eunuchs. (Source: Wong KC, Wu L (1932). "History of Chinese Medicine." Tientsin, China: The Tientsin Press Ltd., pp. 109-113.)</a:t>
            </a:r>
            <a:endParaRPr lang="en-US" sz="1200" dirty="0">
              <a:latin typeface="Georgia" charset="0"/>
            </a:endParaRPr>
          </a:p>
        </p:txBody>
      </p:sp>
    </p:spTree>
    <p:extLst>
      <p:ext uri="{BB962C8B-B14F-4D97-AF65-F5344CB8AC3E}">
        <p14:creationId xmlns:p14="http://schemas.microsoft.com/office/powerpoint/2010/main" val="21109870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Eunocks</a:t>
            </a:r>
            <a:r>
              <a:rPr lang="en-US" dirty="0" smtClean="0"/>
              <a:t> in the </a:t>
            </a:r>
            <a:r>
              <a:rPr lang="en-US" dirty="0" err="1" smtClean="0"/>
              <a:t>subcontinant</a:t>
            </a:r>
            <a:endParaRPr lang="en-US" dirty="0"/>
          </a:p>
        </p:txBody>
      </p:sp>
      <p:pic>
        <p:nvPicPr>
          <p:cNvPr id="5" name="Content Placeholder 4"/>
          <p:cNvPicPr>
            <a:picLocks noGrp="1" noChangeAspect="1"/>
          </p:cNvPicPr>
          <p:nvPr>
            <p:ph idx="1"/>
          </p:nvPr>
        </p:nvPicPr>
        <p:blipFill>
          <a:blip r:embed="rId2"/>
          <a:srcRect l="1034" r="1034"/>
          <a:stretch>
            <a:fillRect/>
          </a:stretch>
        </p:blipFill>
        <p:spPr>
          <a:xfrm>
            <a:off x="314325" y="2009395"/>
            <a:ext cx="4733925" cy="2901923"/>
          </a:xfrm>
        </p:spPr>
      </p:pic>
      <p:sp>
        <p:nvSpPr>
          <p:cNvPr id="4" name="Slide Number Placeholder 3"/>
          <p:cNvSpPr>
            <a:spLocks noGrp="1"/>
          </p:cNvSpPr>
          <p:nvPr>
            <p:ph type="sldNum" sz="quarter" idx="10"/>
          </p:nvPr>
        </p:nvSpPr>
        <p:spPr/>
        <p:txBody>
          <a:bodyPr/>
          <a:lstStyle/>
          <a:p>
            <a:fld id="{EEADA943-D069-4DA9-882D-A558A06348D4}" type="slidenum">
              <a:rPr lang="en-US" smtClean="0"/>
              <a:pPr/>
              <a:t>9</a:t>
            </a:fld>
            <a:endParaRPr lang="en-US"/>
          </a:p>
        </p:txBody>
      </p:sp>
      <p:pic>
        <p:nvPicPr>
          <p:cNvPr id="6" name="Picture 5"/>
          <p:cNvPicPr>
            <a:picLocks noChangeAspect="1"/>
          </p:cNvPicPr>
          <p:nvPr/>
        </p:nvPicPr>
        <p:blipFill>
          <a:blip r:embed="rId3"/>
          <a:stretch>
            <a:fillRect/>
          </a:stretch>
        </p:blipFill>
        <p:spPr>
          <a:xfrm>
            <a:off x="4497833" y="2009395"/>
            <a:ext cx="4357242" cy="2901923"/>
          </a:xfrm>
          <a:prstGeom prst="rect">
            <a:avLst/>
          </a:prstGeom>
        </p:spPr>
      </p:pic>
    </p:spTree>
    <p:extLst>
      <p:ext uri="{BB962C8B-B14F-4D97-AF65-F5344CB8AC3E}">
        <p14:creationId xmlns:p14="http://schemas.microsoft.com/office/powerpoint/2010/main" val="2755380751"/>
      </p:ext>
    </p:extLst>
  </p:cSld>
  <p:clrMapOvr>
    <a:masterClrMapping/>
  </p:clrMapOvr>
  <p:transition xmlns:p14="http://schemas.microsoft.com/office/powerpoint/2010/main"/>
</p:sld>
</file>

<file path=ppt/theme/theme1.xml><?xml version="1.0" encoding="utf-8"?>
<a:theme xmlns:a="http://schemas.openxmlformats.org/drawingml/2006/main" name="2_ZOMETA® template">
  <a:themeElements>
    <a:clrScheme name="">
      <a:dk1>
        <a:srgbClr val="000B26"/>
      </a:dk1>
      <a:lt1>
        <a:srgbClr val="FFFFFF"/>
      </a:lt1>
      <a:dk2>
        <a:srgbClr val="00164C"/>
      </a:dk2>
      <a:lt2>
        <a:srgbClr val="8DAEFF"/>
      </a:lt2>
      <a:accent1>
        <a:srgbClr val="FF0000"/>
      </a:accent1>
      <a:accent2>
        <a:srgbClr val="0E72E0"/>
      </a:accent2>
      <a:accent3>
        <a:srgbClr val="AAABB2"/>
      </a:accent3>
      <a:accent4>
        <a:srgbClr val="DADADA"/>
      </a:accent4>
      <a:accent5>
        <a:srgbClr val="FFAAAA"/>
      </a:accent5>
      <a:accent6>
        <a:srgbClr val="0C67CB"/>
      </a:accent6>
      <a:hlink>
        <a:srgbClr val="FFCC00"/>
      </a:hlink>
      <a:folHlink>
        <a:srgbClr val="9933FF"/>
      </a:folHlink>
    </a:clrScheme>
    <a:fontScheme name="ZOMETA®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6699"/>
            </a:gs>
            <a:gs pos="100000">
              <a:srgbClr val="CCFF33"/>
            </a:gs>
          </a:gsLst>
          <a:lin ang="5400000" scaled="1"/>
        </a:gra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gradFill rotWithShape="0">
          <a:gsLst>
            <a:gs pos="0">
              <a:srgbClr val="FF6699"/>
            </a:gs>
            <a:gs pos="100000">
              <a:srgbClr val="CCFF33"/>
            </a:gs>
          </a:gsLst>
          <a:lin ang="5400000" scaled="1"/>
        </a:gra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pitchFamily="-108" charset="0"/>
          </a:defRPr>
        </a:defPPr>
      </a:lstStyle>
    </a:lnDef>
  </a:objectDefaults>
  <a:extraClrSchemeLst>
    <a:extraClrScheme>
      <a:clrScheme name="ZOMETA®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ZOMETA®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ZOMETA®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ZOMETA®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OMETA®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ZOMETA®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ZOMETA®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TotalTime>
  <Words>3871</Words>
  <Application>Microsoft Macintosh PowerPoint</Application>
  <PresentationFormat>On-screen Show (4:3)</PresentationFormat>
  <Paragraphs>606</Paragraphs>
  <Slides>53</Slides>
  <Notes>33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2_ZOMETA® template</vt:lpstr>
      <vt:lpstr> Prostate cancer: Androgen Deprivation Treatment  Challenges</vt:lpstr>
      <vt:lpstr>History of Prostate cancer Management</vt:lpstr>
      <vt:lpstr>Disease States and Natural History</vt:lpstr>
      <vt:lpstr>The History of Hormonal Therapy for Advanced Prostate Cancer</vt:lpstr>
      <vt:lpstr>Testosterone is the major “male” hormone</vt:lpstr>
      <vt:lpstr>Primary objective of advising ADT </vt:lpstr>
      <vt:lpstr> Orchiectomy</vt:lpstr>
      <vt:lpstr>PowerPoint Presentation</vt:lpstr>
      <vt:lpstr>Eunocks in the subcontinant</vt:lpstr>
      <vt:lpstr>The Eunuchs of Middle east </vt:lpstr>
      <vt:lpstr>LHRH Agonist therapy</vt:lpstr>
      <vt:lpstr>LHRH Antagonist therapy</vt:lpstr>
      <vt:lpstr>LHRH Antagonist therapy</vt:lpstr>
      <vt:lpstr>Long-term side effects of ADT Sarcopenic obesity</vt:lpstr>
      <vt:lpstr>CVD is the 2nd highest cause of death in prostate cancer patients, after prostate cancer itself </vt:lpstr>
      <vt:lpstr>PowerPoint Presentation</vt:lpstr>
      <vt:lpstr>Risk of CV event or death (all patients)</vt:lpstr>
      <vt:lpstr>PowerPoint Presentation</vt:lpstr>
      <vt:lpstr>Side-Effects of ADT</vt:lpstr>
      <vt:lpstr>Hormone therapy side effects</vt:lpstr>
      <vt:lpstr>The castrate Patients</vt:lpstr>
      <vt:lpstr>Lower Probability of Urinary Tract Events with GnRH Antagonist vs LHRH Agonists (all patients)</vt:lpstr>
      <vt:lpstr>Lower Probability of Musculoskeletal Events with GnRH Antagonists vs LHRH Agonists</vt:lpstr>
      <vt:lpstr>Side-Effects of ADT</vt:lpstr>
      <vt:lpstr> Loss of Libido and Erectile Dysfunction</vt:lpstr>
      <vt:lpstr>Approaches to ED</vt:lpstr>
      <vt:lpstr>What do these have in common?</vt:lpstr>
      <vt:lpstr>Exercise helps!</vt:lpstr>
      <vt:lpstr>What you see</vt:lpstr>
      <vt:lpstr>What you see: Gynecomastia</vt:lpstr>
      <vt:lpstr>What you see: Decrease in Penile and Testicular Size</vt:lpstr>
      <vt:lpstr>The “Big Three” 3. Hot Flashes</vt:lpstr>
      <vt:lpstr>PowerPoint Presentation</vt:lpstr>
      <vt:lpstr>Treatment Options for Hot Flashes</vt:lpstr>
      <vt:lpstr>Treatment Options for Hot Flashes</vt:lpstr>
      <vt:lpstr>Weight Gain and Associated Changes</vt:lpstr>
      <vt:lpstr>Preventive Approach </vt:lpstr>
      <vt:lpstr>What you see:  Hair Changes</vt:lpstr>
      <vt:lpstr>PowerPoint Presentation</vt:lpstr>
      <vt:lpstr>Loss of Bone Mineral Density</vt:lpstr>
      <vt:lpstr>BMD Evaluation and Treatment </vt:lpstr>
      <vt:lpstr>What you don’t see: Anemia</vt:lpstr>
      <vt:lpstr>What you don’t see: ADT Induces Insulin Resistance-Like Syndrome</vt:lpstr>
      <vt:lpstr>Recommendations </vt:lpstr>
      <vt:lpstr>PowerPoint Presentation</vt:lpstr>
      <vt:lpstr>Fatigue, Lack of Energy or Initiative </vt:lpstr>
      <vt:lpstr>What you feel:  Depression</vt:lpstr>
      <vt:lpstr>Managing emotional side effects</vt:lpstr>
      <vt:lpstr>What you feel:  Cognitive Function</vt:lpstr>
      <vt:lpstr>Strategies to Address Side-Effects</vt:lpstr>
      <vt:lpstr>Multidisciplinary effort</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A Salam</dc:creator>
  <cp:lastModifiedBy>M A Salam</cp:lastModifiedBy>
  <cp:revision>29</cp:revision>
  <dcterms:created xsi:type="dcterms:W3CDTF">2017-11-04T00:09:24Z</dcterms:created>
  <dcterms:modified xsi:type="dcterms:W3CDTF">2017-11-14T18:37:31Z</dcterms:modified>
</cp:coreProperties>
</file>