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1"/>
  </p:notesMasterIdLst>
  <p:sldIdLst>
    <p:sldId id="256" r:id="rId2"/>
    <p:sldId id="365" r:id="rId3"/>
    <p:sldId id="366" r:id="rId4"/>
    <p:sldId id="361" r:id="rId5"/>
    <p:sldId id="364" r:id="rId6"/>
    <p:sldId id="257" r:id="rId7"/>
    <p:sldId id="340" r:id="rId8"/>
    <p:sldId id="341" r:id="rId9"/>
    <p:sldId id="355" r:id="rId10"/>
    <p:sldId id="342" r:id="rId11"/>
    <p:sldId id="346" r:id="rId12"/>
    <p:sldId id="348" r:id="rId13"/>
    <p:sldId id="347" r:id="rId14"/>
    <p:sldId id="343" r:id="rId15"/>
    <p:sldId id="344" r:id="rId16"/>
    <p:sldId id="349" r:id="rId17"/>
    <p:sldId id="350" r:id="rId18"/>
    <p:sldId id="351" r:id="rId19"/>
    <p:sldId id="352" r:id="rId20"/>
    <p:sldId id="278" r:id="rId21"/>
    <p:sldId id="280" r:id="rId22"/>
    <p:sldId id="284" r:id="rId23"/>
    <p:sldId id="288" r:id="rId24"/>
    <p:sldId id="289" r:id="rId25"/>
    <p:sldId id="297" r:id="rId26"/>
    <p:sldId id="299" r:id="rId27"/>
    <p:sldId id="298" r:id="rId28"/>
    <p:sldId id="300" r:id="rId29"/>
    <p:sldId id="301" r:id="rId30"/>
    <p:sldId id="360" r:id="rId31"/>
    <p:sldId id="303" r:id="rId32"/>
    <p:sldId id="333" r:id="rId33"/>
    <p:sldId id="304" r:id="rId34"/>
    <p:sldId id="305" r:id="rId35"/>
    <p:sldId id="307" r:id="rId36"/>
    <p:sldId id="308" r:id="rId37"/>
    <p:sldId id="311" r:id="rId38"/>
    <p:sldId id="334" r:id="rId39"/>
    <p:sldId id="312" r:id="rId40"/>
    <p:sldId id="314" r:id="rId41"/>
    <p:sldId id="315" r:id="rId42"/>
    <p:sldId id="318" r:id="rId43"/>
    <p:sldId id="320" r:id="rId44"/>
    <p:sldId id="319" r:id="rId45"/>
    <p:sldId id="363" r:id="rId46"/>
    <p:sldId id="331" r:id="rId47"/>
    <p:sldId id="358" r:id="rId48"/>
    <p:sldId id="359" r:id="rId49"/>
    <p:sldId id="35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0"/>
  <c:chart>
    <c:autoTitleDeleted val="1"/>
    <c:plotArea>
      <c:layout/>
      <c:barChart>
        <c:barDir val="bar"/>
        <c:grouping val="clustered"/>
        <c:ser>
          <c:idx val="0"/>
          <c:order val="0"/>
          <c:tx>
            <c:strRef>
              <c:f>Feuil1!$B$1</c:f>
              <c:strCache>
                <c:ptCount val="1"/>
                <c:pt idx="0">
                  <c:v>Série 1</c:v>
                </c:pt>
              </c:strCache>
            </c:strRef>
          </c:tx>
          <c:dLbls>
            <c:spPr>
              <a:noFill/>
              <a:ln>
                <a:noFill/>
              </a:ln>
              <a:effectLst/>
            </c:spPr>
            <c:txPr>
              <a:bodyPr/>
              <a:lstStyle/>
              <a:p>
                <a:pPr>
                  <a:defRPr sz="1200">
                    <a:solidFill>
                      <a:schemeClr val="accent6">
                        <a:lumMod val="75000"/>
                      </a:schemeClr>
                    </a:solidFill>
                  </a:defRPr>
                </a:pPr>
                <a:endParaRPr lang="en-US"/>
              </a:p>
            </c:txPr>
            <c:showVal val="1"/>
            <c:extLst>
              <c:ext xmlns:c15="http://schemas.microsoft.com/office/drawing/2012/chart" uri="{CE6537A1-D6FC-4f65-9D91-7224C49458BB}">
                <c15:layout/>
                <c15:showLeaderLines val="0"/>
              </c:ext>
            </c:extLst>
          </c:dLbls>
          <c:cat>
            <c:strRef>
              <c:f>Feuil1!$A$2:$A$6</c:f>
              <c:strCache>
                <c:ptCount val="5"/>
                <c:pt idx="0">
                  <c:v> </c:v>
                </c:pt>
                <c:pt idx="1">
                  <c:v>Weight</c:v>
                </c:pt>
                <c:pt idx="2">
                  <c:v>Body mass index</c:v>
                </c:pt>
                <c:pt idx="3">
                  <c:v>Fat mass (%)</c:v>
                </c:pt>
                <c:pt idx="4">
                  <c:v>Lean mass (%)</c:v>
                </c:pt>
              </c:strCache>
            </c:strRef>
          </c:cat>
          <c:val>
            <c:numRef>
              <c:f>Feuil1!$B$2:$B$6</c:f>
              <c:numCache>
                <c:formatCode>General</c:formatCode>
                <c:ptCount val="5"/>
                <c:pt idx="0">
                  <c:v>0</c:v>
                </c:pt>
                <c:pt idx="1">
                  <c:v>0.60000000000000009</c:v>
                </c:pt>
                <c:pt idx="2">
                  <c:v>0.60000000000000009</c:v>
                </c:pt>
                <c:pt idx="3">
                  <c:v>4.3</c:v>
                </c:pt>
                <c:pt idx="4">
                  <c:v>-1.4</c:v>
                </c:pt>
              </c:numCache>
            </c:numRef>
          </c:val>
        </c:ser>
        <c:dLbls/>
        <c:axId val="108013440"/>
        <c:axId val="108014976"/>
      </c:barChart>
      <c:catAx>
        <c:axId val="108013440"/>
        <c:scaling>
          <c:orientation val="minMax"/>
        </c:scaling>
        <c:axPos val="l"/>
        <c:numFmt formatCode="General" sourceLinked="0"/>
        <c:majorTickMark val="in"/>
        <c:tickLblPos val="low"/>
        <c:spPr>
          <a:ln w="19050" cmpd="sng">
            <a:solidFill>
              <a:schemeClr val="tx1"/>
            </a:solidFill>
          </a:ln>
        </c:spPr>
        <c:txPr>
          <a:bodyPr/>
          <a:lstStyle/>
          <a:p>
            <a:pPr>
              <a:defRPr sz="1400"/>
            </a:pPr>
            <a:endParaRPr lang="en-US"/>
          </a:p>
        </c:txPr>
        <c:crossAx val="108014976"/>
        <c:crosses val="autoZero"/>
        <c:auto val="1"/>
        <c:lblAlgn val="ctr"/>
        <c:lblOffset val="100"/>
      </c:catAx>
      <c:valAx>
        <c:axId val="108014976"/>
        <c:scaling>
          <c:orientation val="minMax"/>
          <c:max val="5"/>
        </c:scaling>
        <c:axPos val="b"/>
        <c:majorGridlines>
          <c:spPr>
            <a:ln>
              <a:solidFill>
                <a:srgbClr val="000000"/>
              </a:solidFill>
              <a:prstDash val="dot"/>
            </a:ln>
          </c:spPr>
        </c:majorGridlines>
        <c:title>
          <c:tx>
            <c:rich>
              <a:bodyPr/>
              <a:lstStyle/>
              <a:p>
                <a:pPr>
                  <a:defRPr sz="1400" b="0"/>
                </a:pPr>
                <a:r>
                  <a:rPr lang="fr-FR" sz="1400" b="0" dirty="0" smtClean="0"/>
                  <a:t>%</a:t>
                </a:r>
                <a:r>
                  <a:rPr lang="fr-FR" sz="1400" b="0" baseline="0" dirty="0" smtClean="0"/>
                  <a:t> change </a:t>
                </a:r>
                <a:r>
                  <a:rPr lang="fr-FR" sz="1400" b="0" baseline="0" dirty="0" err="1" smtClean="0"/>
                  <a:t>at</a:t>
                </a:r>
                <a:r>
                  <a:rPr lang="fr-FR" sz="1400" b="0" baseline="0" dirty="0" smtClean="0"/>
                  <a:t> 12-weeks</a:t>
                </a:r>
                <a:endParaRPr lang="fr-FR" sz="1400" b="0" dirty="0"/>
              </a:p>
            </c:rich>
          </c:tx>
        </c:title>
        <c:numFmt formatCode="General" sourceLinked="1"/>
        <c:tickLblPos val="nextTo"/>
        <c:spPr>
          <a:ln w="19050" cmpd="sng">
            <a:solidFill>
              <a:srgbClr val="000000"/>
            </a:solidFill>
          </a:ln>
        </c:spPr>
        <c:txPr>
          <a:bodyPr/>
          <a:lstStyle/>
          <a:p>
            <a:pPr>
              <a:defRPr sz="1400"/>
            </a:pPr>
            <a:endParaRPr lang="en-US"/>
          </a:p>
        </c:txPr>
        <c:crossAx val="108013440"/>
        <c:crosses val="autoZero"/>
        <c:crossBetween val="between"/>
      </c:valAx>
    </c:plotArea>
    <c:plotVisOnly val="1"/>
    <c:dispBlanksAs val="gap"/>
  </c:chart>
  <c:txPr>
    <a:bodyPr/>
    <a:lstStyle/>
    <a:p>
      <a:pPr>
        <a:defRPr sz="16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DCC5A-8C9C-4A1E-BD20-C3B5DE9F8D15}" type="datetimeFigureOut">
              <a:rPr lang="en-US" smtClean="0"/>
              <a:pPr/>
              <a:t>12/25/2018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DF8FB-9646-4F77-A36E-D64773AEEB9F}" type="slidenum">
              <a:rPr lang="en-US" smtClean="0"/>
              <a:pPr/>
              <a:t>‹#›</a:t>
            </a:fld>
            <a:endParaRPr lang="en-US"/>
          </a:p>
        </p:txBody>
      </p:sp>
    </p:spTree>
    <p:extLst>
      <p:ext uri="{BB962C8B-B14F-4D97-AF65-F5344CB8AC3E}">
        <p14:creationId xmlns:p14="http://schemas.microsoft.com/office/powerpoint/2010/main" xmlns="" val="245727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54ECD6-186F-4BAF-90BE-42BD108A5DA4}" type="slidenum">
              <a:rPr lang="en-US" sz="1200"/>
              <a:pPr/>
              <a:t>2</a:t>
            </a:fld>
            <a:endParaRPr lang="en-US" sz="1200"/>
          </a:p>
        </p:txBody>
      </p:sp>
      <p:sp>
        <p:nvSpPr>
          <p:cNvPr id="5427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1200"/>
              </a:spcAft>
              <a:buClr>
                <a:srgbClr val="800000"/>
              </a:buClr>
              <a:buSzPct val="75000"/>
              <a:buFont typeface="Wingdings" charset="2"/>
              <a:buChar char="§"/>
            </a:pPr>
            <a:r>
              <a:rPr lang="en-US" dirty="0" smtClean="0">
                <a:latin typeface="Arial" panose="020B0604020202020204" pitchFamily="34" charset="0"/>
                <a:cs typeface="Arial" panose="020B0604020202020204" pitchFamily="34" charset="0"/>
              </a:rPr>
              <a:t>Cohort-based study of 22,816 men  with newly diagnosed PCa men </a:t>
            </a:r>
          </a:p>
          <a:p>
            <a:pPr marL="342900" indent="-342900">
              <a:spcBef>
                <a:spcPts val="0"/>
              </a:spcBef>
              <a:spcAft>
                <a:spcPts val="1200"/>
              </a:spcAft>
              <a:buClr>
                <a:srgbClr val="800000"/>
              </a:buClr>
              <a:buSzPct val="75000"/>
              <a:buFont typeface="Wingdings" charset="2"/>
              <a:buChar char="§"/>
            </a:pPr>
            <a:r>
              <a:rPr lang="en-US" dirty="0" smtClean="0">
                <a:latin typeface="Arial" panose="020B0604020202020204" pitchFamily="34" charset="0"/>
                <a:cs typeface="Arial" panose="020B0604020202020204" pitchFamily="34" charset="0"/>
              </a:rPr>
              <a:t>Newly diagnosed prostate cancer patients who received ADT for at least 1 year were found to have a 20% higher risk of serious CV morbidity compared with similar men who did not receive ADT</a:t>
            </a:r>
          </a:p>
          <a:p>
            <a:endParaRPr lang="en-US" dirty="0"/>
          </a:p>
        </p:txBody>
      </p:sp>
      <p:sp>
        <p:nvSpPr>
          <p:cNvPr id="4" name="Slide Number Placeholder 3"/>
          <p:cNvSpPr>
            <a:spLocks noGrp="1"/>
          </p:cNvSpPr>
          <p:nvPr>
            <p:ph type="sldNum" sz="quarter" idx="10"/>
          </p:nvPr>
        </p:nvSpPr>
        <p:spPr/>
        <p:txBody>
          <a:bodyPr/>
          <a:lstStyle/>
          <a:p>
            <a:fld id="{15985491-BA29-49D2-B61D-F20329964D83}" type="slidenum">
              <a:rPr lang="en-US" smtClean="0"/>
              <a:pPr/>
              <a:t>19</a:t>
            </a:fld>
            <a:endParaRPr lang="en-US"/>
          </a:p>
        </p:txBody>
      </p:sp>
    </p:spTree>
    <p:extLst>
      <p:ext uri="{BB962C8B-B14F-4D97-AF65-F5344CB8AC3E}">
        <p14:creationId xmlns:p14="http://schemas.microsoft.com/office/powerpoint/2010/main" xmlns="" val="95622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D73AD6-3D05-4016-90C3-6B429953A688}" type="slidenum">
              <a:rPr lang="en-US" sz="1200">
                <a:solidFill>
                  <a:prstClr val="black"/>
                </a:solidFill>
              </a:rPr>
              <a:pPr/>
              <a:t>20</a:t>
            </a:fld>
            <a:endParaRPr lang="en-US" sz="1200">
              <a:solidFill>
                <a:prstClr val="black"/>
              </a:solidFill>
            </a:endParaRPr>
          </a:p>
        </p:txBody>
      </p:sp>
      <p:sp>
        <p:nvSpPr>
          <p:cNvPr id="337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953FB7-1936-4823-93FB-48EA0BDADCE1}" type="slidenum">
              <a:rPr lang="en-US" sz="1200"/>
              <a:pPr/>
              <a:t>21</a:t>
            </a:fld>
            <a:endParaRPr lang="en-US" sz="1200"/>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Concept of penile </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rehab</a:t>
            </a:r>
            <a:r>
              <a:rPr lang="ja-JP" altLang="en-US" smtClean="0">
                <a:latin typeface="Times New Roman" pitchFamily="18" charset="0"/>
                <a:ea typeface="ＭＳ Ｐゴシック" pitchFamily="34" charset="-128"/>
              </a:rPr>
              <a:t>”</a:t>
            </a:r>
            <a:endParaRPr lang="en-US" altLang="ja-JP"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Can libido be maintained?</a:t>
            </a:r>
          </a:p>
          <a:p>
            <a:pPr eaLnBrk="1" hangingPunct="1"/>
            <a:endParaRPr lang="en-US"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Does penile rehab help in those without 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CA64AE7-EBDF-4928-A21C-85DFC564CCCF}" type="slidenum">
              <a:rPr lang="en-US" sz="1200"/>
              <a:pPr/>
              <a:t>23</a:t>
            </a:fld>
            <a:endParaRPr lang="en-US" sz="120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Was the Payne date ever published?</a:t>
            </a:r>
          </a:p>
          <a:p>
            <a:pPr eaLnBrk="1" hangingPunct="1"/>
            <a:r>
              <a:rPr lang="en-US" smtClean="0">
                <a:latin typeface="Times New Roman" pitchFamily="18" charset="0"/>
                <a:ea typeface="ＭＳ Ｐゴシック" pitchFamily="34" charset="-128"/>
              </a:rPr>
              <a:t>Get/Add tam vs XRT paper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B9172F-1393-4DC8-9A57-E807547225C9}" type="slidenum">
              <a:rPr lang="en-US" sz="1200"/>
              <a:pPr/>
              <a:t>24</a:t>
            </a:fld>
            <a:endParaRPr lang="en-US" sz="120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9FB246-BB8B-4D5E-90E2-6167CB79C14F}" type="slidenum">
              <a:rPr lang="en-US" sz="1200"/>
              <a:pPr/>
              <a:t>25</a:t>
            </a:fld>
            <a:endParaRPr lang="en-US" sz="120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836E9B-BD56-4784-B05C-30F97D90295E}" type="slidenum">
              <a:rPr lang="en-US" sz="1200"/>
              <a:pPr/>
              <a:t>26</a:t>
            </a:fld>
            <a:endParaRPr 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Moyad article; importance of grading to determine and/or monitor severity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00C9F0-04E7-4C30-8965-EB0532082409}" type="slidenum">
              <a:rPr lang="en-US" sz="1200"/>
              <a:pPr/>
              <a:t>27</a:t>
            </a:fld>
            <a:endParaRPr lang="en-US"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Moyad article; importance of grading to determine and/or monitor severity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9C5B3CB-4D1A-4535-85CE-C0EEFF90C22C}" type="slidenum">
              <a:rPr lang="en-US" sz="1200"/>
              <a:pPr/>
              <a:t>28</a:t>
            </a:fld>
            <a:endParaRPr lang="en-US" sz="120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Show a bar graph with different studies showing amount of weight gain per number of months on ADT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867611-FD45-4B04-9030-0A00CDB2F096}" type="slidenum">
              <a:rPr lang="en-US" sz="1200"/>
              <a:pPr/>
              <a:t>29</a:t>
            </a:fld>
            <a:endParaRPr lang="en-US" sz="1200"/>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E5B3DD2-ED9F-491E-9685-9B93D647DC6B}" type="slidenum">
              <a:rPr lang="en-US" sz="1200"/>
              <a:pPr/>
              <a:t>3</a:t>
            </a:fld>
            <a:endParaRPr lang="en-US" sz="1200"/>
          </a:p>
        </p:txBody>
      </p:sp>
      <p:sp>
        <p:nvSpPr>
          <p:cNvPr id="5222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9ACBFF-D128-4BE4-84B7-4F0648B7199D}" type="slidenum">
              <a:rPr lang="en-US" sz="1200"/>
              <a:pPr/>
              <a:t>31</a:t>
            </a:fld>
            <a:endParaRPr lang="en-US" sz="120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D8A287A-B99B-44FE-A217-5276303E7CF5}" type="slidenum">
              <a:rPr lang="en-US" sz="1200"/>
              <a:pPr/>
              <a:t>33</a:t>
            </a:fld>
            <a:endParaRPr lang="en-US" sz="120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Show data quickly rather than bullet slide 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CE066C9-6CF4-4AB3-9C99-875A8AF8945E}" type="slidenum">
              <a:rPr lang="en-US" sz="1200"/>
              <a:pPr/>
              <a:t>34</a:t>
            </a:fld>
            <a:endParaRPr lang="en-US" sz="1200"/>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E2FA19B-9137-41BF-9F2A-3782BE768682}" type="slidenum">
              <a:rPr lang="en-US" sz="1200"/>
              <a:pPr/>
              <a:t>35</a:t>
            </a:fld>
            <a:endParaRPr lang="en-US" sz="1200"/>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3106BF5-A43F-4A06-9A56-BF6251942599}" type="slidenum">
              <a:rPr lang="en-US" sz="1200"/>
              <a:pPr/>
              <a:t>36</a:t>
            </a:fld>
            <a:endParaRPr lang="en-US" sz="120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8C4C04-30E9-4533-B3AB-27E3EEDB7EFF}" type="slidenum">
              <a:rPr lang="en-US" sz="1200"/>
              <a:pPr/>
              <a:t>37</a:t>
            </a:fld>
            <a:endParaRPr lang="en-US" sz="120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154F70C-F015-4922-93A8-3154DF0D3AEF}" type="slidenum">
              <a:rPr lang="en-US" sz="1200"/>
              <a:pPr/>
              <a:t>39</a:t>
            </a:fld>
            <a:endParaRPr lang="en-US" sz="120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F49C4F-DB13-4CCC-8BC9-79C19867DB98}" type="slidenum">
              <a:rPr lang="en-US" sz="1200"/>
              <a:pPr/>
              <a:t>40</a:t>
            </a:fld>
            <a:endParaRPr lang="en-US" sz="1200"/>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Role of clinical psychologist/psychosocial support for both the patient and t he spouse/family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3B750E8-9FBC-4408-86FF-238010241919}" type="slidenum">
              <a:rPr lang="en-US" sz="1200"/>
              <a:pPr/>
              <a:t>41</a:t>
            </a:fld>
            <a:endParaRPr lang="en-US" sz="1200"/>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B19A01-7BDA-42A1-BA17-DB8ABB4CA901}" type="slidenum">
              <a:rPr lang="en-US" sz="1200"/>
              <a:pPr/>
              <a:t>42</a:t>
            </a:fld>
            <a:endParaRPr lang="en-US" sz="1200"/>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14628" y="9372125"/>
            <a:ext cx="2919564" cy="492600"/>
          </a:xfrm>
          <a:prstGeom prst="rect">
            <a:avLst/>
          </a:prstGeom>
          <a:noFill/>
          <a:ln w="9525">
            <a:noFill/>
            <a:miter lim="800000"/>
            <a:headEnd/>
            <a:tailEnd/>
          </a:ln>
        </p:spPr>
        <p:txBody>
          <a:bodyPr lIns="87844" tIns="43922" rIns="87844" bIns="43922" anchor="b"/>
          <a:lstStyle/>
          <a:p>
            <a:pPr algn="r" defTabSz="878437"/>
            <a:fld id="{AF53BAA1-B99B-45EB-93DB-C7D78A05CB72}" type="slidenum">
              <a:rPr lang="nl-NL" sz="1100" b="1">
                <a:solidFill>
                  <a:srgbClr val="660066"/>
                </a:solidFill>
                <a:latin typeface="Times New Roman" pitchFamily="18" charset="0"/>
              </a:rPr>
              <a:pPr algn="r" defTabSz="878437"/>
              <a:t>7</a:t>
            </a:fld>
            <a:endParaRPr lang="nl-NL" sz="1100" b="1">
              <a:solidFill>
                <a:srgbClr val="660066"/>
              </a:solidFill>
              <a:latin typeface="Times New Roman"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74836" y="4684474"/>
            <a:ext cx="5389239" cy="4441350"/>
          </a:xfrm>
          <a:noFill/>
          <a:ln/>
        </p:spPr>
        <p:txBody>
          <a:bodyPr/>
          <a:lstStyle/>
          <a:p>
            <a:pPr eaLnBrk="1" hangingPunct="1"/>
            <a:r>
              <a:rPr lang="en-US" dirty="0" smtClean="0"/>
              <a:t>Testosterone is the most important circulating hormone in the male.  Besides being essential for the development of male characteristics and male sexual organs it also has effects on most of the major organs, such as Brain, Muscle, Kidney, Bone Marrow, Bone, Liver, and Skin.</a:t>
            </a:r>
            <a:br>
              <a:rPr lang="en-US" dirty="0" smtClean="0"/>
            </a:br>
            <a:r>
              <a:rPr lang="en-US" dirty="0" smtClean="0"/>
              <a:t/>
            </a:r>
            <a:br>
              <a:rPr lang="en-US" dirty="0" smtClean="0"/>
            </a:br>
            <a:r>
              <a:rPr lang="en-US" dirty="0" smtClean="0"/>
              <a:t>As men age, testosterone levels decrease, and these decreasing levels in testosterone may present the following clinical problems:</a:t>
            </a:r>
          </a:p>
          <a:p>
            <a:pPr lvl="1" eaLnBrk="1" hangingPunct="1">
              <a:buFontTx/>
              <a:buChar char="•"/>
            </a:pPr>
            <a:r>
              <a:rPr lang="en-US" dirty="0" smtClean="0"/>
              <a:t>Sexual dysfunction</a:t>
            </a:r>
          </a:p>
          <a:p>
            <a:pPr lvl="1" eaLnBrk="1" hangingPunct="1">
              <a:buFontTx/>
              <a:buChar char="•"/>
            </a:pPr>
            <a:r>
              <a:rPr lang="en-US" dirty="0" smtClean="0"/>
              <a:t>Decreased Muscle Mass</a:t>
            </a:r>
          </a:p>
          <a:p>
            <a:pPr lvl="1" eaLnBrk="1" hangingPunct="1">
              <a:buFontTx/>
              <a:buChar char="•"/>
            </a:pPr>
            <a:r>
              <a:rPr lang="en-US" dirty="0" smtClean="0"/>
              <a:t>Increased ratio of fat to lean body mass</a:t>
            </a:r>
          </a:p>
          <a:p>
            <a:pPr lvl="1" eaLnBrk="1" hangingPunct="1">
              <a:buFontTx/>
              <a:buChar char="•"/>
            </a:pPr>
            <a:r>
              <a:rPr lang="en-US" dirty="0" smtClean="0"/>
              <a:t>Decrease in Bone Mineral Density and/or</a:t>
            </a:r>
            <a:r>
              <a:rPr lang="en-US" i="1" dirty="0" smtClean="0"/>
              <a:t> </a:t>
            </a:r>
            <a:r>
              <a:rPr lang="en-US" dirty="0" smtClean="0"/>
              <a:t>Osteoporosis</a:t>
            </a:r>
          </a:p>
          <a:p>
            <a:pPr lvl="1" eaLnBrk="1" hangingPunct="1">
              <a:buFontTx/>
              <a:buChar char="•"/>
            </a:pPr>
            <a:r>
              <a:rPr lang="en-US" dirty="0" smtClean="0"/>
              <a:t>Decreased body hair</a:t>
            </a:r>
          </a:p>
          <a:p>
            <a:pPr lvl="1" eaLnBrk="1" hangingPunct="1">
              <a:buFontTx/>
              <a:buChar char="•"/>
            </a:pPr>
            <a:r>
              <a:rPr lang="en-US" dirty="0" smtClean="0"/>
              <a:t>Decreased hematopoiesis</a:t>
            </a:r>
          </a:p>
          <a:p>
            <a:pPr lvl="1" eaLnBrk="1" hangingPunct="1">
              <a:buFontTx/>
              <a:buChar char="•"/>
            </a:pPr>
            <a:r>
              <a:rPr lang="en-US" dirty="0" smtClean="0"/>
              <a:t>Poor ability to concentrate</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xmlns="" val="150991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BC3A5F-60DF-4E3C-A903-BBE61384A4FB}" type="slidenum">
              <a:rPr lang="en-US" sz="1200"/>
              <a:pPr/>
              <a:t>43</a:t>
            </a:fld>
            <a:endParaRPr lang="en-US" sz="1200"/>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6B01C8B-9983-441E-8A17-B124D029F6E0}" type="slidenum">
              <a:rPr lang="en-US" sz="1200"/>
              <a:pPr/>
              <a:t>44</a:t>
            </a:fld>
            <a:endParaRPr lang="en-US" sz="120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6CE561F6-7C33-461A-BAFD-C02437292EF8}" type="slidenum">
              <a:rPr lang="en-GB" altLang="en-US" b="0">
                <a:solidFill>
                  <a:srgbClr val="000000"/>
                </a:solidFill>
                <a:latin typeface="Verdana" pitchFamily="34" charset="0"/>
              </a:rPr>
              <a:pPr algn="r">
                <a:spcBef>
                  <a:spcPct val="0"/>
                </a:spcBef>
              </a:pPr>
              <a:t>10</a:t>
            </a:fld>
            <a:endParaRPr lang="en-GB" altLang="en-US" b="0">
              <a:solidFill>
                <a:srgbClr val="000000"/>
              </a:solidFill>
              <a:latin typeface="Verdana" pitchFamily="34" charset="0"/>
            </a:endParaRPr>
          </a:p>
        </p:txBody>
      </p:sp>
      <p:sp>
        <p:nvSpPr>
          <p:cNvPr id="114691" name="Rectangle 2"/>
          <p:cNvSpPr>
            <a:spLocks noGrp="1" noRot="1" noChangeAspect="1" noChangeArrowheads="1" noTextEdit="1"/>
          </p:cNvSpPr>
          <p:nvPr>
            <p:ph type="sldImg"/>
          </p:nvPr>
        </p:nvSpPr>
        <p:spPr>
          <a:xfrm>
            <a:off x="900113" y="739775"/>
            <a:ext cx="4935537" cy="3700463"/>
          </a:xfrm>
          <a:ln/>
        </p:spPr>
      </p:sp>
      <p:sp>
        <p:nvSpPr>
          <p:cNvPr id="61444"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lstStyle/>
          <a:p>
            <a:pPr>
              <a:spcBef>
                <a:spcPts val="0"/>
              </a:spcBef>
              <a:spcAft>
                <a:spcPts val="801"/>
              </a:spcAft>
              <a:defRPr/>
            </a:pPr>
            <a:r>
              <a:rPr lang="en-GB" dirty="0" smtClean="0">
                <a:solidFill>
                  <a:srgbClr val="000000"/>
                </a:solidFill>
                <a:latin typeface="Lucida Sans Unicode" pitchFamily="34" charset="0"/>
                <a:ea typeface="ＭＳ Ｐゴシック" pitchFamily="34" charset="-128"/>
                <a:cs typeface="Lucida Sans Unicode" pitchFamily="34" charset="0"/>
              </a:rPr>
              <a:t>As most androgens in males are produced in the testes, bilateral orchiectomy became the ‘gold standard’ of androgen deprivation by which other therapies are assessed.</a:t>
            </a:r>
            <a:r>
              <a:rPr lang="en-GB" baseline="30000" dirty="0" smtClean="0">
                <a:solidFill>
                  <a:srgbClr val="000000"/>
                </a:solidFill>
                <a:latin typeface="Lucida Sans Unicode" pitchFamily="34" charset="0"/>
                <a:ea typeface="ＭＳ Ｐゴシック" pitchFamily="34" charset="-128"/>
                <a:cs typeface="Lucida Sans Unicode" pitchFamily="34" charset="0"/>
              </a:rPr>
              <a:t>1 </a:t>
            </a:r>
            <a:r>
              <a:rPr lang="en-GB" dirty="0" smtClean="0">
                <a:solidFill>
                  <a:srgbClr val="000000"/>
                </a:solidFill>
                <a:latin typeface="Lucida Sans Unicode" pitchFamily="34" charset="0"/>
                <a:ea typeface="ＭＳ Ｐゴシック" pitchFamily="34" charset="-128"/>
                <a:cs typeface="Lucida Sans Unicode" pitchFamily="34" charset="0"/>
              </a:rPr>
              <a:t>The procedure is simple, generally free of complications and can be performed using local anaesthetic.</a:t>
            </a:r>
            <a:r>
              <a:rPr lang="en-GB" baseline="30000" dirty="0" smtClean="0">
                <a:solidFill>
                  <a:srgbClr val="000000"/>
                </a:solidFill>
                <a:latin typeface="Lucida Sans Unicode" pitchFamily="34" charset="0"/>
                <a:ea typeface="ＭＳ Ｐゴシック" pitchFamily="34" charset="-128"/>
                <a:cs typeface="Lucida Sans Unicode" pitchFamily="34" charset="0"/>
              </a:rPr>
              <a:t>1</a:t>
            </a:r>
            <a:r>
              <a:rPr lang="en-GB" dirty="0" smtClean="0">
                <a:solidFill>
                  <a:srgbClr val="000000"/>
                </a:solidFill>
                <a:latin typeface="Lucida Sans Unicode" pitchFamily="34" charset="0"/>
                <a:ea typeface="ＭＳ Ｐゴシック" pitchFamily="34" charset="-128"/>
                <a:cs typeface="Lucida Sans Unicode" pitchFamily="34" charset="0"/>
              </a:rPr>
              <a:t> It is the quickest way of achieving castration level, usually within 12 h. The main drawback of orchiectomy is the negative psychological effect of castration in some men.</a:t>
            </a:r>
            <a:r>
              <a:rPr lang="en-GB" baseline="30000" dirty="0" smtClean="0">
                <a:solidFill>
                  <a:srgbClr val="000000"/>
                </a:solidFill>
                <a:latin typeface="Lucida Sans Unicode" pitchFamily="34" charset="0"/>
                <a:ea typeface="ＭＳ Ｐゴシック" pitchFamily="34" charset="-128"/>
                <a:cs typeface="Lucida Sans Unicode" pitchFamily="34" charset="0"/>
              </a:rPr>
              <a:t>1</a:t>
            </a:r>
            <a:r>
              <a:rPr lang="en-GB" dirty="0" smtClean="0">
                <a:solidFill>
                  <a:srgbClr val="000000"/>
                </a:solidFill>
                <a:latin typeface="Lucida Sans Unicode" pitchFamily="34" charset="0"/>
                <a:ea typeface="ＭＳ Ｐゴシック" pitchFamily="34" charset="-128"/>
                <a:cs typeface="Lucida Sans Unicode" pitchFamily="34" charset="0"/>
              </a:rPr>
              <a:t> Further, orchiectomy is irreversible and does not allow neoadjuvant, adjuvant or intermittent therapy</a:t>
            </a:r>
            <a:r>
              <a:rPr lang="en-GB" baseline="30000" dirty="0" smtClean="0">
                <a:solidFill>
                  <a:srgbClr val="000000"/>
                </a:solidFill>
                <a:latin typeface="Lucida Sans Unicode" pitchFamily="34" charset="0"/>
                <a:ea typeface="ＭＳ Ｐゴシック" pitchFamily="34" charset="-128"/>
                <a:cs typeface="Lucida Sans Unicode" pitchFamily="34" charset="0"/>
              </a:rPr>
              <a:t> </a:t>
            </a:r>
            <a:r>
              <a:rPr lang="en-GB" dirty="0" smtClean="0">
                <a:solidFill>
                  <a:srgbClr val="000000"/>
                </a:solidFill>
                <a:latin typeface="Lucida Sans Unicode" pitchFamily="34" charset="0"/>
                <a:ea typeface="ＭＳ Ｐゴシック" pitchFamily="34" charset="-128"/>
                <a:cs typeface="Lucida Sans Unicode" pitchFamily="34" charset="0"/>
              </a:rPr>
              <a:t>and thus medical therapies, which offer reversible testosterone suppression, have now become the mainstay of treatment.</a:t>
            </a:r>
            <a:r>
              <a:rPr lang="en-GB" baseline="30000" dirty="0" smtClean="0">
                <a:solidFill>
                  <a:srgbClr val="000000"/>
                </a:solidFill>
                <a:latin typeface="Lucida Sans Unicode" pitchFamily="34" charset="0"/>
                <a:ea typeface="ＭＳ Ｐゴシック" pitchFamily="34" charset="-128"/>
                <a:cs typeface="Lucida Sans Unicode" pitchFamily="34" charset="0"/>
              </a:rPr>
              <a:t>1-3</a:t>
            </a:r>
            <a:r>
              <a:rPr lang="en-GB" dirty="0" smtClean="0">
                <a:solidFill>
                  <a:srgbClr val="000000"/>
                </a:solidFill>
                <a:latin typeface="Lucida Sans Unicode" pitchFamily="34" charset="0"/>
                <a:ea typeface="ＭＳ Ｐゴシック" pitchFamily="34" charset="-128"/>
                <a:cs typeface="Lucida Sans Unicode" pitchFamily="34" charset="0"/>
              </a:rPr>
              <a:t> </a:t>
            </a:r>
          </a:p>
          <a:p>
            <a:pPr marL="228920" indent="-228920">
              <a:spcBef>
                <a:spcPts val="0"/>
              </a:spcBef>
              <a:spcAft>
                <a:spcPts val="801"/>
              </a:spcAft>
              <a:defRPr/>
            </a:pPr>
            <a:endParaRPr lang="en-GB" dirty="0" smtClean="0">
              <a:solidFill>
                <a:srgbClr val="000000"/>
              </a:solidFill>
              <a:latin typeface="Lucida Sans Unicode" pitchFamily="34" charset="0"/>
              <a:ea typeface="ＭＳ Ｐゴシック" pitchFamily="34" charset="-128"/>
              <a:cs typeface="Lucida Sans Unicode" pitchFamily="34" charset="0"/>
            </a:endParaRPr>
          </a:p>
          <a:p>
            <a:pPr>
              <a:spcBef>
                <a:spcPts val="0"/>
              </a:spcBef>
              <a:spcAft>
                <a:spcPts val="801"/>
              </a:spcAft>
              <a:defRPr/>
            </a:pPr>
            <a:r>
              <a:rPr lang="en-GB" b="1" dirty="0" smtClean="0">
                <a:solidFill>
                  <a:srgbClr val="000000"/>
                </a:solidFill>
                <a:latin typeface="Lucida Sans Unicode" pitchFamily="34" charset="0"/>
                <a:ea typeface="ＭＳ Ｐゴシック" pitchFamily="34" charset="-128"/>
                <a:cs typeface="Lucida Sans Unicode" pitchFamily="34" charset="0"/>
              </a:rPr>
              <a:t>References:</a:t>
            </a:r>
          </a:p>
          <a:p>
            <a:pPr marL="267073" indent="-267073" algn="l">
              <a:spcBef>
                <a:spcPts val="0"/>
              </a:spcBef>
              <a:spcAft>
                <a:spcPts val="801"/>
              </a:spcAft>
              <a:buFont typeface="+mj-lt"/>
              <a:buAutoNum type="arabicPeriod"/>
              <a:defRPr/>
            </a:pPr>
            <a:r>
              <a:rPr lang="en-GB" dirty="0" err="1" smtClean="0">
                <a:solidFill>
                  <a:srgbClr val="000000"/>
                </a:solidFill>
                <a:latin typeface="Lucida Sans Unicode" pitchFamily="34" charset="0"/>
                <a:ea typeface="ＭＳ Ｐゴシック" pitchFamily="34" charset="-128"/>
                <a:cs typeface="Lucida Sans Unicode" pitchFamily="34" charset="0"/>
              </a:rPr>
              <a:t>Heidenreich</a:t>
            </a:r>
            <a:r>
              <a:rPr lang="en-GB" dirty="0" smtClean="0">
                <a:solidFill>
                  <a:srgbClr val="000000"/>
                </a:solidFill>
                <a:latin typeface="Lucida Sans Unicode" pitchFamily="34" charset="0"/>
                <a:ea typeface="ＭＳ Ｐゴシック" pitchFamily="34" charset="-128"/>
                <a:cs typeface="Lucida Sans Unicode" pitchFamily="34" charset="0"/>
              </a:rPr>
              <a:t> et al. EAU Guidelines 2013. Available at: </a:t>
            </a:r>
            <a:r>
              <a:rPr lang="en-GB" dirty="0" smtClean="0">
                <a:solidFill>
                  <a:srgbClr val="FFFFFF"/>
                </a:solidFill>
                <a:latin typeface="Lucida Sans Unicode" pitchFamily="34" charset="0"/>
                <a:ea typeface="ＭＳ Ｐゴシック" pitchFamily="34" charset="-128"/>
                <a:cs typeface="Lucida Sans Unicode" pitchFamily="34" charset="0"/>
              </a:rPr>
              <a:t>http://www.uroweb.org/guidelines/online-guidelines/</a:t>
            </a:r>
          </a:p>
          <a:p>
            <a:pPr marL="267073" indent="-267073">
              <a:spcBef>
                <a:spcPts val="0"/>
              </a:spcBef>
              <a:spcAft>
                <a:spcPts val="801"/>
              </a:spcAft>
              <a:buFont typeface="+mj-lt"/>
              <a:buAutoNum type="arabicPeriod"/>
              <a:defRPr/>
            </a:pPr>
            <a:r>
              <a:rPr lang="en-GB" dirty="0" err="1" smtClean="0">
                <a:solidFill>
                  <a:srgbClr val="000000"/>
                </a:solidFill>
                <a:latin typeface="Lucida Sans Unicode" pitchFamily="34" charset="0"/>
                <a:ea typeface="ＭＳ Ｐゴシック" pitchFamily="-112" charset="-128"/>
                <a:cs typeface="Lucida Sans Unicode" pitchFamily="34" charset="0"/>
              </a:rPr>
              <a:t>Lepor</a:t>
            </a:r>
            <a:r>
              <a:rPr lang="en-GB" dirty="0" smtClean="0">
                <a:solidFill>
                  <a:srgbClr val="000000"/>
                </a:solidFill>
                <a:latin typeface="Lucida Sans Unicode" pitchFamily="34" charset="0"/>
                <a:ea typeface="ＭＳ Ｐゴシック" pitchFamily="-112" charset="-128"/>
                <a:cs typeface="Lucida Sans Unicode" pitchFamily="34" charset="0"/>
              </a:rPr>
              <a:t> H, Shore ND. LHRH Agonists for the Treatment of Prostate Cancer: 2012. </a:t>
            </a:r>
            <a:r>
              <a:rPr lang="en-GB" i="1" dirty="0" smtClean="0">
                <a:solidFill>
                  <a:srgbClr val="000000"/>
                </a:solidFill>
                <a:latin typeface="Lucida Sans Unicode" pitchFamily="34" charset="0"/>
                <a:ea typeface="ＭＳ Ｐゴシック" pitchFamily="-112" charset="-128"/>
                <a:cs typeface="Lucida Sans Unicode" pitchFamily="34" charset="0"/>
              </a:rPr>
              <a:t>Rev Urol.</a:t>
            </a:r>
            <a:r>
              <a:rPr lang="en-GB" dirty="0" smtClean="0">
                <a:solidFill>
                  <a:srgbClr val="000000"/>
                </a:solidFill>
                <a:latin typeface="Lucida Sans Unicode" pitchFamily="34" charset="0"/>
                <a:ea typeface="ＭＳ Ｐゴシック" pitchFamily="-112" charset="-128"/>
                <a:cs typeface="Lucida Sans Unicode" pitchFamily="34" charset="0"/>
              </a:rPr>
              <a:t> 2012;14(1-2):1-12.</a:t>
            </a:r>
            <a:endParaRPr lang="en-GB" dirty="0" smtClean="0">
              <a:solidFill>
                <a:srgbClr val="FFFFFF"/>
              </a:solidFill>
              <a:latin typeface="Lucida Sans Unicode" pitchFamily="34" charset="0"/>
              <a:ea typeface="ＭＳ Ｐゴシック" pitchFamily="34" charset="-128"/>
              <a:cs typeface="Lucida Sans Unicode" pitchFamily="34" charset="0"/>
            </a:endParaRPr>
          </a:p>
          <a:p>
            <a:pPr marL="267073" indent="-267073">
              <a:spcBef>
                <a:spcPts val="0"/>
              </a:spcBef>
              <a:spcAft>
                <a:spcPts val="801"/>
              </a:spcAft>
              <a:buFont typeface="+mj-lt"/>
              <a:buAutoNum type="arabicPeriod"/>
              <a:defRPr/>
            </a:pPr>
            <a:r>
              <a:rPr lang="en-GB" dirty="0" smtClean="0">
                <a:solidFill>
                  <a:srgbClr val="000000"/>
                </a:solidFill>
                <a:latin typeface="Lucida Sans Unicode" pitchFamily="34" charset="0"/>
                <a:ea typeface="ＭＳ Ｐゴシック" pitchFamily="-112" charset="-128"/>
                <a:cs typeface="Lucida Sans Unicode" pitchFamily="34" charset="0"/>
              </a:rPr>
              <a:t>Choi S, Lee AK. Efficacy and safety of gonadotropin-releasing hormone agonists used in the treatment of prostate cancer. </a:t>
            </a:r>
            <a:r>
              <a:rPr lang="en-GB" i="1" dirty="0" smtClean="0">
                <a:solidFill>
                  <a:srgbClr val="000000"/>
                </a:solidFill>
                <a:latin typeface="Lucida Sans Unicode" pitchFamily="34" charset="0"/>
                <a:ea typeface="ＭＳ Ｐゴシック" pitchFamily="-112" charset="-128"/>
                <a:cs typeface="Lucida Sans Unicode" pitchFamily="34" charset="0"/>
              </a:rPr>
              <a:t>Drug </a:t>
            </a:r>
            <a:r>
              <a:rPr lang="en-GB" i="1" dirty="0" err="1" smtClean="0">
                <a:solidFill>
                  <a:srgbClr val="000000"/>
                </a:solidFill>
                <a:latin typeface="Lucida Sans Unicode" pitchFamily="34" charset="0"/>
                <a:ea typeface="ＭＳ Ｐゴシック" pitchFamily="-112" charset="-128"/>
                <a:cs typeface="Lucida Sans Unicode" pitchFamily="34" charset="0"/>
              </a:rPr>
              <a:t>Healthc</a:t>
            </a:r>
            <a:r>
              <a:rPr lang="en-GB" i="1" dirty="0" smtClean="0">
                <a:solidFill>
                  <a:srgbClr val="000000"/>
                </a:solidFill>
                <a:latin typeface="Lucida Sans Unicode" pitchFamily="34" charset="0"/>
                <a:ea typeface="ＭＳ Ｐゴシック" pitchFamily="-112" charset="-128"/>
                <a:cs typeface="Lucida Sans Unicode" pitchFamily="34" charset="0"/>
              </a:rPr>
              <a:t> Patient </a:t>
            </a:r>
            <a:r>
              <a:rPr lang="en-GB" i="1" dirty="0" err="1" smtClean="0">
                <a:solidFill>
                  <a:srgbClr val="000000"/>
                </a:solidFill>
                <a:latin typeface="Lucida Sans Unicode" pitchFamily="34" charset="0"/>
                <a:ea typeface="ＭＳ Ｐゴシック" pitchFamily="-112" charset="-128"/>
                <a:cs typeface="Lucida Sans Unicode" pitchFamily="34" charset="0"/>
              </a:rPr>
              <a:t>Saf</a:t>
            </a:r>
            <a:r>
              <a:rPr lang="en-GB" i="1" dirty="0" smtClean="0">
                <a:solidFill>
                  <a:srgbClr val="000000"/>
                </a:solidFill>
                <a:latin typeface="Lucida Sans Unicode" pitchFamily="34" charset="0"/>
                <a:ea typeface="ＭＳ Ｐゴシック" pitchFamily="-112" charset="-128"/>
                <a:cs typeface="Lucida Sans Unicode" pitchFamily="34" charset="0"/>
              </a:rPr>
              <a:t>.</a:t>
            </a:r>
            <a:r>
              <a:rPr lang="en-GB" dirty="0" smtClean="0">
                <a:solidFill>
                  <a:srgbClr val="000000"/>
                </a:solidFill>
                <a:latin typeface="Lucida Sans Unicode" pitchFamily="34" charset="0"/>
                <a:ea typeface="ＭＳ Ｐゴシック" pitchFamily="-112" charset="-128"/>
                <a:cs typeface="Lucida Sans Unicode" pitchFamily="34" charset="0"/>
              </a:rPr>
              <a:t> 2011;3:107-119.</a:t>
            </a:r>
          </a:p>
        </p:txBody>
      </p:sp>
    </p:spTree>
    <p:extLst>
      <p:ext uri="{BB962C8B-B14F-4D97-AF65-F5344CB8AC3E}">
        <p14:creationId xmlns:p14="http://schemas.microsoft.com/office/powerpoint/2010/main" xmlns="" val="366867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14</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ormAutofit lnSpcReduction="10000"/>
          </a:bodyPr>
          <a:lstStyle/>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A meta-analysis showed that LHRH agonists as a class were essentially equivalent to orchiectomy in terms of patient survival.</a:t>
            </a:r>
            <a:r>
              <a:rPr lang="en-GB" sz="700" baseline="30000" dirty="0">
                <a:latin typeface="Lucida Sans Unicode" pitchFamily="34" charset="0"/>
                <a:ea typeface="ＭＳ Ｐゴシック" pitchFamily="34" charset="-128"/>
                <a:cs typeface="Lucida Sans Unicode" pitchFamily="34" charset="0"/>
              </a:rPr>
              <a:t>1,2</a:t>
            </a:r>
            <a:r>
              <a:rPr lang="en-GB" sz="700" dirty="0">
                <a:latin typeface="Lucida Sans Unicode" pitchFamily="34" charset="0"/>
                <a:ea typeface="ＭＳ Ｐゴシック" pitchFamily="34" charset="-128"/>
                <a:cs typeface="Lucida Sans Unicode" pitchFamily="34" charset="0"/>
              </a:rPr>
              <a:t>  However, LHRH agonists have the advantage of being reversible and patients prefer the less invasive LHRH agonist injections to surgical castration.</a:t>
            </a:r>
            <a:r>
              <a:rPr lang="en-GB" sz="700" baseline="30000" dirty="0">
                <a:latin typeface="Lucida Sans Unicode" pitchFamily="34" charset="0"/>
                <a:ea typeface="ＭＳ Ｐゴシック" pitchFamily="34" charset="-128"/>
                <a:cs typeface="Lucida Sans Unicode" pitchFamily="34" charset="0"/>
              </a:rPr>
              <a:t>3</a:t>
            </a:r>
          </a:p>
          <a:p>
            <a:pPr marL="262305" indent="-262305">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Despite their advantages over surgical castration, LHRH agonist therapy has a variety of drawbacks.</a:t>
            </a:r>
          </a:p>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Notably, as LHRH agonists act by over-stimulating the pituitary gland, there is an initial period when there is a large rise in LH secretion, leading to increased testosterone production by the testes.</a:t>
            </a:r>
            <a:r>
              <a:rPr lang="en-GB" sz="700" baseline="30000" dirty="0">
                <a:latin typeface="Lucida Sans Unicode" pitchFamily="34" charset="0"/>
                <a:ea typeface="ＭＳ Ｐゴシック" pitchFamily="34" charset="-128"/>
                <a:cs typeface="Lucida Sans Unicode" pitchFamily="34" charset="0"/>
              </a:rPr>
              <a:t>4,5</a:t>
            </a:r>
            <a:r>
              <a:rPr lang="en-GB" sz="700" dirty="0">
                <a:latin typeface="Lucida Sans Unicode" pitchFamily="34" charset="0"/>
                <a:ea typeface="ＭＳ Ｐゴシック" pitchFamily="34" charset="-128"/>
                <a:cs typeface="Lucida Sans Unicode" pitchFamily="34" charset="0"/>
              </a:rPr>
              <a:t> In advanced disease, testosterone surge can cause clinical flare effects which may include increased bone pain, spinal cord compression, obstructive renal failure, acute bladder outlet obstruction, and fatal cardiovascular events</a:t>
            </a:r>
            <a:r>
              <a:rPr lang="en-GB" altLang="ja-JP" sz="700" dirty="0">
                <a:latin typeface="Lucida Sans Unicode" pitchFamily="34" charset="0"/>
                <a:ea typeface="ＭＳ Ｐゴシック" pitchFamily="34" charset="-128"/>
                <a:cs typeface="Lucida Sans Unicode" pitchFamily="34" charset="0"/>
              </a:rPr>
              <a:t>.</a:t>
            </a:r>
            <a:r>
              <a:rPr lang="en-GB" altLang="ja-JP" sz="700" baseline="30000" dirty="0">
                <a:latin typeface="Lucida Sans Unicode" pitchFamily="34" charset="0"/>
                <a:ea typeface="ＭＳ Ｐゴシック" pitchFamily="34" charset="-128"/>
                <a:cs typeface="Lucida Sans Unicode" pitchFamily="34" charset="0"/>
              </a:rPr>
              <a:t>1,5</a:t>
            </a:r>
            <a:r>
              <a:rPr lang="en-GB" altLang="ja-JP" sz="700" dirty="0">
                <a:latin typeface="Lucida Sans Unicode" pitchFamily="34" charset="0"/>
                <a:ea typeface="ＭＳ Ｐゴシック" pitchFamily="34" charset="-128"/>
                <a:cs typeface="Lucida Sans Unicode" pitchFamily="34" charset="0"/>
              </a:rPr>
              <a:t> LHRH agonists also exhibit a variety of hormonal </a:t>
            </a:r>
            <a:r>
              <a:rPr lang="en-GB" sz="700" dirty="0">
                <a:latin typeface="Lucida Sans Unicode" pitchFamily="34" charset="0"/>
                <a:ea typeface="ＭＳ Ｐゴシック" pitchFamily="34" charset="-128"/>
                <a:cs typeface="Lucida Sans Unicode" pitchFamily="34" charset="0"/>
              </a:rPr>
              <a:t>adverse effects which may have a significant adverse impact on quality of life.</a:t>
            </a:r>
            <a:r>
              <a:rPr lang="en-GB" sz="700" baseline="30000" dirty="0">
                <a:latin typeface="Lucida Sans Unicode" pitchFamily="34" charset="0"/>
                <a:ea typeface="ＭＳ Ｐゴシック" pitchFamily="34" charset="-128"/>
                <a:cs typeface="Lucida Sans Unicode" pitchFamily="34" charset="0"/>
              </a:rPr>
              <a:t>6</a:t>
            </a:r>
            <a:r>
              <a:rPr lang="en-GB" sz="700" dirty="0">
                <a:latin typeface="Lucida Sans Unicode" pitchFamily="34" charset="0"/>
                <a:ea typeface="ＭＳ Ｐゴシック" pitchFamily="34" charset="-128"/>
                <a:cs typeface="Lucida Sans Unicode" pitchFamily="34" charset="0"/>
              </a:rPr>
              <a:t> Also, the speed and degree of testosterone suppression with LHRH agonists is not always comparable to that achieved with orchiectomy, with significant proportions of patients failing to achieve castrate levels of testosterone.</a:t>
            </a:r>
            <a:r>
              <a:rPr lang="en-GB" sz="700" baseline="30000" dirty="0">
                <a:latin typeface="Lucida Sans Unicode" pitchFamily="34" charset="0"/>
                <a:ea typeface="ＭＳ Ｐゴシック" pitchFamily="34" charset="-128"/>
                <a:cs typeface="Lucida Sans Unicode" pitchFamily="34" charset="0"/>
              </a:rPr>
              <a:t>7</a:t>
            </a:r>
            <a:endParaRPr lang="en-GB" sz="700" b="1" dirty="0">
              <a:latin typeface="Lucida Sans Unicode" pitchFamily="34" charset="0"/>
              <a:ea typeface="ＭＳ Ｐゴシック" pitchFamily="34" charset="-128"/>
              <a:cs typeface="Lucida Sans Unicode" pitchFamily="34" charset="0"/>
            </a:endParaRPr>
          </a:p>
          <a:p>
            <a:pPr>
              <a:lnSpc>
                <a:spcPct val="90000"/>
              </a:lnSpc>
              <a:spcBef>
                <a:spcPts val="0"/>
              </a:spcBef>
              <a:spcAft>
                <a:spcPts val="801"/>
              </a:spcAft>
              <a:defRPr/>
            </a:pPr>
            <a:r>
              <a:rPr lang="en-GB" sz="700" dirty="0">
                <a:latin typeface="Lucida Sans Unicode" pitchFamily="34" charset="0"/>
                <a:ea typeface="ＭＳ Ｐゴシック" pitchFamily="34" charset="-128"/>
                <a:cs typeface="Lucida Sans Unicode" pitchFamily="34" charset="0"/>
              </a:rPr>
              <a:t>The FDA has recently recommended to include safety warnings on the labels of LHRH agonist regarding an increased risk of diabetes, heart attack, stroke, and sudden death with LHRH agonists.</a:t>
            </a:r>
            <a:r>
              <a:rPr lang="en-GB" sz="700" baseline="30000" dirty="0">
                <a:latin typeface="Lucida Sans Unicode" pitchFamily="34" charset="0"/>
                <a:ea typeface="ＭＳ Ｐゴシック" pitchFamily="34" charset="-128"/>
                <a:cs typeface="Lucida Sans Unicode" pitchFamily="34" charset="0"/>
              </a:rPr>
              <a:t>5,7</a:t>
            </a:r>
            <a:endParaRPr lang="en-GB" sz="700" b="1" dirty="0">
              <a:latin typeface="Lucida Sans Unicode" pitchFamily="34" charset="0"/>
              <a:ea typeface="ＭＳ Ｐゴシック" pitchFamily="34" charset="-128"/>
              <a:cs typeface="Lucida Sans Unicode" pitchFamily="34" charset="0"/>
            </a:endParaRPr>
          </a:p>
          <a:p>
            <a:pPr marL="262305" indent="-262305">
              <a:lnSpc>
                <a:spcPct val="90000"/>
              </a:lnSpc>
              <a:spcBef>
                <a:spcPts val="0"/>
              </a:spcBef>
              <a:spcAft>
                <a:spcPts val="801"/>
              </a:spcAft>
              <a:defRPr/>
            </a:pPr>
            <a:endParaRPr lang="en-GB" sz="700" b="1" dirty="0">
              <a:latin typeface="Lucida Sans Unicode" pitchFamily="34" charset="0"/>
              <a:ea typeface="ＭＳ Ｐゴシック" pitchFamily="34" charset="-128"/>
              <a:cs typeface="Lucida Sans Unicode" pitchFamily="34" charset="0"/>
            </a:endParaRPr>
          </a:p>
          <a:p>
            <a:pPr marL="262305" indent="-262305">
              <a:lnSpc>
                <a:spcPct val="90000"/>
              </a:lnSpc>
              <a:spcBef>
                <a:spcPts val="0"/>
              </a:spcBef>
              <a:spcAft>
                <a:spcPts val="801"/>
              </a:spcAft>
              <a:defRPr/>
            </a:pPr>
            <a:r>
              <a:rPr lang="en-GB" sz="700" b="1" dirty="0" smtClean="0">
                <a:latin typeface="Lucida Sans Unicode" pitchFamily="34" charset="0"/>
                <a:ea typeface="ＭＳ Ｐゴシック" pitchFamily="34" charset="-128"/>
                <a:cs typeface="Lucida Sans Unicode" pitchFamily="34" charset="0"/>
              </a:rPr>
              <a:t>References:</a:t>
            </a:r>
            <a:endParaRPr lang="en-GB" sz="700" b="1" dirty="0">
              <a:latin typeface="Lucida Sans Unicode" pitchFamily="34" charset="0"/>
              <a:ea typeface="ＭＳ Ｐゴシック" pitchFamily="34" charset="-128"/>
              <a:cs typeface="Lucida Sans Unicode" pitchFamily="34" charset="0"/>
            </a:endParaRPr>
          </a:p>
          <a:p>
            <a:pPr marL="262305" indent="-262305" algn="l">
              <a:lnSpc>
                <a:spcPct val="90000"/>
              </a:lnSpc>
              <a:spcBef>
                <a:spcPts val="0"/>
              </a:spcBef>
              <a:spcAft>
                <a:spcPts val="801"/>
              </a:spcAft>
              <a:buFontTx/>
              <a:buAutoNum type="arabicPeriod"/>
              <a:defRPr/>
            </a:pPr>
            <a:r>
              <a:rPr lang="en-GB" sz="700" dirty="0" err="1">
                <a:solidFill>
                  <a:srgbClr val="000000"/>
                </a:solidFill>
                <a:latin typeface="Lucida Sans Unicode" pitchFamily="34" charset="0"/>
                <a:ea typeface="ＭＳ Ｐゴシック" pitchFamily="34" charset="-128"/>
                <a:cs typeface="Lucida Sans Unicode" pitchFamily="34" charset="0"/>
              </a:rPr>
              <a:t>Heidenreich</a:t>
            </a:r>
            <a:r>
              <a:rPr lang="en-GB" sz="700" dirty="0">
                <a:solidFill>
                  <a:srgbClr val="000000"/>
                </a:solidFill>
                <a:latin typeface="Lucida Sans Unicode" pitchFamily="34" charset="0"/>
                <a:ea typeface="ＭＳ Ｐゴシック" pitchFamily="34" charset="-128"/>
                <a:cs typeface="Lucida Sans Unicode" pitchFamily="34" charset="0"/>
              </a:rPr>
              <a:t> et al. EAU Guidelines 2013. Available at: </a:t>
            </a:r>
            <a:r>
              <a:rPr lang="en-GB" sz="700" dirty="0">
                <a:solidFill>
                  <a:srgbClr val="FFFFFF"/>
                </a:solidFill>
                <a:latin typeface="Lucida Sans Unicode" pitchFamily="34" charset="0"/>
                <a:ea typeface="ＭＳ Ｐゴシック" pitchFamily="34" charset="-128"/>
                <a:cs typeface="Lucida Sans Unicode" pitchFamily="34" charset="0"/>
              </a:rPr>
              <a:t>http://www.uroweb.org/guidelines/online-guidelines/</a:t>
            </a:r>
          </a:p>
          <a:p>
            <a:pPr marL="262305" indent="-262305" algn="l">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Seidenfeld</a:t>
            </a:r>
            <a:r>
              <a:rPr lang="en-GB" sz="700" dirty="0">
                <a:latin typeface="Lucida Sans Unicode" pitchFamily="34" charset="0"/>
                <a:ea typeface="ＭＳ Ｐゴシック" pitchFamily="-112" charset="-128"/>
                <a:cs typeface="Lucida Sans Unicode" pitchFamily="34" charset="0"/>
              </a:rPr>
              <a:t> J, Samson DJ, Hasselblad V, et al. Single-therapy androgen suppression in men with advanced prostate cancer: a systematic review and meta-analysis. </a:t>
            </a:r>
            <a:r>
              <a:rPr lang="en-GB" sz="700" i="1" dirty="0">
                <a:latin typeface="Lucida Sans Unicode" pitchFamily="34" charset="0"/>
                <a:ea typeface="ＭＳ Ｐゴシック" pitchFamily="-112" charset="-128"/>
                <a:cs typeface="Lucida Sans Unicode" pitchFamily="34" charset="0"/>
              </a:rPr>
              <a:t>Ann Intern Med.</a:t>
            </a:r>
            <a:r>
              <a:rPr lang="en-GB" sz="700" dirty="0">
                <a:latin typeface="Lucida Sans Unicode" pitchFamily="34" charset="0"/>
                <a:ea typeface="ＭＳ Ｐゴシック" pitchFamily="-112" charset="-128"/>
                <a:cs typeface="Lucida Sans Unicode" pitchFamily="34" charset="0"/>
              </a:rPr>
              <a:t> 2000;132(7):566-577.</a:t>
            </a:r>
          </a:p>
          <a:p>
            <a:pPr marL="262305" indent="-262305">
              <a:lnSpc>
                <a:spcPct val="90000"/>
              </a:lnSpc>
              <a:spcBef>
                <a:spcPts val="0"/>
              </a:spcBef>
              <a:spcAft>
                <a:spcPts val="801"/>
              </a:spcAft>
              <a:buFontTx/>
              <a:buAutoNum type="arabicPeriod"/>
              <a:defRPr/>
            </a:pPr>
            <a:r>
              <a:rPr lang="en-GB" sz="700" dirty="0">
                <a:latin typeface="Lucida Sans Unicode" pitchFamily="34" charset="0"/>
                <a:ea typeface="ＭＳ Ｐゴシック" pitchFamily="-112" charset="-128"/>
                <a:cs typeface="Lucida Sans Unicode" pitchFamily="34" charset="0"/>
              </a:rPr>
              <a:t>Choi S, Lee AK. Efficacy and safety of gonadotropin-releasing hormone agonists used in the treatment of prostate cancer. </a:t>
            </a:r>
            <a:r>
              <a:rPr lang="en-GB" sz="700" i="1" dirty="0">
                <a:latin typeface="Lucida Sans Unicode" pitchFamily="34" charset="0"/>
                <a:ea typeface="ＭＳ Ｐゴシック" pitchFamily="-112" charset="-128"/>
                <a:cs typeface="Lucida Sans Unicode" pitchFamily="34" charset="0"/>
              </a:rPr>
              <a:t>Drug </a:t>
            </a:r>
            <a:r>
              <a:rPr lang="en-GB" sz="700" i="1" dirty="0" err="1">
                <a:latin typeface="Lucida Sans Unicode" pitchFamily="34" charset="0"/>
                <a:ea typeface="ＭＳ Ｐゴシック" pitchFamily="-112" charset="-128"/>
                <a:cs typeface="Lucida Sans Unicode" pitchFamily="34" charset="0"/>
              </a:rPr>
              <a:t>Healthc</a:t>
            </a:r>
            <a:r>
              <a:rPr lang="en-GB" sz="700" i="1" dirty="0">
                <a:latin typeface="Lucida Sans Unicode" pitchFamily="34" charset="0"/>
                <a:ea typeface="ＭＳ Ｐゴシック" pitchFamily="-112" charset="-128"/>
                <a:cs typeface="Lucida Sans Unicode" pitchFamily="34" charset="0"/>
              </a:rPr>
              <a:t> Patient </a:t>
            </a:r>
            <a:r>
              <a:rPr lang="en-GB" sz="700" i="1" dirty="0" err="1">
                <a:latin typeface="Lucida Sans Unicode" pitchFamily="34" charset="0"/>
                <a:ea typeface="ＭＳ Ｐゴシック" pitchFamily="-112" charset="-128"/>
                <a:cs typeface="Lucida Sans Unicode" pitchFamily="34" charset="0"/>
              </a:rPr>
              <a:t>Saf</a:t>
            </a:r>
            <a:r>
              <a:rPr lang="en-GB" sz="700" i="1" dirty="0">
                <a:latin typeface="Lucida Sans Unicode" pitchFamily="34" charset="0"/>
                <a:ea typeface="ＭＳ Ｐゴシック" pitchFamily="-112" charset="-128"/>
                <a:cs typeface="Lucida Sans Unicode" pitchFamily="34" charset="0"/>
              </a:rPr>
              <a:t>.</a:t>
            </a:r>
            <a:r>
              <a:rPr lang="en-GB" sz="700" dirty="0">
                <a:latin typeface="Lucida Sans Unicode" pitchFamily="34" charset="0"/>
                <a:ea typeface="ＭＳ Ｐゴシック" pitchFamily="-112" charset="-128"/>
                <a:cs typeface="Lucida Sans Unicode" pitchFamily="34" charset="0"/>
              </a:rPr>
              <a:t> 2011;3:107-119.</a:t>
            </a:r>
          </a:p>
          <a:p>
            <a:pPr marL="262305" indent="-262305" eaLnBrk="1" hangingPunct="1">
              <a:lnSpc>
                <a:spcPct val="90000"/>
              </a:lnSpc>
              <a:spcBef>
                <a:spcPts val="0"/>
              </a:spcBef>
              <a:spcAft>
                <a:spcPts val="801"/>
              </a:spcAft>
              <a:buFontTx/>
              <a:buAutoNum type="arabicPeriod"/>
              <a:defRPr/>
            </a:pPr>
            <a:r>
              <a:rPr lang="en-GB" sz="700" dirty="0">
                <a:latin typeface="Lucida Sans Unicode" pitchFamily="34" charset="0"/>
                <a:ea typeface="ＭＳ Ｐゴシック" pitchFamily="-112" charset="-128"/>
                <a:cs typeface="Lucida Sans Unicode" pitchFamily="34" charset="0"/>
              </a:rPr>
              <a:t>Thompson IM. Flare Associated with LHRH-Agonist Therapy. </a:t>
            </a:r>
            <a:r>
              <a:rPr lang="en-GB" sz="700" i="1" dirty="0">
                <a:latin typeface="Lucida Sans Unicode" pitchFamily="34" charset="0"/>
                <a:ea typeface="ＭＳ Ｐゴシック" pitchFamily="-112" charset="-128"/>
                <a:cs typeface="Lucida Sans Unicode" pitchFamily="34" charset="0"/>
              </a:rPr>
              <a:t>Rev Urol.</a:t>
            </a:r>
            <a:r>
              <a:rPr lang="en-GB" sz="700" dirty="0">
                <a:latin typeface="Lucida Sans Unicode" pitchFamily="34" charset="0"/>
                <a:ea typeface="ＭＳ Ｐゴシック" pitchFamily="-112" charset="-128"/>
                <a:cs typeface="Lucida Sans Unicode" pitchFamily="34" charset="0"/>
              </a:rPr>
              <a:t> 2001;3 Suppl 3:S10-S14.</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Poppel</a:t>
            </a:r>
            <a:r>
              <a:rPr lang="en-GB" sz="700" dirty="0">
                <a:latin typeface="Lucida Sans Unicode" pitchFamily="34" charset="0"/>
                <a:ea typeface="ＭＳ Ｐゴシック" pitchFamily="-112" charset="-128"/>
                <a:cs typeface="Lucida Sans Unicode" pitchFamily="34" charset="0"/>
              </a:rPr>
              <a:t> HV, Klotz L. Gonadotropin-releasing hormone: an update review of the antagonists versus agonists. </a:t>
            </a:r>
            <a:r>
              <a:rPr lang="en-GB" sz="700" i="1" dirty="0">
                <a:latin typeface="Lucida Sans Unicode" pitchFamily="34" charset="0"/>
                <a:ea typeface="ＭＳ Ｐゴシック" pitchFamily="-112" charset="-128"/>
                <a:cs typeface="Lucida Sans Unicode" pitchFamily="34" charset="0"/>
              </a:rPr>
              <a:t>Int J Urol.</a:t>
            </a:r>
            <a:r>
              <a:rPr lang="en-GB" sz="700" dirty="0">
                <a:latin typeface="Lucida Sans Unicode" pitchFamily="34" charset="0"/>
                <a:ea typeface="ＭＳ Ｐゴシック" pitchFamily="-112" charset="-128"/>
                <a:cs typeface="Lucida Sans Unicode" pitchFamily="34" charset="0"/>
              </a:rPr>
              <a:t> 2012;19(7):594-601.</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Sharifi</a:t>
            </a:r>
            <a:r>
              <a:rPr lang="en-GB" sz="700" dirty="0">
                <a:latin typeface="Lucida Sans Unicode" pitchFamily="34" charset="0"/>
                <a:ea typeface="ＭＳ Ｐゴシック" pitchFamily="-112" charset="-128"/>
                <a:cs typeface="Lucida Sans Unicode" pitchFamily="34" charset="0"/>
              </a:rPr>
              <a:t> N, Gulley JL, </a:t>
            </a:r>
            <a:r>
              <a:rPr lang="en-GB" sz="700" dirty="0" err="1">
                <a:latin typeface="Lucida Sans Unicode" pitchFamily="34" charset="0"/>
                <a:ea typeface="ＭＳ Ｐゴシック" pitchFamily="-112" charset="-128"/>
                <a:cs typeface="Lucida Sans Unicode" pitchFamily="34" charset="0"/>
              </a:rPr>
              <a:t>Dahut</a:t>
            </a:r>
            <a:r>
              <a:rPr lang="en-GB" sz="700" dirty="0">
                <a:latin typeface="Lucida Sans Unicode" pitchFamily="34" charset="0"/>
                <a:ea typeface="ＭＳ Ｐゴシック" pitchFamily="-112" charset="-128"/>
                <a:cs typeface="Lucida Sans Unicode" pitchFamily="34" charset="0"/>
              </a:rPr>
              <a:t> WL. Androgen deprivation therapy for prostate cancer. </a:t>
            </a:r>
            <a:r>
              <a:rPr lang="en-GB" sz="700" i="1" dirty="0">
                <a:latin typeface="Lucida Sans Unicode" pitchFamily="34" charset="0"/>
                <a:ea typeface="ＭＳ Ｐゴシック" pitchFamily="-112" charset="-128"/>
                <a:cs typeface="Lucida Sans Unicode" pitchFamily="34" charset="0"/>
              </a:rPr>
              <a:t>JAMA.</a:t>
            </a:r>
            <a:r>
              <a:rPr lang="en-GB" sz="700" dirty="0">
                <a:latin typeface="Lucida Sans Unicode" pitchFamily="34" charset="0"/>
                <a:ea typeface="ＭＳ Ｐゴシック" pitchFamily="-112" charset="-128"/>
                <a:cs typeface="Lucida Sans Unicode" pitchFamily="34" charset="0"/>
              </a:rPr>
              <a:t> 2005;294(2):238-244.</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112" charset="-128"/>
                <a:cs typeface="Lucida Sans Unicode" pitchFamily="34" charset="0"/>
              </a:rPr>
              <a:t>Lepor</a:t>
            </a:r>
            <a:r>
              <a:rPr lang="en-GB" sz="700" dirty="0">
                <a:latin typeface="Lucida Sans Unicode" pitchFamily="34" charset="0"/>
                <a:ea typeface="ＭＳ Ｐゴシック" pitchFamily="-112" charset="-128"/>
                <a:cs typeface="Lucida Sans Unicode" pitchFamily="34" charset="0"/>
              </a:rPr>
              <a:t> H, Shore ND. LHRH Agonists for the Treatment of Prostate Cancer: 2012. </a:t>
            </a:r>
            <a:r>
              <a:rPr lang="en-GB" sz="700" i="1" dirty="0">
                <a:latin typeface="Lucida Sans Unicode" pitchFamily="34" charset="0"/>
                <a:ea typeface="ＭＳ Ｐゴシック" pitchFamily="-112" charset="-128"/>
                <a:cs typeface="Lucida Sans Unicode" pitchFamily="34" charset="0"/>
              </a:rPr>
              <a:t>Rev Urol.</a:t>
            </a:r>
            <a:r>
              <a:rPr lang="en-GB" sz="700" dirty="0">
                <a:latin typeface="Lucida Sans Unicode" pitchFamily="34" charset="0"/>
                <a:ea typeface="ＭＳ Ｐゴシック" pitchFamily="-112" charset="-128"/>
                <a:cs typeface="Lucida Sans Unicode" pitchFamily="34" charset="0"/>
              </a:rPr>
              <a:t> 2012;14(1-2):1-12.</a:t>
            </a:r>
          </a:p>
          <a:p>
            <a:pPr marL="262305" indent="-262305" eaLnBrk="1" hangingPunct="1">
              <a:lnSpc>
                <a:spcPct val="90000"/>
              </a:lnSpc>
              <a:spcBef>
                <a:spcPts val="0"/>
              </a:spcBef>
              <a:spcAft>
                <a:spcPts val="801"/>
              </a:spcAft>
              <a:buFontTx/>
              <a:buAutoNum type="arabicPeriod"/>
              <a:defRPr/>
            </a:pPr>
            <a:r>
              <a:rPr lang="en-IN" sz="700" dirty="0" err="1">
                <a:ea typeface="ＭＳ Ｐゴシック" pitchFamily="34" charset="-128"/>
              </a:rPr>
              <a:t>Morote</a:t>
            </a:r>
            <a:r>
              <a:rPr lang="en-IN" sz="700" dirty="0">
                <a:ea typeface="ＭＳ Ｐゴシック" pitchFamily="34" charset="-128"/>
              </a:rPr>
              <a:t> J, </a:t>
            </a:r>
            <a:r>
              <a:rPr lang="en-IN" sz="700" dirty="0" err="1">
                <a:ea typeface="ＭＳ Ｐゴシック" pitchFamily="34" charset="-128"/>
              </a:rPr>
              <a:t>Esquena</a:t>
            </a:r>
            <a:r>
              <a:rPr lang="en-IN" sz="700" dirty="0">
                <a:ea typeface="ＭＳ Ｐゴシック" pitchFamily="34" charset="-128"/>
              </a:rPr>
              <a:t> S, </a:t>
            </a:r>
            <a:r>
              <a:rPr lang="en-IN" sz="700" dirty="0" err="1">
                <a:ea typeface="ＭＳ Ｐゴシック" pitchFamily="34" charset="-128"/>
              </a:rPr>
              <a:t>Abascal</a:t>
            </a:r>
            <a:r>
              <a:rPr lang="en-IN" sz="700" dirty="0">
                <a:ea typeface="ＭＳ Ｐゴシック" pitchFamily="34" charset="-128"/>
              </a:rPr>
              <a:t> JM, et al. Failure to maintain a suppressed level of serum testosterone during long-acting depot luteinizing hormone-releasing hormone agonist therapy in patients with advanced prostate cancer. </a:t>
            </a:r>
            <a:r>
              <a:rPr lang="en-IN" sz="700" dirty="0" err="1">
                <a:ea typeface="ＭＳ Ｐゴシック" pitchFamily="34" charset="-128"/>
              </a:rPr>
              <a:t>Urol</a:t>
            </a:r>
            <a:r>
              <a:rPr lang="en-IN" sz="700" dirty="0">
                <a:ea typeface="ＭＳ Ｐゴシック" pitchFamily="34" charset="-128"/>
              </a:rPr>
              <a:t> Int. 2006;77(2):135-138.</a:t>
            </a:r>
          </a:p>
          <a:p>
            <a:pPr marL="262305" indent="-262305" eaLnBrk="1" hangingPunct="1">
              <a:lnSpc>
                <a:spcPct val="90000"/>
              </a:lnSpc>
              <a:spcBef>
                <a:spcPts val="0"/>
              </a:spcBef>
              <a:spcAft>
                <a:spcPts val="801"/>
              </a:spcAft>
              <a:buFontTx/>
              <a:buAutoNum type="arabicPeriod"/>
              <a:defRPr/>
            </a:pPr>
            <a:r>
              <a:rPr lang="en-GB" sz="700" dirty="0" err="1">
                <a:latin typeface="Lucida Sans Unicode" pitchFamily="34" charset="0"/>
                <a:ea typeface="ＭＳ Ｐゴシック" pitchFamily="34" charset="-128"/>
              </a:rPr>
              <a:t>Tombal</a:t>
            </a:r>
            <a:r>
              <a:rPr lang="en-GB" sz="700" dirty="0">
                <a:latin typeface="Lucida Sans Unicode" pitchFamily="34" charset="0"/>
                <a:ea typeface="ＭＳ Ｐゴシック" pitchFamily="34" charset="-128"/>
              </a:rPr>
              <a:t> B, Miller K, </a:t>
            </a:r>
            <a:r>
              <a:rPr lang="en-GB" sz="700" dirty="0" err="1">
                <a:latin typeface="Lucida Sans Unicode" pitchFamily="34" charset="0"/>
                <a:ea typeface="ＭＳ Ｐゴシック" pitchFamily="34" charset="-128"/>
              </a:rPr>
              <a:t>Boccon-Gibod</a:t>
            </a:r>
            <a:r>
              <a:rPr lang="en-GB" sz="700" dirty="0">
                <a:latin typeface="Lucida Sans Unicode" pitchFamily="34" charset="0"/>
                <a:ea typeface="ＭＳ Ｐゴシック" pitchFamily="34" charset="-128"/>
              </a:rPr>
              <a:t> L et al. Additional analysis of the secondary endpoint of biochemical recurrence rate in a phase 3 trial (CS21) comparing degarelix 80 mg versus leuprolide in prostate cancer patients segmented by baseline characteristics. </a:t>
            </a:r>
            <a:r>
              <a:rPr lang="en-GB" sz="700" i="1" dirty="0" err="1">
                <a:latin typeface="Lucida Sans Unicode" pitchFamily="34" charset="0"/>
                <a:ea typeface="ＭＳ Ｐゴシック" pitchFamily="34" charset="-128"/>
              </a:rPr>
              <a:t>Eur</a:t>
            </a:r>
            <a:r>
              <a:rPr lang="en-GB" sz="700" i="1" dirty="0">
                <a:latin typeface="Lucida Sans Unicode" pitchFamily="34" charset="0"/>
                <a:ea typeface="ＭＳ Ｐゴシック" pitchFamily="34" charset="-128"/>
              </a:rPr>
              <a:t> Urol</a:t>
            </a:r>
            <a:r>
              <a:rPr lang="en-GB" sz="700" dirty="0">
                <a:latin typeface="Lucida Sans Unicode" pitchFamily="34" charset="0"/>
                <a:ea typeface="ＭＳ Ｐゴシック" pitchFamily="34" charset="-128"/>
              </a:rPr>
              <a:t>. 2010;57(5):836-842.</a:t>
            </a:r>
            <a:endParaRPr lang="en-IN" sz="700" dirty="0">
              <a:ea typeface="ＭＳ Ｐゴシック" pitchFamily="34" charset="-128"/>
            </a:endParaRPr>
          </a:p>
          <a:p>
            <a:pPr eaLnBrk="1" hangingPunct="1">
              <a:lnSpc>
                <a:spcPct val="90000"/>
              </a:lnSpc>
              <a:spcBef>
                <a:spcPts val="0"/>
              </a:spcBef>
              <a:spcAft>
                <a:spcPts val="801"/>
              </a:spcAft>
              <a:defRPr/>
            </a:pPr>
            <a:endParaRPr lang="en-GB" sz="700" b="1" dirty="0">
              <a:latin typeface="Lucida Sans Unicode" pitchFamily="34" charset="0"/>
              <a:ea typeface="ＭＳ Ｐゴシック" pitchFamily="34" charset="-128"/>
              <a:cs typeface="Lucida Sans Unicode" pitchFamily="34" charset="0"/>
            </a:endParaRPr>
          </a:p>
        </p:txBody>
      </p:sp>
    </p:spTree>
    <p:extLst>
      <p:ext uri="{BB962C8B-B14F-4D97-AF65-F5344CB8AC3E}">
        <p14:creationId xmlns:p14="http://schemas.microsoft.com/office/powerpoint/2010/main" xmlns="" val="112189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15</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ormAutofit/>
          </a:bodyPr>
          <a:lstStyle/>
          <a:p>
            <a:pPr>
              <a:lnSpc>
                <a:spcPct val="90000"/>
              </a:lnSpc>
              <a:spcBef>
                <a:spcPts val="0"/>
              </a:spcBef>
              <a:spcAft>
                <a:spcPts val="801"/>
              </a:spcAft>
              <a:defRPr/>
            </a:pPr>
            <a:endParaRPr lang="en-IN" sz="700" dirty="0">
              <a:ea typeface="ＭＳ Ｐゴシック" pitchFamily="34" charset="-128"/>
            </a:endParaRPr>
          </a:p>
        </p:txBody>
      </p:sp>
    </p:spTree>
    <p:extLst>
      <p:ext uri="{BB962C8B-B14F-4D97-AF65-F5344CB8AC3E}">
        <p14:creationId xmlns:p14="http://schemas.microsoft.com/office/powerpoint/2010/main" xmlns="" val="406215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9" y="9370868"/>
            <a:ext cx="2917992" cy="4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chor="b"/>
          <a:lstStyle>
            <a:lvl1pPr algn="just" defTabSz="900113" eaLnBrk="0" hangingPunct="0">
              <a:spcBef>
                <a:spcPct val="30000"/>
              </a:spcBef>
              <a:defRPr sz="1200">
                <a:solidFill>
                  <a:schemeClr val="tx1"/>
                </a:solidFill>
                <a:latin typeface="Lucida Sans Unicode" pitchFamily="34" charset="0"/>
                <a:ea typeface="MS PGothic" pitchFamily="34" charset="-128"/>
              </a:defRPr>
            </a:lvl1pPr>
            <a:lvl2pPr marL="742950" indent="-285750" algn="just" defTabSz="900113" eaLnBrk="0" hangingPunct="0">
              <a:spcBef>
                <a:spcPct val="30000"/>
              </a:spcBef>
              <a:defRPr sz="1200">
                <a:solidFill>
                  <a:schemeClr val="tx1"/>
                </a:solidFill>
                <a:latin typeface="Lucida Sans Unicode" pitchFamily="34" charset="0"/>
                <a:ea typeface="MS PGothic" pitchFamily="34" charset="-128"/>
              </a:defRPr>
            </a:lvl2pPr>
            <a:lvl3pPr marL="1143000" indent="-228600" algn="just" defTabSz="900113" eaLnBrk="0" hangingPunct="0">
              <a:spcBef>
                <a:spcPct val="30000"/>
              </a:spcBef>
              <a:defRPr sz="1200">
                <a:solidFill>
                  <a:schemeClr val="tx1"/>
                </a:solidFill>
                <a:latin typeface="Lucida Sans Unicode" pitchFamily="34" charset="0"/>
                <a:ea typeface="MS PGothic" pitchFamily="34" charset="-128"/>
              </a:defRPr>
            </a:lvl3pPr>
            <a:lvl4pPr marL="1600200" indent="-228600" algn="just" defTabSz="900113" eaLnBrk="0" hangingPunct="0">
              <a:spcBef>
                <a:spcPct val="30000"/>
              </a:spcBef>
              <a:defRPr sz="1200">
                <a:solidFill>
                  <a:schemeClr val="tx1"/>
                </a:solidFill>
                <a:latin typeface="Lucida Sans Unicode" pitchFamily="34" charset="0"/>
                <a:ea typeface="MS PGothic" pitchFamily="34" charset="-128"/>
              </a:defRPr>
            </a:lvl4pPr>
            <a:lvl5pPr marL="2057400" indent="-228600" algn="just" defTabSz="900113" eaLnBrk="0" hangingPunct="0">
              <a:spcBef>
                <a:spcPct val="30000"/>
              </a:spcBef>
              <a:defRPr sz="1200">
                <a:solidFill>
                  <a:schemeClr val="tx1"/>
                </a:solidFill>
                <a:latin typeface="Lucida Sans Unicode" pitchFamily="34" charset="0"/>
                <a:ea typeface="MS PGothic" pitchFamily="34" charset="-128"/>
              </a:defRPr>
            </a:lvl5pPr>
            <a:lvl6pPr marL="25146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6pPr>
            <a:lvl7pPr marL="29718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7pPr>
            <a:lvl8pPr marL="34290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8pPr>
            <a:lvl9pPr marL="3886200" indent="-228600" algn="just" defTabSz="900113" eaLnBrk="0" fontAlgn="base" hangingPunct="0">
              <a:spcBef>
                <a:spcPct val="30000"/>
              </a:spcBef>
              <a:spcAft>
                <a:spcPct val="0"/>
              </a:spcAft>
              <a:defRPr sz="1200">
                <a:solidFill>
                  <a:schemeClr val="tx1"/>
                </a:solidFill>
                <a:latin typeface="Lucida Sans Unicode" pitchFamily="34" charset="0"/>
                <a:ea typeface="MS PGothic" pitchFamily="34" charset="-128"/>
              </a:defRPr>
            </a:lvl9pPr>
          </a:lstStyle>
          <a:p>
            <a:pPr algn="r">
              <a:spcBef>
                <a:spcPct val="0"/>
              </a:spcBef>
            </a:pPr>
            <a:fld id="{8644CCBB-2735-4CE3-8B25-9FCEA157B759}" type="slidenum">
              <a:rPr lang="en-GB" altLang="en-US" b="0">
                <a:solidFill>
                  <a:srgbClr val="000000"/>
                </a:solidFill>
                <a:latin typeface="Verdana" pitchFamily="34" charset="0"/>
              </a:rPr>
              <a:pPr algn="r">
                <a:spcBef>
                  <a:spcPct val="0"/>
                </a:spcBef>
              </a:pPr>
              <a:t>16</a:t>
            </a:fld>
            <a:endParaRPr lang="en-GB" altLang="en-US" b="0">
              <a:solidFill>
                <a:srgbClr val="000000"/>
              </a:solidFill>
              <a:latin typeface="Verdana" pitchFamily="34" charset="0"/>
            </a:endParaRPr>
          </a:p>
        </p:txBody>
      </p:sp>
      <p:sp>
        <p:nvSpPr>
          <p:cNvPr id="116739" name="Rectangle 2"/>
          <p:cNvSpPr>
            <a:spLocks noGrp="1" noRot="1" noChangeAspect="1" noChangeArrowheads="1" noTextEdit="1"/>
          </p:cNvSpPr>
          <p:nvPr>
            <p:ph type="sldImg"/>
          </p:nvPr>
        </p:nvSpPr>
        <p:spPr>
          <a:xfrm>
            <a:off x="900113" y="739775"/>
            <a:ext cx="4935537" cy="3700463"/>
          </a:xfrm>
          <a:ln/>
        </p:spPr>
      </p:sp>
      <p:sp>
        <p:nvSpPr>
          <p:cNvPr id="52228" name="Rectangle 3"/>
          <p:cNvSpPr>
            <a:spLocks noGrp="1" noChangeArrowheads="1"/>
          </p:cNvSpPr>
          <p:nvPr>
            <p:ph type="body" idx="1"/>
          </p:nvPr>
        </p:nvSpPr>
        <p:spPr>
          <a:xfrm>
            <a:off x="673262" y="4940257"/>
            <a:ext cx="5389240" cy="443849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1" tIns="45061" rIns="90121" bIns="45061">
            <a:normAutofit/>
          </a:bodyPr>
          <a:lstStyle/>
          <a:p>
            <a:pPr>
              <a:lnSpc>
                <a:spcPct val="90000"/>
              </a:lnSpc>
              <a:spcBef>
                <a:spcPts val="0"/>
              </a:spcBef>
              <a:spcAft>
                <a:spcPts val="801"/>
              </a:spcAft>
              <a:defRPr/>
            </a:pPr>
            <a:endParaRPr lang="en-IN" sz="700" dirty="0">
              <a:ea typeface="ＭＳ Ｐゴシック" pitchFamily="34" charset="-128"/>
            </a:endParaRPr>
          </a:p>
        </p:txBody>
      </p:sp>
    </p:spTree>
    <p:extLst>
      <p:ext uri="{BB962C8B-B14F-4D97-AF65-F5344CB8AC3E}">
        <p14:creationId xmlns:p14="http://schemas.microsoft.com/office/powerpoint/2010/main" xmlns="" val="406215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bwMode="auto">
          <a:noFill/>
          <a:ln>
            <a:miter lim="800000"/>
            <a:headEnd/>
            <a:tailEnd/>
          </a:ln>
        </p:spPr>
        <p:txBody>
          <a:bodyPr/>
          <a:lstStyle/>
          <a:p>
            <a:fld id="{5B2A679D-32B3-4E55-B317-F2A9A7033D49}" type="slidenum">
              <a:rPr lang="fr-FR" smtClean="0">
                <a:latin typeface="Times New Roman" pitchFamily="18" charset="0"/>
                <a:ea typeface="ＭＳ Ｐゴシック" pitchFamily="34" charset="-128"/>
              </a:rPr>
              <a:pPr/>
              <a:t>17</a:t>
            </a:fld>
            <a:endParaRPr lang="fr-FR" smtClean="0">
              <a:latin typeface="Times New Roman" pitchFamily="18" charset="0"/>
              <a:ea typeface="ＭＳ Ｐゴシック" pitchFamily="34" charset="-128"/>
            </a:endParaRPr>
          </a:p>
        </p:txBody>
      </p:sp>
      <p:sp>
        <p:nvSpPr>
          <p:cNvPr id="352258" name="Rectangle 2"/>
          <p:cNvSpPr>
            <a:spLocks noGrp="1" noRot="1" noChangeAspect="1" noChangeArrowheads="1" noTextEdit="1"/>
          </p:cNvSpPr>
          <p:nvPr>
            <p:ph type="sldImg"/>
          </p:nvPr>
        </p:nvSpPr>
        <p:spPr bwMode="auto">
          <a:xfrm>
            <a:off x="901700" y="741363"/>
            <a:ext cx="4933950" cy="3700462"/>
          </a:xfrm>
          <a:noFill/>
          <a:ln>
            <a:solidFill>
              <a:srgbClr val="000000"/>
            </a:solidFill>
            <a:miter lim="800000"/>
            <a:headEnd/>
            <a:tailEnd/>
          </a:ln>
        </p:spPr>
      </p:sp>
      <p:sp>
        <p:nvSpPr>
          <p:cNvPr id="352259" name="Rectangle 3"/>
          <p:cNvSpPr>
            <a:spLocks noGrp="1" noChangeArrowheads="1"/>
          </p:cNvSpPr>
          <p:nvPr>
            <p:ph type="body" idx="1"/>
          </p:nvPr>
        </p:nvSpPr>
        <p:spPr bwMode="auto">
          <a:xfrm>
            <a:off x="673276" y="4687532"/>
            <a:ext cx="5389212" cy="4436550"/>
          </a:xfrm>
          <a:noFill/>
        </p:spPr>
        <p:txBody>
          <a:bodyPr/>
          <a:lstStyle/>
          <a:p>
            <a:r>
              <a:rPr lang="en-US" sz="1200" dirty="0" smtClean="0">
                <a:solidFill>
                  <a:srgbClr val="000000"/>
                </a:solidFill>
                <a:latin typeface="Arial" panose="020B0604020202020204" pitchFamily="34" charset="0"/>
                <a:cs typeface="Arial" panose="020B0604020202020204" pitchFamily="34" charset="0"/>
              </a:rPr>
              <a:t>A Prospective 12-week study, 25 men with locally advanced or recurrent prostate cancer, LHRH agonists by </a:t>
            </a:r>
          </a:p>
          <a:p>
            <a:r>
              <a:rPr lang="en-US" sz="1200" dirty="0" smtClean="0">
                <a:solidFill>
                  <a:srgbClr val="000000"/>
                </a:solidFill>
                <a:latin typeface="Arial" panose="020B0604020202020204" pitchFamily="34" charset="0"/>
                <a:cs typeface="Arial" panose="020B0604020202020204" pitchFamily="34" charset="0"/>
              </a:rPr>
              <a:t>Smith MR et al.  Found an increase in the</a:t>
            </a:r>
            <a:r>
              <a:rPr lang="en-US" sz="1200" baseline="0" dirty="0" smtClean="0">
                <a:solidFill>
                  <a:srgbClr val="000000"/>
                </a:solidFill>
                <a:latin typeface="Arial" panose="020B0604020202020204" pitchFamily="34" charset="0"/>
                <a:cs typeface="Arial" panose="020B0604020202020204" pitchFamily="34" charset="0"/>
              </a:rPr>
              <a:t> Fat mass, BMI and weight when patients were put on ADT. </a:t>
            </a:r>
            <a:endParaRPr lang="fr-FR" dirty="0" smtClean="0">
              <a:ea typeface="ＭＳ Ｐゴシック" pitchFamily="34" charset="-128"/>
            </a:endParaRPr>
          </a:p>
        </p:txBody>
      </p:sp>
    </p:spTree>
    <p:extLst>
      <p:ext uri="{BB962C8B-B14F-4D97-AF65-F5344CB8AC3E}">
        <p14:creationId xmlns:p14="http://schemas.microsoft.com/office/powerpoint/2010/main" xmlns="" val="348099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observational study by </a:t>
            </a:r>
            <a:r>
              <a:rPr lang="en-US" dirty="0" err="1" smtClean="0"/>
              <a:t>Newschaffer</a:t>
            </a:r>
            <a:r>
              <a:rPr lang="en-US" dirty="0" smtClean="0"/>
              <a:t> indicates that CVD is the 2</a:t>
            </a:r>
            <a:r>
              <a:rPr lang="en-US" baseline="30000" dirty="0" smtClean="0"/>
              <a:t>nd</a:t>
            </a:r>
            <a:r>
              <a:rPr lang="en-US" baseline="0" dirty="0" smtClean="0"/>
              <a:t> common reason for death in patients with PCa. The author also states that this CV co morbidity may also hold prognostic significance. </a:t>
            </a:r>
            <a:endParaRPr lang="en-US" dirty="0"/>
          </a:p>
        </p:txBody>
      </p:sp>
      <p:sp>
        <p:nvSpPr>
          <p:cNvPr id="4" name="Slide Number Placeholder 3"/>
          <p:cNvSpPr>
            <a:spLocks noGrp="1"/>
          </p:cNvSpPr>
          <p:nvPr>
            <p:ph type="sldNum" sz="quarter" idx="10"/>
          </p:nvPr>
        </p:nvSpPr>
        <p:spPr/>
        <p:txBody>
          <a:bodyPr/>
          <a:lstStyle/>
          <a:p>
            <a:fld id="{15985491-BA29-49D2-B61D-F20329964D83}" type="slidenum">
              <a:rPr lang="en-US" smtClean="0"/>
              <a:pPr/>
              <a:t>18</a:t>
            </a:fld>
            <a:endParaRPr lang="en-US"/>
          </a:p>
        </p:txBody>
      </p:sp>
    </p:spTree>
    <p:extLst>
      <p:ext uri="{BB962C8B-B14F-4D97-AF65-F5344CB8AC3E}">
        <p14:creationId xmlns:p14="http://schemas.microsoft.com/office/powerpoint/2010/main" xmlns="" val="11668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373563" y="3309938"/>
            <a:ext cx="3270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5" name="Rectangle 5"/>
          <p:cNvSpPr>
            <a:spLocks noChangeArrowheads="1"/>
          </p:cNvSpPr>
          <p:nvPr/>
        </p:nvSpPr>
        <p:spPr bwMode="auto">
          <a:xfrm>
            <a:off x="7107238" y="0"/>
            <a:ext cx="2036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600" b="1" smtClean="0">
              <a:solidFill>
                <a:srgbClr val="356FFF"/>
              </a:solidFill>
              <a:ea typeface="ＭＳ Ｐゴシック" pitchFamily="34" charset="-128"/>
            </a:endParaRPr>
          </a:p>
        </p:txBody>
      </p:sp>
      <p:sp>
        <p:nvSpPr>
          <p:cNvPr id="6" name="Rectangle 10"/>
          <p:cNvSpPr>
            <a:spLocks noChangeArrowheads="1"/>
          </p:cNvSpPr>
          <p:nvPr/>
        </p:nvSpPr>
        <p:spPr bwMode="auto">
          <a:xfrm>
            <a:off x="319088" y="3544888"/>
            <a:ext cx="8534400" cy="88900"/>
          </a:xfrm>
          <a:prstGeom prst="rect">
            <a:avLst/>
          </a:prstGeom>
          <a:gradFill rotWithShape="0">
            <a:gsLst>
              <a:gs pos="0">
                <a:srgbClr val="13017C"/>
              </a:gs>
              <a:gs pos="50000">
                <a:srgbClr val="FF0000"/>
              </a:gs>
              <a:gs pos="100000">
                <a:srgbClr val="13017C"/>
              </a:gs>
            </a:gsLst>
            <a:lin ang="0" scaled="1"/>
          </a:gradFill>
          <a:ln w="9525">
            <a:noFill/>
            <a:miter lim="800000"/>
            <a:headEnd/>
            <a:tailEnd/>
          </a:ln>
          <a:effectLst>
            <a:outerShdw blurRad="63500" dist="38099"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ea typeface="ＭＳ Ｐゴシック" charset="0"/>
              <a:cs typeface="ＭＳ Ｐゴシック" charset="0"/>
            </a:endParaRPr>
          </a:p>
        </p:txBody>
      </p:sp>
      <p:sp>
        <p:nvSpPr>
          <p:cNvPr id="4099" name="Rectangle 3"/>
          <p:cNvSpPr>
            <a:spLocks noGrp="1" noChangeArrowheads="1"/>
          </p:cNvSpPr>
          <p:nvPr>
            <p:ph type="ctrTitle"/>
          </p:nvPr>
        </p:nvSpPr>
        <p:spPr>
          <a:xfrm>
            <a:off x="685800" y="2197100"/>
            <a:ext cx="7772400" cy="1143000"/>
          </a:xfrm>
        </p:spPr>
        <p:txBody>
          <a:bodyPr anchorCtr="1"/>
          <a:lstStyle>
            <a:lvl1pPr>
              <a:defRPr sz="4400"/>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nchorCtr="1"/>
          <a:lstStyle>
            <a:lvl1pPr marL="0" indent="0" algn="ctr">
              <a:buFont typeface="Wingdings" pitchFamily="-108" charset="2"/>
              <a:buNone/>
              <a:defRPr/>
            </a:lvl1pPr>
          </a:lstStyle>
          <a:p>
            <a:r>
              <a:rPr lang="en-US"/>
              <a:t>Click to edit Master subtitle style</a:t>
            </a:r>
          </a:p>
        </p:txBody>
      </p:sp>
    </p:spTree>
    <p:extLst>
      <p:ext uri="{BB962C8B-B14F-4D97-AF65-F5344CB8AC3E}">
        <p14:creationId xmlns:p14="http://schemas.microsoft.com/office/powerpoint/2010/main" xmlns="" val="4176559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7F4ECEF-F504-435E-A145-807773F07D9E}" type="slidenum">
              <a:rPr lang="en-US"/>
              <a:pPr/>
              <a:t>‹#›</a:t>
            </a:fld>
            <a:endParaRPr lang="en-US"/>
          </a:p>
        </p:txBody>
      </p:sp>
    </p:spTree>
    <p:extLst>
      <p:ext uri="{BB962C8B-B14F-4D97-AF65-F5344CB8AC3E}">
        <p14:creationId xmlns:p14="http://schemas.microsoft.com/office/powerpoint/2010/main" xmlns="" val="16949358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647700"/>
            <a:ext cx="2135187" cy="5603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47700"/>
            <a:ext cx="6253163"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EF56966-0F84-4EB5-91D2-21DB9071A5BF}" type="slidenum">
              <a:rPr lang="en-US"/>
              <a:pPr/>
              <a:t>‹#›</a:t>
            </a:fld>
            <a:endParaRPr lang="en-US"/>
          </a:p>
        </p:txBody>
      </p:sp>
    </p:spTree>
    <p:extLst>
      <p:ext uri="{BB962C8B-B14F-4D97-AF65-F5344CB8AC3E}">
        <p14:creationId xmlns:p14="http://schemas.microsoft.com/office/powerpoint/2010/main" xmlns="" val="38254764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4325" y="647700"/>
            <a:ext cx="854075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4325" y="1679575"/>
            <a:ext cx="8532813" cy="45720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EBABAE8A-FEEF-481A-A607-A2F2891E3211}" type="slidenum">
              <a:rPr lang="en-US"/>
              <a:pPr/>
              <a:t>‹#›</a:t>
            </a:fld>
            <a:endParaRPr lang="en-US"/>
          </a:p>
        </p:txBody>
      </p:sp>
    </p:spTree>
    <p:extLst>
      <p:ext uri="{BB962C8B-B14F-4D97-AF65-F5344CB8AC3E}">
        <p14:creationId xmlns:p14="http://schemas.microsoft.com/office/powerpoint/2010/main" xmlns="" val="3820512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4325" y="647700"/>
            <a:ext cx="854075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14325" y="1679575"/>
            <a:ext cx="8532813" cy="45720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25615A18-ECD4-4D18-836E-13740086BBA8}" type="slidenum">
              <a:rPr lang="en-US"/>
              <a:pPr/>
              <a:t>‹#›</a:t>
            </a:fld>
            <a:endParaRPr lang="en-US"/>
          </a:p>
        </p:txBody>
      </p:sp>
    </p:spTree>
    <p:extLst>
      <p:ext uri="{BB962C8B-B14F-4D97-AF65-F5344CB8AC3E}">
        <p14:creationId xmlns:p14="http://schemas.microsoft.com/office/powerpoint/2010/main" xmlns="" val="33436223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EADA943-D069-4DA9-882D-A558A06348D4}" type="slidenum">
              <a:rPr lang="en-US"/>
              <a:pPr/>
              <a:t>‹#›</a:t>
            </a:fld>
            <a:endParaRPr lang="en-US"/>
          </a:p>
        </p:txBody>
      </p:sp>
    </p:spTree>
    <p:extLst>
      <p:ext uri="{BB962C8B-B14F-4D97-AF65-F5344CB8AC3E}">
        <p14:creationId xmlns:p14="http://schemas.microsoft.com/office/powerpoint/2010/main" xmlns="" val="23999845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40D56A8-9ECF-4BD7-9495-935FBAE36A93}" type="slidenum">
              <a:rPr lang="en-US"/>
              <a:pPr/>
              <a:t>‹#›</a:t>
            </a:fld>
            <a:endParaRPr lang="en-US"/>
          </a:p>
        </p:txBody>
      </p:sp>
    </p:spTree>
    <p:extLst>
      <p:ext uri="{BB962C8B-B14F-4D97-AF65-F5344CB8AC3E}">
        <p14:creationId xmlns:p14="http://schemas.microsoft.com/office/powerpoint/2010/main" xmlns="" val="12874836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79575"/>
            <a:ext cx="41894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679575"/>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0A81C425-D948-4A63-8F7F-F2D1BD750CFB}" type="slidenum">
              <a:rPr lang="en-US"/>
              <a:pPr/>
              <a:t>‹#›</a:t>
            </a:fld>
            <a:endParaRPr lang="en-US"/>
          </a:p>
        </p:txBody>
      </p:sp>
    </p:spTree>
    <p:extLst>
      <p:ext uri="{BB962C8B-B14F-4D97-AF65-F5344CB8AC3E}">
        <p14:creationId xmlns:p14="http://schemas.microsoft.com/office/powerpoint/2010/main" xmlns="" val="18880558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CCD41224-0D21-47B5-BA7A-E695F0F57DDA}" type="slidenum">
              <a:rPr lang="en-US"/>
              <a:pPr/>
              <a:t>‹#›</a:t>
            </a:fld>
            <a:endParaRPr lang="en-US"/>
          </a:p>
        </p:txBody>
      </p:sp>
    </p:spTree>
    <p:extLst>
      <p:ext uri="{BB962C8B-B14F-4D97-AF65-F5344CB8AC3E}">
        <p14:creationId xmlns:p14="http://schemas.microsoft.com/office/powerpoint/2010/main" xmlns="" val="120675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23D9F01-BE13-4369-AC51-6F96153E5169}" type="slidenum">
              <a:rPr lang="en-US"/>
              <a:pPr/>
              <a:t>‹#›</a:t>
            </a:fld>
            <a:endParaRPr lang="en-US"/>
          </a:p>
        </p:txBody>
      </p:sp>
    </p:spTree>
    <p:extLst>
      <p:ext uri="{BB962C8B-B14F-4D97-AF65-F5344CB8AC3E}">
        <p14:creationId xmlns:p14="http://schemas.microsoft.com/office/powerpoint/2010/main" xmlns="" val="29240967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F69B840-142B-4C04-AADF-F58127F758EE}" type="slidenum">
              <a:rPr lang="en-US"/>
              <a:pPr/>
              <a:t>‹#›</a:t>
            </a:fld>
            <a:endParaRPr lang="en-US"/>
          </a:p>
        </p:txBody>
      </p:sp>
    </p:spTree>
    <p:extLst>
      <p:ext uri="{BB962C8B-B14F-4D97-AF65-F5344CB8AC3E}">
        <p14:creationId xmlns:p14="http://schemas.microsoft.com/office/powerpoint/2010/main" xmlns="" val="14123889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178BDFB-A293-4AAF-AF4E-78B000E58B19}" type="slidenum">
              <a:rPr lang="en-US"/>
              <a:pPr/>
              <a:t>‹#›</a:t>
            </a:fld>
            <a:endParaRPr lang="en-US"/>
          </a:p>
        </p:txBody>
      </p:sp>
    </p:spTree>
    <p:extLst>
      <p:ext uri="{BB962C8B-B14F-4D97-AF65-F5344CB8AC3E}">
        <p14:creationId xmlns:p14="http://schemas.microsoft.com/office/powerpoint/2010/main" xmlns="" val="28527425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33009FD-B720-49C6-BAAB-589C0064C709}" type="slidenum">
              <a:rPr lang="en-US"/>
              <a:pPr/>
              <a:t>‹#›</a:t>
            </a:fld>
            <a:endParaRPr lang="en-US"/>
          </a:p>
        </p:txBody>
      </p:sp>
    </p:spTree>
    <p:extLst>
      <p:ext uri="{BB962C8B-B14F-4D97-AF65-F5344CB8AC3E}">
        <p14:creationId xmlns:p14="http://schemas.microsoft.com/office/powerpoint/2010/main" xmlns="" val="4132774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039"/>
            </a:gs>
            <a:gs pos="100000">
              <a:srgbClr val="13017C"/>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9088" y="1444625"/>
            <a:ext cx="8616950" cy="88900"/>
          </a:xfrm>
          <a:prstGeom prst="rect">
            <a:avLst/>
          </a:prstGeom>
          <a:gradFill rotWithShape="0">
            <a:gsLst>
              <a:gs pos="0">
                <a:srgbClr val="FF0000"/>
              </a:gs>
              <a:gs pos="100000">
                <a:srgbClr val="13017C"/>
              </a:gs>
            </a:gsLst>
            <a:lin ang="0" scaled="1"/>
          </a:gradFill>
          <a:ln w="9525">
            <a:noFill/>
            <a:miter lim="800000"/>
            <a:headEnd/>
            <a:tailEnd/>
          </a:ln>
          <a:effectLst>
            <a:outerShdw blurRad="63500" dist="38099"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ea typeface="ＭＳ Ｐゴシック" charset="0"/>
              <a:cs typeface="ＭＳ Ｐゴシック" charset="0"/>
            </a:endParaRPr>
          </a:p>
        </p:txBody>
      </p:sp>
      <p:sp>
        <p:nvSpPr>
          <p:cNvPr id="1027" name="Rectangle 3"/>
          <p:cNvSpPr>
            <a:spLocks noChangeArrowheads="1"/>
          </p:cNvSpPr>
          <p:nvPr/>
        </p:nvSpPr>
        <p:spPr bwMode="auto">
          <a:xfrm>
            <a:off x="4373563" y="3465513"/>
            <a:ext cx="3270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1028" name="Rectangle 4"/>
          <p:cNvSpPr>
            <a:spLocks noGrp="1" noChangeArrowheads="1"/>
          </p:cNvSpPr>
          <p:nvPr>
            <p:ph type="title"/>
          </p:nvPr>
        </p:nvSpPr>
        <p:spPr bwMode="auto">
          <a:xfrm>
            <a:off x="314325" y="647700"/>
            <a:ext cx="85407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smtClean="0"/>
              <a:t>Click to edit Master title style</a:t>
            </a:r>
          </a:p>
        </p:txBody>
      </p:sp>
      <p:sp>
        <p:nvSpPr>
          <p:cNvPr id="1029" name="Rectangle 5"/>
          <p:cNvSpPr>
            <a:spLocks noGrp="1" noChangeArrowheads="1"/>
          </p:cNvSpPr>
          <p:nvPr>
            <p:ph type="body" idx="1"/>
          </p:nvPr>
        </p:nvSpPr>
        <p:spPr bwMode="auto">
          <a:xfrm>
            <a:off x="314325" y="1679575"/>
            <a:ext cx="853281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sldNum" sz="quarter" idx="4"/>
          </p:nvPr>
        </p:nvSpPr>
        <p:spPr bwMode="auto">
          <a:xfrm flipH="1">
            <a:off x="9144000" y="0"/>
            <a:ext cx="825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356FFF"/>
                </a:solidFill>
              </a:defRPr>
            </a:lvl1pPr>
          </a:lstStyle>
          <a:p>
            <a:pPr defTabSz="914400" eaLnBrk="0" fontAlgn="base" hangingPunct="0">
              <a:spcBef>
                <a:spcPct val="0"/>
              </a:spcBef>
              <a:spcAft>
                <a:spcPct val="0"/>
              </a:spcAft>
            </a:pPr>
            <a:fld id="{5E809097-FEBD-42AC-B8AE-0E40219570D7}" type="slidenum">
              <a:rPr lang="en-US" smtClean="0">
                <a:ea typeface="ＭＳ Ｐゴシック" pitchFamily="34" charset="-128"/>
              </a:rPr>
              <a:pPr defTabSz="914400" eaLnBrk="0" fontAlgn="base" hangingPunct="0">
                <a:spcBef>
                  <a:spcPct val="0"/>
                </a:spcBef>
                <a:spcAft>
                  <a:spcPct val="0"/>
                </a:spcAft>
              </a:pPr>
              <a:t>‹#›</a:t>
            </a:fld>
            <a:endParaRPr lang="en-US" smtClean="0">
              <a:ea typeface="ＭＳ Ｐゴシック" pitchFamily="34" charset="-128"/>
            </a:endParaRPr>
          </a:p>
        </p:txBody>
      </p:sp>
      <p:sp>
        <p:nvSpPr>
          <p:cNvPr id="3085" name="Text Box 13"/>
          <p:cNvSpPr txBox="1">
            <a:spLocks noChangeArrowheads="1"/>
          </p:cNvSpPr>
          <p:nvPr userDrawn="1"/>
        </p:nvSpPr>
        <p:spPr bwMode="auto">
          <a:xfrm>
            <a:off x="7718425" y="6156325"/>
            <a:ext cx="325438" cy="701675"/>
          </a:xfrm>
          <a:prstGeom prst="rect">
            <a:avLst/>
          </a:prstGeom>
          <a:noFill/>
          <a:ln w="12700">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mtClean="0">
                <a:solidFill>
                  <a:srgbClr val="FFFFFF"/>
                </a:solidFill>
              </a:rPr>
              <a:t> </a:t>
            </a:r>
            <a:endParaRPr lang="en-US" smtClean="0">
              <a:solidFill>
                <a:srgbClr val="8DAEFF"/>
              </a:solidFill>
            </a:endParaRPr>
          </a:p>
        </p:txBody>
      </p:sp>
    </p:spTree>
    <p:extLst>
      <p:ext uri="{BB962C8B-B14F-4D97-AF65-F5344CB8AC3E}">
        <p14:creationId xmlns:p14="http://schemas.microsoft.com/office/powerpoint/2010/main" xmlns="" val="71235227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hf hdr="0" ftr="0" dt="0"/>
  <p:txStyles>
    <p:titleStyle>
      <a:lvl1pPr algn="l" defTabSz="762000" rtl="0" eaLnBrk="0" fontAlgn="base" hangingPunct="0">
        <a:lnSpc>
          <a:spcPct val="90000"/>
        </a:lnSpc>
        <a:spcBef>
          <a:spcPct val="0"/>
        </a:spcBef>
        <a:spcAft>
          <a:spcPct val="0"/>
        </a:spcAft>
        <a:defRPr sz="4000" b="1">
          <a:solidFill>
            <a:srgbClr val="8DAEFF"/>
          </a:solidFill>
          <a:latin typeface="+mj-lt"/>
          <a:ea typeface="ＭＳ Ｐゴシック" pitchFamily="-108" charset="-128"/>
          <a:cs typeface="ＭＳ Ｐゴシック" pitchFamily="-108" charset="-128"/>
        </a:defRPr>
      </a:lvl1pPr>
      <a:lvl2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2pPr>
      <a:lvl3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3pPr>
      <a:lvl4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4pPr>
      <a:lvl5pPr algn="l" defTabSz="762000" rtl="0" eaLnBrk="0" fontAlgn="base" hangingPunct="0">
        <a:lnSpc>
          <a:spcPct val="90000"/>
        </a:lnSpc>
        <a:spcBef>
          <a:spcPct val="0"/>
        </a:spcBef>
        <a:spcAft>
          <a:spcPct val="0"/>
        </a:spcAft>
        <a:defRPr sz="4000" b="1">
          <a:solidFill>
            <a:srgbClr val="8DAEFF"/>
          </a:solidFill>
          <a:latin typeface="Arial" pitchFamily="-108" charset="0"/>
          <a:ea typeface="ＭＳ Ｐゴシック" pitchFamily="-108" charset="-128"/>
          <a:cs typeface="ＭＳ Ｐゴシック" pitchFamily="-108" charset="-128"/>
        </a:defRPr>
      </a:lvl5pPr>
      <a:lvl6pPr marL="457200" algn="l" defTabSz="762000" rtl="0" eaLnBrk="0" fontAlgn="base" hangingPunct="0">
        <a:lnSpc>
          <a:spcPct val="90000"/>
        </a:lnSpc>
        <a:spcBef>
          <a:spcPct val="0"/>
        </a:spcBef>
        <a:spcAft>
          <a:spcPct val="0"/>
        </a:spcAft>
        <a:defRPr sz="4000" b="1">
          <a:solidFill>
            <a:srgbClr val="8DAEFF"/>
          </a:solidFill>
          <a:latin typeface="Arial" pitchFamily="-108" charset="0"/>
        </a:defRPr>
      </a:lvl6pPr>
      <a:lvl7pPr marL="914400" algn="l" defTabSz="762000" rtl="0" eaLnBrk="0" fontAlgn="base" hangingPunct="0">
        <a:lnSpc>
          <a:spcPct val="90000"/>
        </a:lnSpc>
        <a:spcBef>
          <a:spcPct val="0"/>
        </a:spcBef>
        <a:spcAft>
          <a:spcPct val="0"/>
        </a:spcAft>
        <a:defRPr sz="4000" b="1">
          <a:solidFill>
            <a:srgbClr val="8DAEFF"/>
          </a:solidFill>
          <a:latin typeface="Arial" pitchFamily="-108" charset="0"/>
        </a:defRPr>
      </a:lvl7pPr>
      <a:lvl8pPr marL="1371600" algn="l" defTabSz="762000" rtl="0" eaLnBrk="0" fontAlgn="base" hangingPunct="0">
        <a:lnSpc>
          <a:spcPct val="90000"/>
        </a:lnSpc>
        <a:spcBef>
          <a:spcPct val="0"/>
        </a:spcBef>
        <a:spcAft>
          <a:spcPct val="0"/>
        </a:spcAft>
        <a:defRPr sz="4000" b="1">
          <a:solidFill>
            <a:srgbClr val="8DAEFF"/>
          </a:solidFill>
          <a:latin typeface="Arial" pitchFamily="-108" charset="0"/>
        </a:defRPr>
      </a:lvl8pPr>
      <a:lvl9pPr marL="1828800" algn="l" defTabSz="762000" rtl="0" eaLnBrk="0" fontAlgn="base" hangingPunct="0">
        <a:lnSpc>
          <a:spcPct val="90000"/>
        </a:lnSpc>
        <a:spcBef>
          <a:spcPct val="0"/>
        </a:spcBef>
        <a:spcAft>
          <a:spcPct val="0"/>
        </a:spcAft>
        <a:defRPr sz="4000" b="1">
          <a:solidFill>
            <a:srgbClr val="8DAEFF"/>
          </a:solidFill>
          <a:latin typeface="Arial" pitchFamily="-108" charset="0"/>
        </a:defRPr>
      </a:lvl9pPr>
    </p:titleStyle>
    <p:bodyStyle>
      <a:lvl1pPr marL="342900" indent="-342900" algn="l" rtl="0" eaLnBrk="0" fontAlgn="base" hangingPunct="0">
        <a:spcBef>
          <a:spcPct val="50000"/>
        </a:spcBef>
        <a:spcAft>
          <a:spcPct val="20000"/>
        </a:spcAft>
        <a:buClr>
          <a:srgbClr val="FF0000"/>
        </a:buClr>
        <a:buSzPct val="110000"/>
        <a:buFont typeface="Wingdings" pitchFamily="2" charset="2"/>
        <a:buChar char="§"/>
        <a:defRPr sz="2800" b="1">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0"/>
        </a:spcBef>
        <a:spcAft>
          <a:spcPct val="20000"/>
        </a:spcAft>
        <a:buClr>
          <a:srgbClr val="FF0000"/>
        </a:buClr>
        <a:buSzPct val="80000"/>
        <a:buChar char="–"/>
        <a:defRPr sz="2800" b="1">
          <a:solidFill>
            <a:schemeClr val="tx1"/>
          </a:solidFill>
          <a:latin typeface="+mn-lt"/>
          <a:ea typeface="ＭＳ Ｐゴシック" pitchFamily="-108" charset="-128"/>
        </a:defRPr>
      </a:lvl2pPr>
      <a:lvl3pPr marL="1143000" indent="-228600" algn="l" rtl="0" eaLnBrk="0" fontAlgn="base" hangingPunct="0">
        <a:spcBef>
          <a:spcPct val="0"/>
        </a:spcBef>
        <a:spcAft>
          <a:spcPct val="20000"/>
        </a:spcAft>
        <a:buClr>
          <a:srgbClr val="FF0000"/>
        </a:buClr>
        <a:buSzPct val="110000"/>
        <a:buChar char="•"/>
        <a:defRPr sz="2800" b="1">
          <a:solidFill>
            <a:schemeClr val="tx1"/>
          </a:solidFill>
          <a:latin typeface="+mn-lt"/>
          <a:ea typeface="ＭＳ Ｐゴシック" pitchFamily="-108" charset="-128"/>
        </a:defRPr>
      </a:lvl3pPr>
      <a:lvl4pPr marL="1600200" indent="-228600" algn="l" rtl="0" eaLnBrk="0" fontAlgn="base" hangingPunct="0">
        <a:spcBef>
          <a:spcPct val="0"/>
        </a:spcBef>
        <a:spcAft>
          <a:spcPct val="20000"/>
        </a:spcAft>
        <a:buClr>
          <a:srgbClr val="FF0000"/>
        </a:buClr>
        <a:buSzPct val="85000"/>
        <a:buChar char="–"/>
        <a:defRPr sz="2800" b="1">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roweb.org/guidelines/online-guidelin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www.ncbi.nlm.nih.gov/pmc/articles/PMC3503273/" TargetMode="External"/><Relationship Id="rId4" Type="http://schemas.openxmlformats.org/officeDocument/2006/relationships/hyperlink" Target="http://www.ncbi.nlm.nih.gov/pmc/articles/PMC32644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ncbi.nlm.nih.gov/pmc/articles/PMC3503273/" TargetMode="External"/><Relationship Id="rId3" Type="http://schemas.openxmlformats.org/officeDocument/2006/relationships/hyperlink" Target="http://www.uroweb.org/guidelines/online-guidelines/" TargetMode="External"/><Relationship Id="rId7" Type="http://schemas.openxmlformats.org/officeDocument/2006/relationships/hyperlink" Target="http://www.ncbi.nlm.nih.gov/pubmed/?term=Van+Poppel+H,+et+al.+Int+J+Urol.+2012;19(7):594-601." TargetMode="Externa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ncbi.nlm.nih.gov/pmc/articles/PMC1476081/" TargetMode="External"/><Relationship Id="rId11" Type="http://schemas.openxmlformats.org/officeDocument/2006/relationships/hyperlink" Target="http://www.ncbi.nlm.nih.gov/pubmed/?term=Tombal+B,+et+al.+Eur+Urol.+2010;57(5):836-842." TargetMode="External"/><Relationship Id="rId5" Type="http://schemas.openxmlformats.org/officeDocument/2006/relationships/hyperlink" Target="http://www.ncbi.nlm.nih.gov/pmc/articles/PMC3264425/" TargetMode="External"/><Relationship Id="rId10" Type="http://schemas.openxmlformats.org/officeDocument/2006/relationships/hyperlink" Target="http://www.ncbi.nlm.nih.gov/pubmed/?term=Morote+J,+et+al.+Urol+Int.+2006;77(2):135-138." TargetMode="External"/><Relationship Id="rId4" Type="http://schemas.openxmlformats.org/officeDocument/2006/relationships/hyperlink" Target="http://www.ncbi.nlm.nih.gov/pubmed/?term=Seidenfeld+J,+et+al.+Ann+Intern+Med.+2000;132(7):566-577." TargetMode="External"/><Relationship Id="rId9" Type="http://schemas.openxmlformats.org/officeDocument/2006/relationships/hyperlink" Target="http://www.ncbi.nlm.nih.gov/pubmed/?term=Sharifi+N,+et+al.+JAMA.+2005;294(2):238-24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30375"/>
            <a:ext cx="8229600" cy="1470025"/>
          </a:xfrm>
        </p:spPr>
        <p:txBody>
          <a:bodyPr>
            <a:noAutofit/>
          </a:bodyPr>
          <a:lstStyle/>
          <a:p>
            <a:r>
              <a:rPr lang="en-US" sz="4800" dirty="0" smtClean="0"/>
              <a:t/>
            </a:r>
            <a:br>
              <a:rPr lang="en-US" sz="4800" dirty="0" smtClean="0"/>
            </a:br>
            <a:r>
              <a:rPr lang="en-US" sz="3200" dirty="0" smtClean="0">
                <a:solidFill>
                  <a:srgbClr val="FF0000"/>
                </a:solidFill>
              </a:rPr>
              <a:t>Impact of Androgen </a:t>
            </a:r>
            <a:r>
              <a:rPr lang="en-US" sz="3200" dirty="0">
                <a:solidFill>
                  <a:srgbClr val="FF0000"/>
                </a:solidFill>
              </a:rPr>
              <a:t>Deprivation </a:t>
            </a:r>
            <a:r>
              <a:rPr lang="en-US" sz="3200" dirty="0" smtClean="0">
                <a:solidFill>
                  <a:srgbClr val="FF0000"/>
                </a:solidFill>
              </a:rPr>
              <a:t>:</a:t>
            </a:r>
            <a:br>
              <a:rPr lang="en-US" sz="3200" dirty="0" smtClean="0">
                <a:solidFill>
                  <a:srgbClr val="FF0000"/>
                </a:solidFill>
              </a:rPr>
            </a:br>
            <a:r>
              <a:rPr lang="en-US" sz="3200" b="0" dirty="0" smtClean="0">
                <a:solidFill>
                  <a:schemeClr val="tx2">
                    <a:lumMod val="75000"/>
                  </a:schemeClr>
                </a:solidFill>
              </a:rPr>
              <a:t>Treatment  Challenges in metastatic cancer Prostate</a:t>
            </a:r>
            <a:endParaRPr lang="en-US" sz="3200" b="0" dirty="0">
              <a:solidFill>
                <a:schemeClr val="tx2">
                  <a:lumMod val="75000"/>
                </a:schemeClr>
              </a:solidFill>
            </a:endParaRPr>
          </a:p>
        </p:txBody>
      </p:sp>
      <p:sp>
        <p:nvSpPr>
          <p:cNvPr id="3" name="Subtitle 2"/>
          <p:cNvSpPr>
            <a:spLocks noGrp="1"/>
          </p:cNvSpPr>
          <p:nvPr>
            <p:ph type="subTitle" idx="1"/>
          </p:nvPr>
        </p:nvSpPr>
        <p:spPr>
          <a:xfrm>
            <a:off x="0" y="3911600"/>
            <a:ext cx="6400800" cy="1752600"/>
          </a:xfrm>
        </p:spPr>
        <p:txBody>
          <a:bodyPr>
            <a:noAutofit/>
          </a:bodyPr>
          <a:lstStyle/>
          <a:p>
            <a:pPr algn="l"/>
            <a:r>
              <a:rPr lang="en-US" sz="1600" b="0" i="1" dirty="0" smtClean="0"/>
              <a:t>Muhammad </a:t>
            </a:r>
            <a:r>
              <a:rPr lang="en-US" sz="1600" b="0" i="1" dirty="0" err="1" smtClean="0"/>
              <a:t>Abdus</a:t>
            </a:r>
            <a:r>
              <a:rPr lang="en-US" sz="1600" b="0" i="1" dirty="0" smtClean="0"/>
              <a:t> Salam</a:t>
            </a:r>
          </a:p>
          <a:p>
            <a:pPr algn="l"/>
            <a:r>
              <a:rPr lang="en-US" sz="1600" b="0" dirty="0" smtClean="0"/>
              <a:t>Professor of </a:t>
            </a:r>
            <a:r>
              <a:rPr lang="en-US" sz="1600" b="0" dirty="0" err="1" smtClean="0"/>
              <a:t>Uro</a:t>
            </a:r>
            <a:r>
              <a:rPr lang="en-US" sz="1600" b="0" dirty="0" smtClean="0"/>
              <a:t> Oncology</a:t>
            </a:r>
          </a:p>
          <a:p>
            <a:pPr algn="l"/>
            <a:r>
              <a:rPr lang="en-US" sz="1600" b="0" dirty="0" smtClean="0"/>
              <a:t>Chairman Urology and Transplantation </a:t>
            </a:r>
          </a:p>
          <a:p>
            <a:pPr algn="l"/>
            <a:r>
              <a:rPr lang="en-US" sz="1600" b="0" dirty="0" smtClean="0"/>
              <a:t>Foundation of Bangladesh</a:t>
            </a:r>
          </a:p>
          <a:p>
            <a:pPr algn="l"/>
            <a:r>
              <a:rPr lang="en-US" sz="1600" b="0" dirty="0" smtClean="0"/>
              <a:t>www.utfbbd.Com</a:t>
            </a:r>
            <a:endParaRPr lang="en-US" sz="1600" b="0" dirty="0"/>
          </a:p>
        </p:txBody>
      </p:sp>
      <p:pic>
        <p:nvPicPr>
          <p:cNvPr id="4" name="Picture 3"/>
          <p:cNvPicPr>
            <a:picLocks noChangeAspect="1"/>
          </p:cNvPicPr>
          <p:nvPr/>
        </p:nvPicPr>
        <p:blipFill>
          <a:blip r:embed="rId2"/>
          <a:stretch>
            <a:fillRect/>
          </a:stretch>
        </p:blipFill>
        <p:spPr>
          <a:xfrm>
            <a:off x="5066411" y="3690689"/>
            <a:ext cx="4070271" cy="2140175"/>
          </a:xfrm>
          <a:prstGeom prst="rect">
            <a:avLst/>
          </a:prstGeom>
        </p:spPr>
      </p:pic>
    </p:spTree>
    <p:extLst>
      <p:ext uri="{BB962C8B-B14F-4D97-AF65-F5344CB8AC3E}">
        <p14:creationId xmlns:p14="http://schemas.microsoft.com/office/powerpoint/2010/main" xmlns="" val="5535317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title"/>
          </p:nvPr>
        </p:nvSpPr>
        <p:spPr>
          <a:xfrm>
            <a:off x="893865" y="213814"/>
            <a:ext cx="5380435" cy="735013"/>
          </a:xfrm>
        </p:spPr>
        <p:txBody>
          <a:bodyPr>
            <a:normAutofit/>
          </a:bodyPr>
          <a:lstStyle/>
          <a:p>
            <a:pPr algn="l"/>
            <a:r>
              <a:rPr lang="en-US" sz="4000" dirty="0" smtClean="0">
                <a:latin typeface="Impact" panose="020B0806030902050204" pitchFamily="34" charset="0"/>
              </a:rPr>
              <a:t> </a:t>
            </a:r>
            <a:r>
              <a:rPr lang="en-GB" altLang="en-US" sz="4000" dirty="0">
                <a:latin typeface="Impact" panose="020B0806030902050204" pitchFamily="34" charset="0"/>
              </a:rPr>
              <a:t>Orchiectomy</a:t>
            </a:r>
          </a:p>
        </p:txBody>
      </p:sp>
      <p:grpSp>
        <p:nvGrpSpPr>
          <p:cNvPr id="9219" name="Group 1"/>
          <p:cNvGrpSpPr>
            <a:grpSpLocks/>
          </p:cNvGrpSpPr>
          <p:nvPr/>
        </p:nvGrpSpPr>
        <p:grpSpPr bwMode="auto">
          <a:xfrm>
            <a:off x="396478" y="1592459"/>
            <a:ext cx="6503581" cy="4718856"/>
            <a:chOff x="531813" y="1619250"/>
            <a:chExt cx="8168442" cy="4153134"/>
          </a:xfrm>
        </p:grpSpPr>
        <p:sp>
          <p:nvSpPr>
            <p:cNvPr id="4" name="Round Diagonal Corner Rectangle 3"/>
            <p:cNvSpPr/>
            <p:nvPr/>
          </p:nvSpPr>
          <p:spPr bwMode="auto">
            <a:xfrm>
              <a:off x="990600" y="2184493"/>
              <a:ext cx="7239000" cy="3578701"/>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6" name="Straight Connector 5"/>
            <p:cNvSpPr/>
            <p:nvPr/>
          </p:nvSpPr>
          <p:spPr bwMode="auto">
            <a:xfrm flipH="1">
              <a:off x="4564063" y="2205135"/>
              <a:ext cx="7937" cy="30310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7" name="Freeform 6"/>
            <p:cNvSpPr/>
            <p:nvPr/>
          </p:nvSpPr>
          <p:spPr bwMode="auto">
            <a:xfrm>
              <a:off x="1447330" y="2457684"/>
              <a:ext cx="3116733" cy="3314699"/>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"Gold standard" of ADT</a:t>
              </a:r>
              <a:r>
                <a:rPr lang="en-GB" sz="2000" baseline="30000" dirty="0">
                  <a:solidFill>
                    <a:schemeClr val="bg1"/>
                  </a:solidFill>
                  <a:latin typeface="Tahoma" panose="020B0604030504040204" pitchFamily="34" charset="0"/>
                  <a:cs typeface="Tahoma" panose="020B0604030504040204" pitchFamily="34" charset="0"/>
                </a:rPr>
                <a:t>1</a:t>
              </a:r>
              <a:r>
                <a:rPr lang="en-GB" sz="2000" dirty="0">
                  <a:solidFill>
                    <a:schemeClr val="bg1"/>
                  </a:solidFill>
                  <a:latin typeface="Tahoma" panose="020B0604030504040204" pitchFamily="34" charset="0"/>
                  <a:cs typeface="Tahoma" panose="020B0604030504040204" pitchFamily="34" charset="0"/>
                </a:rPr>
                <a:t> </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Simple procedure</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Free of complications</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Can be done using local anaesthetics</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Castration level achieved within less than 12h</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p:txBody>
        </p:sp>
        <p:sp>
          <p:nvSpPr>
            <p:cNvPr id="8" name="Freeform 7"/>
            <p:cNvSpPr/>
            <p:nvPr/>
          </p:nvSpPr>
          <p:spPr bwMode="auto">
            <a:xfrm>
              <a:off x="4778829" y="2457684"/>
              <a:ext cx="3056918" cy="1602695"/>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Negative psychological effect of “castration”</a:t>
              </a:r>
              <a:r>
                <a:rPr lang="en-GB" sz="2000" baseline="30000" dirty="0">
                  <a:solidFill>
                    <a:schemeClr val="bg1"/>
                  </a:solidFill>
                  <a:latin typeface="Tahoma" panose="020B0604030504040204" pitchFamily="34" charset="0"/>
                  <a:cs typeface="Tahoma" panose="020B0604030504040204" pitchFamily="34" charset="0"/>
                </a:rPr>
                <a:t>1,2</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Irreversible</a:t>
              </a:r>
              <a:r>
                <a:rPr lang="en-GB" sz="2000" baseline="30000" dirty="0">
                  <a:solidFill>
                    <a:schemeClr val="bg1"/>
                  </a:solidFill>
                  <a:latin typeface="Tahoma" panose="020B0604030504040204" pitchFamily="34" charset="0"/>
                  <a:cs typeface="Tahoma" panose="020B0604030504040204" pitchFamily="34" charset="0"/>
                </a:rPr>
                <a:t>1,3</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Does not allow neoadjuvant, adjuvant or intermittent therapy</a:t>
              </a:r>
              <a:r>
                <a:rPr lang="en-GB" sz="2000" baseline="30000" dirty="0">
                  <a:solidFill>
                    <a:schemeClr val="bg1"/>
                  </a:solidFill>
                  <a:latin typeface="Tahoma" panose="020B0604030504040204" pitchFamily="34" charset="0"/>
                  <a:cs typeface="Tahoma" panose="020B0604030504040204" pitchFamily="34" charset="0"/>
                </a:rPr>
                <a:t>1</a:t>
              </a:r>
              <a:endParaRPr lang="en-GB" sz="2000" dirty="0">
                <a:solidFill>
                  <a:schemeClr val="bg1"/>
                </a:solidFill>
                <a:latin typeface="Tahoma" panose="020B0604030504040204" pitchFamily="34" charset="0"/>
                <a:cs typeface="Tahoma" panose="020B0604030504040204" pitchFamily="34" charset="0"/>
              </a:endParaRPr>
            </a:p>
          </p:txBody>
        </p:sp>
        <p:sp>
          <p:nvSpPr>
            <p:cNvPr id="9" name="Freeform 8"/>
            <p:cNvSpPr/>
            <p:nvPr/>
          </p:nvSpPr>
          <p:spPr bwMode="auto">
            <a:xfrm rot="16200000">
              <a:off x="-654879" y="2805942"/>
              <a:ext cx="3314700"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0" name="Freeform 9"/>
            <p:cNvSpPr/>
            <p:nvPr/>
          </p:nvSpPr>
          <p:spPr bwMode="auto">
            <a:xfrm rot="5400000">
              <a:off x="6572248" y="3644376"/>
              <a:ext cx="3314700"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1268" name="Text Box 1029"/>
          <p:cNvSpPr txBox="1">
            <a:spLocks noChangeArrowheads="1"/>
          </p:cNvSpPr>
          <p:nvPr/>
        </p:nvSpPr>
        <p:spPr bwMode="auto">
          <a:xfrm>
            <a:off x="3465615" y="6300873"/>
            <a:ext cx="56173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28600" indent="-228600" eaLnBrk="0" hangingPunct="0">
              <a:defRPr sz="2000" b="1">
                <a:solidFill>
                  <a:schemeClr val="tx1"/>
                </a:solidFill>
                <a:latin typeface="Lucida Sans Unicode" pitchFamily="34" charset="0"/>
                <a:ea typeface="ＭＳ Ｐゴシック" pitchFamily="34" charset="-128"/>
              </a:defRPr>
            </a:lvl1pPr>
            <a:lvl2pPr marL="742950" indent="-285750" eaLnBrk="0" hangingPunct="0">
              <a:defRPr sz="2000" b="1">
                <a:solidFill>
                  <a:schemeClr val="tx1"/>
                </a:solidFill>
                <a:latin typeface="Lucida Sans Unicode" pitchFamily="34" charset="0"/>
                <a:ea typeface="ＭＳ Ｐゴシック" pitchFamily="34" charset="-128"/>
              </a:defRPr>
            </a:lvl2pPr>
            <a:lvl3pPr marL="1143000" indent="-228600" eaLnBrk="0" hangingPunct="0">
              <a:defRPr sz="2000" b="1">
                <a:solidFill>
                  <a:schemeClr val="tx1"/>
                </a:solidFill>
                <a:latin typeface="Lucida Sans Unicode" pitchFamily="34" charset="0"/>
                <a:ea typeface="ＭＳ Ｐゴシック" pitchFamily="34" charset="-128"/>
              </a:defRPr>
            </a:lvl3pPr>
            <a:lvl4pPr marL="1600200" indent="-228600" eaLnBrk="0" hangingPunct="0">
              <a:defRPr sz="2000" b="1">
                <a:solidFill>
                  <a:schemeClr val="tx1"/>
                </a:solidFill>
                <a:latin typeface="Lucida Sans Unicode" pitchFamily="34" charset="0"/>
                <a:ea typeface="ＭＳ Ｐゴシック" pitchFamily="34" charset="-128"/>
              </a:defRPr>
            </a:lvl4pPr>
            <a:lvl5pPr marL="2057400" indent="-228600" eaLnBrk="0" hangingPunct="0">
              <a:defRPr sz="2000" b="1">
                <a:solidFill>
                  <a:schemeClr val="tx1"/>
                </a:solidFill>
                <a:latin typeface="Lucida Sans Unicode" pitchFamily="34"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9pPr>
          </a:lstStyle>
          <a:p>
            <a:pPr marL="0" indent="0" eaLnBrk="1" hangingPunct="1">
              <a:defRPr/>
            </a:pPr>
            <a:r>
              <a:rPr lang="en-GB" sz="800" b="0" dirty="0" err="1">
                <a:latin typeface="+mn-lt"/>
                <a:cs typeface="Arial" charset="0"/>
              </a:rPr>
              <a:t>Heidenreich</a:t>
            </a:r>
            <a:r>
              <a:rPr lang="en-GB" sz="800" b="0" dirty="0">
                <a:latin typeface="+mn-lt"/>
                <a:cs typeface="Arial" charset="0"/>
              </a:rPr>
              <a:t> A, et al. EAU Guidelines 2013. Available at: </a:t>
            </a:r>
            <a:r>
              <a:rPr lang="en-GB" sz="800" b="0" dirty="0" smtClean="0">
                <a:latin typeface="+mn-lt"/>
                <a:cs typeface="Arial" charset="0"/>
                <a:hlinkClick r:id="rId3"/>
              </a:rPr>
              <a:t>http</a:t>
            </a:r>
            <a:r>
              <a:rPr lang="en-GB" sz="800" b="0" dirty="0">
                <a:latin typeface="+mn-lt"/>
                <a:cs typeface="Arial" charset="0"/>
                <a:hlinkClick r:id="rId3"/>
              </a:rPr>
              <a:t>://</a:t>
            </a:r>
            <a:r>
              <a:rPr lang="en-GB" sz="800" b="0" dirty="0" smtClean="0">
                <a:latin typeface="+mn-lt"/>
                <a:cs typeface="Arial" charset="0"/>
                <a:hlinkClick r:id="rId3"/>
              </a:rPr>
              <a:t>www.uroweb.org/guidelines/online-guidelines/</a:t>
            </a:r>
            <a:r>
              <a:rPr lang="en-GB" sz="800" b="0" dirty="0" smtClean="0">
                <a:latin typeface="+mn-lt"/>
              </a:rPr>
              <a:t>, </a:t>
            </a:r>
            <a:r>
              <a:rPr lang="en-GB" sz="800" b="0" dirty="0" smtClean="0">
                <a:latin typeface="+mn-lt"/>
                <a:hlinkClick r:id="rId4"/>
              </a:rPr>
              <a:t>Choi </a:t>
            </a:r>
            <a:r>
              <a:rPr lang="en-GB" sz="800" b="0" dirty="0">
                <a:latin typeface="+mn-lt"/>
                <a:hlinkClick r:id="rId4"/>
              </a:rPr>
              <a:t>S &amp; Lee AK. </a:t>
            </a:r>
            <a:r>
              <a:rPr lang="en-GB" sz="800" b="0" i="1" dirty="0">
                <a:latin typeface="+mn-lt"/>
                <a:hlinkClick r:id="rId4"/>
              </a:rPr>
              <a:t>Drug </a:t>
            </a:r>
            <a:r>
              <a:rPr lang="en-GB" sz="800" b="0" i="1" dirty="0" err="1">
                <a:latin typeface="+mn-lt"/>
                <a:hlinkClick r:id="rId4"/>
              </a:rPr>
              <a:t>Healthc</a:t>
            </a:r>
            <a:r>
              <a:rPr lang="en-GB" sz="800" b="0" i="1" dirty="0">
                <a:latin typeface="+mn-lt"/>
                <a:hlinkClick r:id="rId4"/>
              </a:rPr>
              <a:t> Patient </a:t>
            </a:r>
            <a:r>
              <a:rPr lang="en-GB" sz="800" b="0" i="1" dirty="0" err="1">
                <a:latin typeface="+mn-lt"/>
                <a:hlinkClick r:id="rId4"/>
              </a:rPr>
              <a:t>Saf</a:t>
            </a:r>
            <a:r>
              <a:rPr lang="en-GB" sz="800" b="0" i="1" dirty="0">
                <a:latin typeface="+mn-lt"/>
                <a:hlinkClick r:id="rId4"/>
              </a:rPr>
              <a:t>.</a:t>
            </a:r>
            <a:r>
              <a:rPr lang="en-GB" sz="800" b="0" dirty="0">
                <a:latin typeface="+mn-lt"/>
                <a:hlinkClick r:id="rId4"/>
              </a:rPr>
              <a:t> </a:t>
            </a:r>
            <a:r>
              <a:rPr lang="en-GB" sz="800" b="0" dirty="0" smtClean="0">
                <a:latin typeface="+mn-lt"/>
                <a:hlinkClick r:id="rId4"/>
              </a:rPr>
              <a:t>2011;3:107-119.</a:t>
            </a:r>
            <a:r>
              <a:rPr lang="en-GB" sz="800" b="0" dirty="0" smtClean="0">
                <a:latin typeface="+mn-lt"/>
              </a:rPr>
              <a:t>, </a:t>
            </a:r>
            <a:r>
              <a:rPr lang="en-GB" sz="800" b="0" dirty="0" err="1" smtClean="0">
                <a:latin typeface="+mn-lt"/>
                <a:hlinkClick r:id="rId5"/>
              </a:rPr>
              <a:t>Lepor</a:t>
            </a:r>
            <a:r>
              <a:rPr lang="en-GB" sz="800" b="0" dirty="0" smtClean="0">
                <a:latin typeface="+mn-lt"/>
                <a:hlinkClick r:id="rId5"/>
              </a:rPr>
              <a:t> </a:t>
            </a:r>
            <a:r>
              <a:rPr lang="en-GB" sz="800" b="0" dirty="0">
                <a:latin typeface="+mn-lt"/>
                <a:hlinkClick r:id="rId5"/>
              </a:rPr>
              <a:t>H &amp; Shore ND. </a:t>
            </a:r>
            <a:r>
              <a:rPr lang="en-GB" sz="800" b="0" i="1" dirty="0">
                <a:latin typeface="+mn-lt"/>
                <a:hlinkClick r:id="rId5"/>
              </a:rPr>
              <a:t>Rev Urol.</a:t>
            </a:r>
            <a:r>
              <a:rPr lang="en-GB" sz="800" b="0" dirty="0">
                <a:latin typeface="+mn-lt"/>
                <a:hlinkClick r:id="rId5"/>
              </a:rPr>
              <a:t> 2012;14(1-2):1-12. </a:t>
            </a:r>
            <a:endParaRPr lang="en-GB" altLang="ja-JP" sz="800" b="0" dirty="0">
              <a:latin typeface="+mn-lt"/>
            </a:endParaRPr>
          </a:p>
        </p:txBody>
      </p:sp>
      <p:sp>
        <p:nvSpPr>
          <p:cNvPr id="11" name="Rectangle 10"/>
          <p:cNvSpPr/>
          <p:nvPr/>
        </p:nvSpPr>
        <p:spPr>
          <a:xfrm>
            <a:off x="1120380" y="6393365"/>
            <a:ext cx="1974056" cy="400110"/>
          </a:xfrm>
          <a:prstGeom prst="rect">
            <a:avLst/>
          </a:prstGeom>
        </p:spPr>
        <p:txBody>
          <a:bodyPr>
            <a:spAutoFit/>
          </a:bodyPr>
          <a:lstStyle/>
          <a:p>
            <a:pPr>
              <a:defRPr/>
            </a:pPr>
            <a:r>
              <a:rPr lang="en-GB" sz="1000" dirty="0">
                <a:ea typeface="ＭＳ Ｐゴシック" pitchFamily="34" charset="-128"/>
              </a:rPr>
              <a:t>ADT, androgen deprivation therapy</a:t>
            </a:r>
          </a:p>
        </p:txBody>
      </p:sp>
      <p:sp>
        <p:nvSpPr>
          <p:cNvPr id="12" name="Slide Number Placeholder 2"/>
          <p:cNvSpPr>
            <a:spLocks noGrp="1"/>
          </p:cNvSpPr>
          <p:nvPr>
            <p:ph type="sldNum" sz="quarter" idx="10"/>
          </p:nvPr>
        </p:nvSpPr>
        <p:spPr/>
        <p:txBody>
          <a:bodyPr/>
          <a:lstStyle/>
          <a:p>
            <a:pPr>
              <a:defRPr/>
            </a:pPr>
            <a:fld id="{B25B8C93-6DBE-4F70-BC25-FD4BEDB3F0FE}" type="slidenum">
              <a:rPr lang="en-GB"/>
              <a:pPr>
                <a:defRPr/>
              </a:pPr>
              <a:t>10</a:t>
            </a:fld>
            <a:endParaRPr lang="en-GB"/>
          </a:p>
        </p:txBody>
      </p:sp>
      <p:pic>
        <p:nvPicPr>
          <p:cNvPr id="13" name="Picture 12" descr="Screen shot 2011-10-17 at 11.52.37 AM.png"/>
          <p:cNvPicPr>
            <a:picLocks noChangeAspect="1"/>
          </p:cNvPicPr>
          <p:nvPr/>
        </p:nvPicPr>
        <p:blipFill rotWithShape="1">
          <a:blip r:embed="rId6" cstate="print"/>
          <a:srcRect l="3447" t="2640"/>
          <a:stretch/>
        </p:blipFill>
        <p:spPr>
          <a:xfrm>
            <a:off x="6868376" y="2234697"/>
            <a:ext cx="2018715" cy="2599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716324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dirty="0">
              <a:solidFill>
                <a:srgbClr val="7B9899"/>
              </a:solidFill>
              <a:latin typeface="Candara" charset="0"/>
              <a:ea typeface="ＭＳ Ｐゴシック" charset="0"/>
              <a:cs typeface="ＭＳ Ｐゴシック" charset="0"/>
            </a:endParaRPr>
          </a:p>
        </p:txBody>
      </p:sp>
      <p:sp>
        <p:nvSpPr>
          <p:cNvPr id="21506" name="Content Placeholder 2"/>
          <p:cNvSpPr>
            <a:spLocks noGrp="1"/>
          </p:cNvSpPr>
          <p:nvPr>
            <p:ph idx="1"/>
          </p:nvPr>
        </p:nvSpPr>
        <p:spPr>
          <a:xfrm>
            <a:off x="4114800" y="2133600"/>
            <a:ext cx="2689225" cy="3965575"/>
          </a:xfrm>
        </p:spPr>
        <p:txBody>
          <a:bodyPr/>
          <a:lstStyle/>
          <a:p>
            <a:pPr eaLnBrk="1" hangingPunct="1"/>
            <a:r>
              <a:rPr lang="en-US" sz="1600">
                <a:latin typeface="Candara" charset="0"/>
                <a:ea typeface="ＭＳ Ｐゴシック" charset="0"/>
                <a:cs typeface="ＭＳ Ｐゴシック" charset="0"/>
              </a:rPr>
              <a:t>As long ago as the 8th Century B.C., Chinese emperors kept castrated males as palace servants, especially to guard harems.</a:t>
            </a:r>
          </a:p>
          <a:p>
            <a:pPr eaLnBrk="1" hangingPunct="1"/>
            <a:endParaRPr lang="en-US">
              <a:latin typeface="Candara" charset="0"/>
              <a:ea typeface="ＭＳ Ｐゴシック" charset="0"/>
              <a:cs typeface="ＭＳ Ｐゴシック" charset="0"/>
            </a:endParaRPr>
          </a:p>
          <a:p>
            <a:pPr eaLnBrk="1" hangingPunct="1"/>
            <a:r>
              <a:rPr lang="en-US" sz="1600">
                <a:latin typeface="Candara" charset="0"/>
                <a:ea typeface="ＭＳ Ｐゴシック" charset="0"/>
                <a:cs typeface="ＭＳ Ｐゴシック" charset="0"/>
              </a:rPr>
              <a:t>Mary M. Anderson's </a:t>
            </a:r>
            <a:r>
              <a:rPr lang="en-US" sz="1600" i="1">
                <a:latin typeface="Candara" charset="0"/>
                <a:ea typeface="ＭＳ Ｐゴシック" charset="0"/>
                <a:cs typeface="ＭＳ Ｐゴシック" charset="0"/>
              </a:rPr>
              <a:t>Hidden Power: The Palace Eunuchs of Imperial China</a:t>
            </a:r>
            <a:r>
              <a:rPr lang="en-US" sz="1600">
                <a:latin typeface="Candara" charset="0"/>
                <a:ea typeface="ＭＳ Ｐゴシック" charset="0"/>
                <a:cs typeface="ＭＳ Ｐゴシック" charset="0"/>
              </a:rPr>
              <a:t>, Prometheus Press, 1990. </a:t>
            </a:r>
          </a:p>
        </p:txBody>
      </p:sp>
      <p:pic>
        <p:nvPicPr>
          <p:cNvPr id="21507"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25" y="1574800"/>
            <a:ext cx="2959100"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025" y="2565400"/>
            <a:ext cx="1981200" cy="299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350" y="3902075"/>
            <a:ext cx="4127500"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213225" y="6099175"/>
            <a:ext cx="4572000" cy="646331"/>
          </a:xfrm>
          <a:prstGeom prst="rect">
            <a:avLst/>
          </a:prstGeom>
        </p:spPr>
        <p:txBody>
          <a:bodyPr>
            <a:spAutoFit/>
          </a:bodyPr>
          <a:lstStyle/>
          <a:p>
            <a:r>
              <a:rPr lang="en-US" sz="1200" dirty="0">
                <a:latin typeface="Georgia" charset="0"/>
              </a:rPr>
              <a:t>Chinese eunuchs. (Source: Wong KC, Wu L (1932). "History of Chinese Medicine." Tientsin, China: The Tientsin Press Ltd., pp. 109-113.)</a:t>
            </a:r>
          </a:p>
        </p:txBody>
      </p:sp>
    </p:spTree>
    <p:extLst>
      <p:ext uri="{BB962C8B-B14F-4D97-AF65-F5344CB8AC3E}">
        <p14:creationId xmlns:p14="http://schemas.microsoft.com/office/powerpoint/2010/main" xmlns="" val="21109870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Eunocks</a:t>
            </a:r>
            <a:r>
              <a:rPr lang="en-US" dirty="0" smtClean="0"/>
              <a:t> in the </a:t>
            </a:r>
            <a:r>
              <a:rPr lang="en-US" dirty="0" err="1" smtClean="0"/>
              <a:t>subcontinant</a:t>
            </a:r>
            <a:endParaRPr lang="en-US" dirty="0"/>
          </a:p>
        </p:txBody>
      </p:sp>
      <p:pic>
        <p:nvPicPr>
          <p:cNvPr id="5" name="Content Placeholder 4"/>
          <p:cNvPicPr>
            <a:picLocks noGrp="1" noChangeAspect="1"/>
          </p:cNvPicPr>
          <p:nvPr>
            <p:ph idx="1"/>
          </p:nvPr>
        </p:nvPicPr>
        <p:blipFill>
          <a:blip r:embed="rId2"/>
          <a:srcRect l="1034" r="1034"/>
          <a:stretch>
            <a:fillRect/>
          </a:stretch>
        </p:blipFill>
        <p:spPr>
          <a:xfrm>
            <a:off x="314325" y="2009395"/>
            <a:ext cx="4733925" cy="2901923"/>
          </a:xfrm>
        </p:spPr>
      </p:pic>
      <p:sp>
        <p:nvSpPr>
          <p:cNvPr id="4" name="Slide Number Placeholder 3"/>
          <p:cNvSpPr>
            <a:spLocks noGrp="1"/>
          </p:cNvSpPr>
          <p:nvPr>
            <p:ph type="sldNum" sz="quarter" idx="10"/>
          </p:nvPr>
        </p:nvSpPr>
        <p:spPr/>
        <p:txBody>
          <a:bodyPr/>
          <a:lstStyle/>
          <a:p>
            <a:fld id="{EEADA943-D069-4DA9-882D-A558A06348D4}" type="slidenum">
              <a:rPr lang="en-US" smtClean="0"/>
              <a:pPr/>
              <a:t>12</a:t>
            </a:fld>
            <a:endParaRPr lang="en-US"/>
          </a:p>
        </p:txBody>
      </p:sp>
      <p:pic>
        <p:nvPicPr>
          <p:cNvPr id="6" name="Picture 5"/>
          <p:cNvPicPr>
            <a:picLocks noChangeAspect="1"/>
          </p:cNvPicPr>
          <p:nvPr/>
        </p:nvPicPr>
        <p:blipFill>
          <a:blip r:embed="rId3"/>
          <a:stretch>
            <a:fillRect/>
          </a:stretch>
        </p:blipFill>
        <p:spPr>
          <a:xfrm>
            <a:off x="4497833" y="2009395"/>
            <a:ext cx="4357242" cy="2901923"/>
          </a:xfrm>
          <a:prstGeom prst="rect">
            <a:avLst/>
          </a:prstGeom>
        </p:spPr>
      </p:pic>
    </p:spTree>
    <p:extLst>
      <p:ext uri="{BB962C8B-B14F-4D97-AF65-F5344CB8AC3E}">
        <p14:creationId xmlns:p14="http://schemas.microsoft.com/office/powerpoint/2010/main" xmlns="" val="27553807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900" dirty="0">
                <a:latin typeface="Candara" charset="0"/>
                <a:ea typeface="ＭＳ Ｐゴシック" charset="0"/>
                <a:cs typeface="ＭＳ Ｐゴシック" charset="0"/>
              </a:rPr>
              <a:t>The Eunuchs of </a:t>
            </a:r>
            <a:r>
              <a:rPr lang="en-US" sz="3900" dirty="0" smtClean="0">
                <a:latin typeface="Candara" charset="0"/>
                <a:ea typeface="ＭＳ Ｐゴシック" charset="0"/>
                <a:cs typeface="ＭＳ Ｐゴシック" charset="0"/>
              </a:rPr>
              <a:t>Middle east</a:t>
            </a:r>
            <a:r>
              <a:rPr lang="en-US" sz="3900" dirty="0">
                <a:latin typeface="Candara" charset="0"/>
                <a:ea typeface="ＭＳ Ｐゴシック" charset="0"/>
                <a:cs typeface="ＭＳ Ｐゴシック" charset="0"/>
              </a:rPr>
              <a:t/>
            </a:r>
            <a:br>
              <a:rPr lang="en-US" sz="3900" dirty="0">
                <a:latin typeface="Candara" charset="0"/>
                <a:ea typeface="ＭＳ Ｐゴシック" charset="0"/>
                <a:cs typeface="ＭＳ Ｐゴシック" charset="0"/>
              </a:rPr>
            </a:br>
            <a:endParaRPr lang="en-US" sz="3900" dirty="0">
              <a:latin typeface="Candara" charset="0"/>
              <a:ea typeface="ＭＳ Ｐゴシック" charset="0"/>
              <a:cs typeface="ＭＳ Ｐゴシック" charset="0"/>
            </a:endParaRPr>
          </a:p>
        </p:txBody>
      </p:sp>
      <p:pic>
        <p:nvPicPr>
          <p:cNvPr id="22532"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87800" y="1691982"/>
            <a:ext cx="4239715" cy="274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Rectangle 8"/>
          <p:cNvSpPr>
            <a:spLocks noChangeArrowheads="1"/>
          </p:cNvSpPr>
          <p:nvPr/>
        </p:nvSpPr>
        <p:spPr bwMode="auto">
          <a:xfrm>
            <a:off x="4107543" y="4663508"/>
            <a:ext cx="4474028"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400" dirty="0"/>
              <a:t>A medical illustration by </a:t>
            </a:r>
            <a:r>
              <a:rPr lang="en-US" sz="2400" dirty="0" err="1"/>
              <a:t>Sharaf</a:t>
            </a:r>
            <a:r>
              <a:rPr lang="en-US" sz="2400" dirty="0"/>
              <a:t> ad-Din depicting an operation for castration, c. 1466</a:t>
            </a:r>
          </a:p>
        </p:txBody>
      </p:sp>
      <p:pic>
        <p:nvPicPr>
          <p:cNvPr id="3" name="Picture 2"/>
          <p:cNvPicPr>
            <a:picLocks noChangeAspect="1"/>
          </p:cNvPicPr>
          <p:nvPr/>
        </p:nvPicPr>
        <p:blipFill>
          <a:blip r:embed="rId3"/>
          <a:stretch>
            <a:fillRect/>
          </a:stretch>
        </p:blipFill>
        <p:spPr>
          <a:xfrm>
            <a:off x="489857" y="1691982"/>
            <a:ext cx="3403600" cy="5010019"/>
          </a:xfrm>
          <a:prstGeom prst="rect">
            <a:avLst/>
          </a:prstGeom>
        </p:spPr>
      </p:pic>
    </p:spTree>
    <p:extLst>
      <p:ext uri="{BB962C8B-B14F-4D97-AF65-F5344CB8AC3E}">
        <p14:creationId xmlns:p14="http://schemas.microsoft.com/office/powerpoint/2010/main" xmlns="" val="23844870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3313731" cy="735013"/>
          </a:xfrm>
        </p:spPr>
        <p:txBody>
          <a:bodyPr>
            <a:normAutofit fontScale="90000"/>
          </a:bodyPr>
          <a:lstStyle/>
          <a:p>
            <a:pPr algn="l"/>
            <a:r>
              <a:rPr lang="en-US" sz="3600" dirty="0" smtClean="0">
                <a:latin typeface="Impact" panose="020B0806030902050204" pitchFamily="34" charset="0"/>
              </a:rPr>
              <a:t>LHRH </a:t>
            </a:r>
            <a:r>
              <a:rPr lang="en-US" sz="3600" dirty="0">
                <a:latin typeface="Impact" panose="020B0806030902050204" pitchFamily="34" charset="0"/>
              </a:rPr>
              <a:t>Agonist therapy</a:t>
            </a:r>
            <a:endParaRPr lang="en-GB" altLang="en-US" sz="3600" dirty="0">
              <a:latin typeface="Impact" panose="020B0806030902050204" pitchFamily="34" charset="0"/>
            </a:endParaRPr>
          </a:p>
        </p:txBody>
      </p:sp>
      <p:sp>
        <p:nvSpPr>
          <p:cNvPr id="13316" name="Text Box 1029"/>
          <p:cNvSpPr txBox="1">
            <a:spLocks noChangeArrowheads="1"/>
          </p:cNvSpPr>
          <p:nvPr/>
        </p:nvSpPr>
        <p:spPr bwMode="auto">
          <a:xfrm>
            <a:off x="4228175" y="5930107"/>
            <a:ext cx="3918133"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2">
            <a:spAutoFit/>
          </a:bodyPr>
          <a:lstStyle>
            <a:lvl1pPr marL="228600" indent="-228600" eaLnBrk="0" hangingPunct="0">
              <a:defRPr sz="2000" b="1">
                <a:solidFill>
                  <a:schemeClr val="tx1"/>
                </a:solidFill>
                <a:latin typeface="Lucida Sans Unicode" pitchFamily="34" charset="0"/>
                <a:ea typeface="ＭＳ Ｐゴシック" pitchFamily="34" charset="-128"/>
              </a:defRPr>
            </a:lvl1pPr>
            <a:lvl2pPr marL="742950" indent="-285750" eaLnBrk="0" hangingPunct="0">
              <a:defRPr sz="2000" b="1">
                <a:solidFill>
                  <a:schemeClr val="tx1"/>
                </a:solidFill>
                <a:latin typeface="Lucida Sans Unicode" pitchFamily="34" charset="0"/>
                <a:ea typeface="ＭＳ Ｐゴシック" pitchFamily="34" charset="-128"/>
              </a:defRPr>
            </a:lvl2pPr>
            <a:lvl3pPr marL="1143000" indent="-228600" eaLnBrk="0" hangingPunct="0">
              <a:defRPr sz="2000" b="1">
                <a:solidFill>
                  <a:schemeClr val="tx1"/>
                </a:solidFill>
                <a:latin typeface="Lucida Sans Unicode" pitchFamily="34" charset="0"/>
                <a:ea typeface="ＭＳ Ｐゴシック" pitchFamily="34" charset="-128"/>
              </a:defRPr>
            </a:lvl3pPr>
            <a:lvl4pPr marL="1600200" indent="-228600" eaLnBrk="0" hangingPunct="0">
              <a:defRPr sz="2000" b="1">
                <a:solidFill>
                  <a:schemeClr val="tx1"/>
                </a:solidFill>
                <a:latin typeface="Lucida Sans Unicode" pitchFamily="34" charset="0"/>
                <a:ea typeface="ＭＳ Ｐゴシック" pitchFamily="34" charset="-128"/>
              </a:defRPr>
            </a:lvl4pPr>
            <a:lvl5pPr marL="2057400" indent="-228600" eaLnBrk="0" hangingPunct="0">
              <a:defRPr sz="2000" b="1">
                <a:solidFill>
                  <a:schemeClr val="tx1"/>
                </a:solidFill>
                <a:latin typeface="Lucida Sans Unicode" pitchFamily="34"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Lucida Sans Unicode" pitchFamily="34" charset="0"/>
                <a:ea typeface="ＭＳ Ｐゴシック" pitchFamily="34" charset="-128"/>
              </a:defRPr>
            </a:lvl9pPr>
          </a:lstStyle>
          <a:p>
            <a:pPr eaLnBrk="1" hangingPunct="1">
              <a:buFontTx/>
              <a:buAutoNum type="arabicPeriod"/>
              <a:defRPr/>
            </a:pPr>
            <a:r>
              <a:rPr lang="en-GB" sz="700" b="0" dirty="0" err="1">
                <a:solidFill>
                  <a:srgbClr val="CFC7BD"/>
                </a:solidFill>
                <a:latin typeface="+mn-lt"/>
                <a:cs typeface="Arial" charset="0"/>
              </a:rPr>
              <a:t>Heidenreich</a:t>
            </a:r>
            <a:r>
              <a:rPr lang="en-GB" sz="700" b="0" dirty="0">
                <a:solidFill>
                  <a:srgbClr val="CFC7BD"/>
                </a:solidFill>
                <a:latin typeface="+mn-lt"/>
                <a:cs typeface="Arial" charset="0"/>
              </a:rPr>
              <a:t> A, et al. EAU Guidelines 2013. Available at: </a:t>
            </a:r>
            <a:r>
              <a:rPr lang="en-GB" sz="700" b="0" dirty="0">
                <a:solidFill>
                  <a:srgbClr val="CFC7BD"/>
                </a:solidFill>
                <a:latin typeface="+mn-lt"/>
                <a:cs typeface="Arial" charset="0"/>
                <a:hlinkClick r:id="rId3"/>
              </a:rPr>
              <a:t>http://www.uroweb.org/guidelines/online-guidelines/</a:t>
            </a:r>
            <a:r>
              <a:rPr lang="en-GB" sz="700" b="0" dirty="0">
                <a:solidFill>
                  <a:srgbClr val="CFC7BD"/>
                </a:solidFill>
                <a:latin typeface="+mn-lt"/>
                <a:cs typeface="Arial" charset="0"/>
              </a:rPr>
              <a:t>.</a:t>
            </a:r>
          </a:p>
          <a:p>
            <a:pPr eaLnBrk="1" hangingPunct="1">
              <a:buFontTx/>
              <a:buAutoNum type="arabicPeriod"/>
              <a:defRPr/>
            </a:pPr>
            <a:r>
              <a:rPr lang="en-GB" sz="700" b="0" dirty="0" err="1">
                <a:solidFill>
                  <a:srgbClr val="CFC7BD"/>
                </a:solidFill>
                <a:latin typeface="+mn-lt"/>
                <a:cs typeface="Arial" charset="0"/>
                <a:hlinkClick r:id="rId4"/>
              </a:rPr>
              <a:t>Seidenfeld</a:t>
            </a:r>
            <a:r>
              <a:rPr lang="en-GB" sz="700" b="0" dirty="0">
                <a:solidFill>
                  <a:srgbClr val="CFC7BD"/>
                </a:solidFill>
                <a:latin typeface="+mn-lt"/>
                <a:cs typeface="Arial" charset="0"/>
                <a:hlinkClick r:id="rId4"/>
              </a:rPr>
              <a:t> J, et al. </a:t>
            </a:r>
            <a:r>
              <a:rPr lang="en-GB" sz="700" b="0" i="1" dirty="0">
                <a:solidFill>
                  <a:srgbClr val="CFC7BD"/>
                </a:solidFill>
                <a:latin typeface="+mn-lt"/>
                <a:cs typeface="Arial" charset="0"/>
                <a:hlinkClick r:id="rId4"/>
              </a:rPr>
              <a:t>Ann Intern Med.</a:t>
            </a:r>
            <a:r>
              <a:rPr lang="en-GB" sz="700" b="0" dirty="0">
                <a:solidFill>
                  <a:srgbClr val="CFC7BD"/>
                </a:solidFill>
                <a:latin typeface="+mn-lt"/>
                <a:cs typeface="Arial" charset="0"/>
                <a:hlinkClick r:id="rId4"/>
              </a:rPr>
              <a:t> 2000;132(7):566-577.</a:t>
            </a:r>
            <a:endParaRPr lang="en-GB" sz="700" b="0" dirty="0">
              <a:solidFill>
                <a:srgbClr val="CFC7BD"/>
              </a:solidFill>
              <a:latin typeface="+mn-lt"/>
              <a:cs typeface="Arial" charset="0"/>
            </a:endParaRPr>
          </a:p>
          <a:p>
            <a:pPr eaLnBrk="1" hangingPunct="1">
              <a:buFontTx/>
              <a:buAutoNum type="arabicPeriod"/>
              <a:defRPr/>
            </a:pPr>
            <a:r>
              <a:rPr lang="en-GB" sz="700" b="0" dirty="0">
                <a:solidFill>
                  <a:srgbClr val="CFC7BD"/>
                </a:solidFill>
                <a:latin typeface="+mn-lt"/>
                <a:hlinkClick r:id="rId5"/>
              </a:rPr>
              <a:t>Choi S &amp;Lee AK. </a:t>
            </a:r>
            <a:r>
              <a:rPr lang="en-GB" sz="700" b="0" i="1" dirty="0">
                <a:solidFill>
                  <a:srgbClr val="CFC7BD"/>
                </a:solidFill>
                <a:latin typeface="+mn-lt"/>
                <a:hlinkClick r:id="rId5"/>
              </a:rPr>
              <a:t>Drug </a:t>
            </a:r>
            <a:r>
              <a:rPr lang="en-GB" sz="700" b="0" i="1" dirty="0" err="1">
                <a:solidFill>
                  <a:srgbClr val="CFC7BD"/>
                </a:solidFill>
                <a:latin typeface="+mn-lt"/>
                <a:hlinkClick r:id="rId5"/>
              </a:rPr>
              <a:t>Healthc</a:t>
            </a:r>
            <a:r>
              <a:rPr lang="en-GB" sz="700" b="0" i="1" dirty="0">
                <a:solidFill>
                  <a:srgbClr val="CFC7BD"/>
                </a:solidFill>
                <a:latin typeface="+mn-lt"/>
                <a:hlinkClick r:id="rId5"/>
              </a:rPr>
              <a:t> Patient </a:t>
            </a:r>
            <a:r>
              <a:rPr lang="en-GB" sz="700" b="0" i="1" dirty="0" err="1">
                <a:solidFill>
                  <a:srgbClr val="CFC7BD"/>
                </a:solidFill>
                <a:latin typeface="+mn-lt"/>
                <a:hlinkClick r:id="rId5"/>
              </a:rPr>
              <a:t>Saf</a:t>
            </a:r>
            <a:r>
              <a:rPr lang="en-GB" sz="700" b="0" i="1" dirty="0">
                <a:solidFill>
                  <a:srgbClr val="CFC7BD"/>
                </a:solidFill>
                <a:latin typeface="+mn-lt"/>
                <a:hlinkClick r:id="rId5"/>
              </a:rPr>
              <a:t>.</a:t>
            </a:r>
            <a:r>
              <a:rPr lang="en-GB" sz="700" b="0" dirty="0">
                <a:solidFill>
                  <a:srgbClr val="CFC7BD"/>
                </a:solidFill>
                <a:latin typeface="+mn-lt"/>
                <a:hlinkClick r:id="rId5"/>
              </a:rPr>
              <a:t> 2011;3:107-119.</a:t>
            </a:r>
            <a:endParaRPr lang="en-GB" sz="700" b="0" dirty="0">
              <a:solidFill>
                <a:srgbClr val="CFC7BD"/>
              </a:solidFill>
              <a:latin typeface="+mn-lt"/>
            </a:endParaRPr>
          </a:p>
          <a:p>
            <a:pPr eaLnBrk="1" hangingPunct="1">
              <a:buFontTx/>
              <a:buAutoNum type="arabicPeriod"/>
              <a:defRPr/>
            </a:pPr>
            <a:r>
              <a:rPr lang="en-GB" sz="700" b="0" dirty="0">
                <a:solidFill>
                  <a:srgbClr val="CFC7BD"/>
                </a:solidFill>
                <a:latin typeface="+mn-lt"/>
                <a:hlinkClick r:id="rId6"/>
              </a:rPr>
              <a:t>Thompson IM. </a:t>
            </a:r>
            <a:r>
              <a:rPr lang="en-GB" sz="700" b="0" i="1" dirty="0">
                <a:solidFill>
                  <a:srgbClr val="CFC7BD"/>
                </a:solidFill>
                <a:latin typeface="+mn-lt"/>
                <a:hlinkClick r:id="rId6"/>
              </a:rPr>
              <a:t>Rev Urol.</a:t>
            </a:r>
            <a:r>
              <a:rPr lang="en-GB" sz="700" b="0" dirty="0">
                <a:solidFill>
                  <a:srgbClr val="CFC7BD"/>
                </a:solidFill>
                <a:latin typeface="+mn-lt"/>
                <a:hlinkClick r:id="rId6"/>
              </a:rPr>
              <a:t> 2001;3 </a:t>
            </a:r>
            <a:r>
              <a:rPr lang="en-GB" sz="700" b="0" dirty="0" err="1">
                <a:solidFill>
                  <a:srgbClr val="CFC7BD"/>
                </a:solidFill>
                <a:latin typeface="+mn-lt"/>
                <a:hlinkClick r:id="rId6"/>
              </a:rPr>
              <a:t>Suppl</a:t>
            </a:r>
            <a:r>
              <a:rPr lang="en-GB" sz="700" b="0" dirty="0">
                <a:solidFill>
                  <a:srgbClr val="CFC7BD"/>
                </a:solidFill>
                <a:latin typeface="+mn-lt"/>
                <a:hlinkClick r:id="rId6"/>
              </a:rPr>
              <a:t> 3:S10-S14.</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a:solidFill>
                  <a:srgbClr val="CFC7BD"/>
                </a:solidFill>
                <a:latin typeface="+mn-lt"/>
                <a:hlinkClick r:id="rId7"/>
              </a:rPr>
              <a:t>Van </a:t>
            </a:r>
            <a:r>
              <a:rPr lang="en-GB" sz="700" b="0" dirty="0" err="1">
                <a:solidFill>
                  <a:srgbClr val="CFC7BD"/>
                </a:solidFill>
                <a:latin typeface="+mn-lt"/>
                <a:hlinkClick r:id="rId7"/>
              </a:rPr>
              <a:t>Poppel</a:t>
            </a:r>
            <a:r>
              <a:rPr lang="en-GB" sz="700" b="0" dirty="0">
                <a:solidFill>
                  <a:srgbClr val="CFC7BD"/>
                </a:solidFill>
                <a:latin typeface="+mn-lt"/>
                <a:hlinkClick r:id="rId7"/>
              </a:rPr>
              <a:t> H, et al. </a:t>
            </a:r>
            <a:r>
              <a:rPr lang="en-GB" sz="700" b="0" i="1" dirty="0" err="1">
                <a:solidFill>
                  <a:srgbClr val="CFC7BD"/>
                </a:solidFill>
                <a:latin typeface="+mn-lt"/>
                <a:hlinkClick r:id="rId7"/>
              </a:rPr>
              <a:t>Int</a:t>
            </a:r>
            <a:r>
              <a:rPr lang="en-GB" sz="700" b="0" i="1" dirty="0">
                <a:solidFill>
                  <a:srgbClr val="CFC7BD"/>
                </a:solidFill>
                <a:latin typeface="+mn-lt"/>
                <a:hlinkClick r:id="rId7"/>
              </a:rPr>
              <a:t> J Urol.</a:t>
            </a:r>
            <a:r>
              <a:rPr lang="en-GB" sz="700" b="0" dirty="0">
                <a:solidFill>
                  <a:srgbClr val="CFC7BD"/>
                </a:solidFill>
                <a:latin typeface="+mn-lt"/>
                <a:hlinkClick r:id="rId7"/>
              </a:rPr>
              <a:t> 2012;19(7):594-601.</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8"/>
              </a:rPr>
              <a:t>Lepor</a:t>
            </a:r>
            <a:r>
              <a:rPr lang="en-GB" sz="700" b="0" dirty="0">
                <a:solidFill>
                  <a:srgbClr val="CFC7BD"/>
                </a:solidFill>
                <a:latin typeface="+mn-lt"/>
                <a:hlinkClick r:id="rId8"/>
              </a:rPr>
              <a:t> H &amp; Shore ND. </a:t>
            </a:r>
            <a:r>
              <a:rPr lang="en-GB" sz="700" b="0" i="1" dirty="0">
                <a:solidFill>
                  <a:srgbClr val="CFC7BD"/>
                </a:solidFill>
                <a:latin typeface="+mn-lt"/>
                <a:hlinkClick r:id="rId8"/>
              </a:rPr>
              <a:t>Rev Urol.</a:t>
            </a:r>
            <a:r>
              <a:rPr lang="en-GB" sz="700" b="0" dirty="0">
                <a:solidFill>
                  <a:srgbClr val="CFC7BD"/>
                </a:solidFill>
                <a:latin typeface="+mn-lt"/>
                <a:hlinkClick r:id="rId8"/>
              </a:rPr>
              <a:t> 2012;14(1-2):1-12.</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9"/>
              </a:rPr>
              <a:t>Sharifi</a:t>
            </a:r>
            <a:r>
              <a:rPr lang="en-GB" sz="700" b="0" dirty="0">
                <a:solidFill>
                  <a:srgbClr val="CFC7BD"/>
                </a:solidFill>
                <a:latin typeface="+mn-lt"/>
                <a:hlinkClick r:id="rId9"/>
              </a:rPr>
              <a:t> N, et al. </a:t>
            </a:r>
            <a:r>
              <a:rPr lang="en-GB" sz="700" b="0" i="1" dirty="0">
                <a:solidFill>
                  <a:srgbClr val="CFC7BD"/>
                </a:solidFill>
                <a:latin typeface="+mn-lt"/>
                <a:hlinkClick r:id="rId9"/>
              </a:rPr>
              <a:t>JAMA.</a:t>
            </a:r>
            <a:r>
              <a:rPr lang="en-GB" sz="700" b="0" dirty="0">
                <a:solidFill>
                  <a:srgbClr val="CFC7BD"/>
                </a:solidFill>
                <a:latin typeface="+mn-lt"/>
                <a:hlinkClick r:id="rId9"/>
              </a:rPr>
              <a:t> 2005;294(2):238-244.</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10"/>
              </a:rPr>
              <a:t>Morote</a:t>
            </a:r>
            <a:r>
              <a:rPr lang="en-GB" sz="700" b="0" dirty="0">
                <a:solidFill>
                  <a:srgbClr val="CFC7BD"/>
                </a:solidFill>
                <a:latin typeface="+mn-lt"/>
                <a:hlinkClick r:id="rId10"/>
              </a:rPr>
              <a:t> J, et al. </a:t>
            </a:r>
            <a:r>
              <a:rPr lang="en-GB" sz="700" b="0" i="1" dirty="0" err="1">
                <a:solidFill>
                  <a:srgbClr val="CFC7BD"/>
                </a:solidFill>
                <a:latin typeface="+mn-lt"/>
                <a:hlinkClick r:id="rId10"/>
              </a:rPr>
              <a:t>Urol</a:t>
            </a:r>
            <a:r>
              <a:rPr lang="en-GB" sz="700" b="0" i="1" dirty="0">
                <a:solidFill>
                  <a:srgbClr val="CFC7BD"/>
                </a:solidFill>
                <a:latin typeface="+mn-lt"/>
                <a:hlinkClick r:id="rId10"/>
              </a:rPr>
              <a:t> Int.</a:t>
            </a:r>
            <a:r>
              <a:rPr lang="en-GB" sz="700" b="0" dirty="0">
                <a:solidFill>
                  <a:srgbClr val="CFC7BD"/>
                </a:solidFill>
                <a:latin typeface="+mn-lt"/>
                <a:hlinkClick r:id="rId10"/>
              </a:rPr>
              <a:t> 2006;77(2):135-138.</a:t>
            </a:r>
            <a:endParaRPr lang="en-GB" sz="700" b="0" dirty="0">
              <a:solidFill>
                <a:srgbClr val="CFC7BD"/>
              </a:solidFill>
              <a:latin typeface="+mn-lt"/>
            </a:endParaRPr>
          </a:p>
          <a:p>
            <a:pPr eaLnBrk="1" hangingPunct="1">
              <a:buFont typeface="Lucida Sans Unicode" pitchFamily="34" charset="0"/>
              <a:buAutoNum type="arabicPeriod" startAt="5"/>
              <a:defRPr/>
            </a:pPr>
            <a:r>
              <a:rPr lang="en-GB" sz="700" b="0" dirty="0" err="1">
                <a:solidFill>
                  <a:srgbClr val="CFC7BD"/>
                </a:solidFill>
                <a:latin typeface="+mn-lt"/>
                <a:hlinkClick r:id="rId11"/>
              </a:rPr>
              <a:t>Tombal</a:t>
            </a:r>
            <a:r>
              <a:rPr lang="en-GB" sz="700" b="0" dirty="0">
                <a:solidFill>
                  <a:srgbClr val="CFC7BD"/>
                </a:solidFill>
                <a:latin typeface="+mn-lt"/>
                <a:hlinkClick r:id="rId11"/>
              </a:rPr>
              <a:t> B, et al. </a:t>
            </a:r>
            <a:r>
              <a:rPr lang="en-GB" sz="700" b="0" i="1" dirty="0" err="1">
                <a:solidFill>
                  <a:srgbClr val="CFC7BD"/>
                </a:solidFill>
                <a:latin typeface="+mn-lt"/>
                <a:hlinkClick r:id="rId11"/>
              </a:rPr>
              <a:t>Eur</a:t>
            </a:r>
            <a:r>
              <a:rPr lang="en-GB" sz="700" b="0" i="1" dirty="0">
                <a:solidFill>
                  <a:srgbClr val="CFC7BD"/>
                </a:solidFill>
                <a:latin typeface="+mn-lt"/>
                <a:hlinkClick r:id="rId11"/>
              </a:rPr>
              <a:t> Urol.</a:t>
            </a:r>
            <a:r>
              <a:rPr lang="en-GB" sz="700" b="0" dirty="0">
                <a:solidFill>
                  <a:srgbClr val="CFC7BD"/>
                </a:solidFill>
                <a:latin typeface="+mn-lt"/>
                <a:hlinkClick r:id="rId11"/>
              </a:rPr>
              <a:t> 2010;57(5):836-842.</a:t>
            </a:r>
            <a:endParaRPr lang="en-GB" sz="700" b="0" dirty="0">
              <a:solidFill>
                <a:srgbClr val="CFC7BD"/>
              </a:solidFill>
              <a:latin typeface="+mn-lt"/>
            </a:endParaRPr>
          </a:p>
        </p:txBody>
      </p:sp>
      <p:sp>
        <p:nvSpPr>
          <p:cNvPr id="11" name="Rectangle 10"/>
          <p:cNvSpPr/>
          <p:nvPr/>
        </p:nvSpPr>
        <p:spPr>
          <a:xfrm>
            <a:off x="1477567" y="5807077"/>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190501" y="694480"/>
            <a:ext cx="7215252" cy="5235628"/>
            <a:chOff x="1979614" y="1616075"/>
            <a:chExt cx="7841872" cy="3863746"/>
          </a:xfrm>
        </p:grpSpPr>
        <p:sp>
          <p:nvSpPr>
            <p:cNvPr id="13" name="Round Diagonal Corner Rectangle 12"/>
            <p:cNvSpPr/>
            <p:nvPr/>
          </p:nvSpPr>
          <p:spPr bwMode="auto">
            <a:xfrm>
              <a:off x="2438400" y="1890838"/>
              <a:ext cx="7239000" cy="3038475"/>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5543550" y="2201864"/>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873359" y="2312876"/>
              <a:ext cx="2471527" cy="2386074"/>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Effective lowering of testosterone level</a:t>
              </a:r>
              <a:r>
                <a:rPr lang="en-GB" sz="2000" baseline="30000" dirty="0">
                  <a:solidFill>
                    <a:schemeClr val="bg1"/>
                  </a:solidFill>
                  <a:latin typeface="Tahoma" panose="020B0604030504040204" pitchFamily="34" charset="0"/>
                  <a:cs typeface="Tahoma" panose="020B0604030504040204" pitchFamily="34" charset="0"/>
                </a:rPr>
                <a:t>1</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Patient survival comparable to bilateral orchiectomy</a:t>
              </a:r>
              <a:r>
                <a:rPr lang="en-GB" sz="2000" baseline="30000" dirty="0">
                  <a:solidFill>
                    <a:schemeClr val="bg1"/>
                  </a:solidFill>
                  <a:latin typeface="Tahoma" panose="020B0604030504040204" pitchFamily="34" charset="0"/>
                  <a:cs typeface="Tahoma" panose="020B0604030504040204" pitchFamily="34" charset="0"/>
                </a:rPr>
                <a:t>1,2</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Patients prefer injection over surgical castration</a:t>
              </a:r>
              <a:r>
                <a:rPr lang="en-GB" sz="2000" baseline="30000" dirty="0">
                  <a:solidFill>
                    <a:schemeClr val="bg1"/>
                  </a:solidFill>
                  <a:latin typeface="Tahoma" panose="020B0604030504040204" pitchFamily="34" charset="0"/>
                  <a:cs typeface="Tahoma" panose="020B0604030504040204" pitchFamily="34" charset="0"/>
                </a:rPr>
                <a:t>3</a:t>
              </a:r>
            </a:p>
            <a:p>
              <a:pPr marL="285750" indent="-285750" defTabSz="755650">
                <a:lnSpc>
                  <a:spcPct val="90000"/>
                </a:lnSpc>
                <a:spcAft>
                  <a:spcPct val="350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Generally </a:t>
              </a:r>
              <a:r>
                <a:rPr lang="en-GB" sz="2000" dirty="0" smtClean="0">
                  <a:solidFill>
                    <a:schemeClr val="bg1"/>
                  </a:solidFill>
                  <a:latin typeface="Tahoma" panose="020B0604030504040204" pitchFamily="34" charset="0"/>
                  <a:cs typeface="Tahoma" panose="020B0604030504040204" pitchFamily="34" charset="0"/>
                </a:rPr>
                <a:t>reversible</a:t>
              </a:r>
              <a:r>
                <a:rPr lang="en-GB" sz="2000" baseline="30000" dirty="0" smtClean="0">
                  <a:solidFill>
                    <a:schemeClr val="bg1"/>
                  </a:solidFill>
                  <a:latin typeface="Tahoma" panose="020B0604030504040204" pitchFamily="34" charset="0"/>
                  <a:cs typeface="Tahoma" panose="020B0604030504040204" pitchFamily="34" charset="0"/>
                </a:rPr>
                <a:t>3</a:t>
              </a:r>
              <a:endParaRPr lang="en-GB" sz="2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5704114" y="2312876"/>
              <a:ext cx="3646715" cy="2788770"/>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Increased risk of diabetes, heart attack, stroke, and sudden death</a:t>
              </a:r>
              <a:r>
                <a:rPr lang="en-GB" sz="2000" baseline="30000" dirty="0" smtClean="0">
                  <a:solidFill>
                    <a:schemeClr val="bg1"/>
                  </a:solidFill>
                  <a:latin typeface="Tahoma" panose="020B0604030504040204" pitchFamily="34" charset="0"/>
                  <a:cs typeface="Tahoma" panose="020B0604030504040204" pitchFamily="34" charset="0"/>
                </a:rPr>
                <a:t>5,6</a:t>
              </a:r>
              <a:endParaRPr lang="en-GB" sz="2000" dirty="0" smtClean="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Testosterone </a:t>
              </a:r>
              <a:r>
                <a:rPr lang="en-GB" sz="2000" dirty="0">
                  <a:solidFill>
                    <a:schemeClr val="bg1"/>
                  </a:solidFill>
                  <a:latin typeface="Tahoma" panose="020B0604030504040204" pitchFamily="34" charset="0"/>
                  <a:cs typeface="Tahoma" panose="020B0604030504040204" pitchFamily="34" charset="0"/>
                </a:rPr>
                <a:t>surge causes a delay in castration</a:t>
              </a:r>
              <a:r>
                <a:rPr lang="en-GB" sz="2000" baseline="30000" dirty="0">
                  <a:solidFill>
                    <a:schemeClr val="bg1"/>
                  </a:solidFill>
                  <a:latin typeface="Tahoma" panose="020B0604030504040204" pitchFamily="34" charset="0"/>
                  <a:cs typeface="Tahoma" panose="020B0604030504040204" pitchFamily="34" charset="0"/>
                </a:rPr>
                <a:t>4,5</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Flare symptoms</a:t>
              </a:r>
              <a:r>
                <a:rPr lang="en-GB" sz="2000" baseline="30000" dirty="0">
                  <a:solidFill>
                    <a:schemeClr val="bg1"/>
                  </a:solidFill>
                  <a:latin typeface="Tahoma" panose="020B0604030504040204" pitchFamily="34" charset="0"/>
                  <a:cs typeface="Tahoma" panose="020B0604030504040204" pitchFamily="34" charset="0"/>
                </a:rPr>
                <a:t>1,5</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microsurges</a:t>
              </a:r>
              <a:r>
                <a:rPr lang="en-GB" sz="2000" baseline="30000" dirty="0">
                  <a:solidFill>
                    <a:schemeClr val="bg1"/>
                  </a:solidFill>
                  <a:latin typeface="Tahoma" panose="020B0604030504040204" pitchFamily="34" charset="0"/>
                  <a:cs typeface="Tahoma" panose="020B0604030504040204" pitchFamily="34" charset="0"/>
                </a:rPr>
                <a:t>5,6</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breakthroughs</a:t>
              </a:r>
              <a:r>
                <a:rPr lang="en-GB" sz="2000" baseline="30000" dirty="0">
                  <a:solidFill>
                    <a:schemeClr val="bg1"/>
                  </a:solidFill>
                  <a:latin typeface="Tahoma" panose="020B0604030504040204" pitchFamily="34" charset="0"/>
                  <a:cs typeface="Tahoma" panose="020B0604030504040204" pitchFamily="34" charset="0"/>
                </a:rPr>
                <a:t>6</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Hormonal adverse events</a:t>
              </a:r>
              <a:r>
                <a:rPr lang="en-GB" sz="2000" baseline="30000" dirty="0">
                  <a:solidFill>
                    <a:schemeClr val="bg1"/>
                  </a:solidFill>
                  <a:latin typeface="Tahoma" panose="020B0604030504040204" pitchFamily="34" charset="0"/>
                  <a:cs typeface="Tahoma" panose="020B0604030504040204" pitchFamily="34" charset="0"/>
                </a:rPr>
                <a:t>7</a:t>
              </a:r>
              <a:endParaRPr lang="en-GB" sz="20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ts val="200"/>
                </a:spcAft>
                <a:buFont typeface="Wingdings" pitchFamily="2" charset="2"/>
                <a:buChar char="v"/>
                <a:defRPr/>
              </a:pPr>
              <a:r>
                <a:rPr lang="en-GB" sz="2000" dirty="0">
                  <a:solidFill>
                    <a:schemeClr val="bg1"/>
                  </a:solidFill>
                  <a:latin typeface="Tahoma" panose="020B0604030504040204" pitchFamily="34" charset="0"/>
                  <a:cs typeface="Tahoma" panose="020B0604030504040204" pitchFamily="34" charset="0"/>
                </a:rPr>
                <a:t>Testosterone control not comparable with </a:t>
              </a:r>
              <a:r>
                <a:rPr lang="en-GB" sz="2000" dirty="0" smtClean="0">
                  <a:solidFill>
                    <a:schemeClr val="bg1"/>
                  </a:solidFill>
                  <a:latin typeface="Tahoma" panose="020B0604030504040204" pitchFamily="34" charset="0"/>
                  <a:cs typeface="Tahoma" panose="020B0604030504040204" pitchFamily="34" charset="0"/>
                </a:rPr>
                <a:t>orchiectomy</a:t>
              </a:r>
              <a:r>
                <a:rPr lang="en-GB" sz="2000" baseline="30000" dirty="0" smtClean="0">
                  <a:solidFill>
                    <a:schemeClr val="bg1"/>
                  </a:solidFill>
                  <a:latin typeface="Tahoma" panose="020B0604030504040204" pitchFamily="34" charset="0"/>
                  <a:cs typeface="Tahoma" panose="020B0604030504040204" pitchFamily="34" charset="0"/>
                </a:rPr>
                <a:t>8,9</a:t>
              </a:r>
              <a:endParaRPr lang="en-GB" sz="2000" dirty="0">
                <a:solidFill>
                  <a:schemeClr val="bg1"/>
                </a:solidFill>
                <a:latin typeface="Tahoma" panose="020B0604030504040204" pitchFamily="34" charset="0"/>
                <a:cs typeface="Tahoma" panose="020B0604030504040204" pitchFamily="34" charset="0"/>
              </a:endParaRP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7693752" y="3352087"/>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14</a:t>
            </a:fld>
            <a:endParaRPr lang="en-GB"/>
          </a:p>
        </p:txBody>
      </p:sp>
      <p:pic>
        <p:nvPicPr>
          <p:cNvPr id="19" name="Picture 18" descr="Screen shot 2011-10-17 at 12.26.48 PM.png"/>
          <p:cNvPicPr>
            <a:picLocks noChangeAspect="1"/>
          </p:cNvPicPr>
          <p:nvPr/>
        </p:nvPicPr>
        <p:blipFill rotWithShape="1">
          <a:blip r:embed="rId12" cstate="print"/>
          <a:srcRect l="3432" t="1985" r="11491" b="6488"/>
          <a:stretch/>
        </p:blipFill>
        <p:spPr>
          <a:xfrm>
            <a:off x="7405753" y="1944547"/>
            <a:ext cx="1598509" cy="2400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296398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5978129" cy="735013"/>
          </a:xfrm>
        </p:spPr>
        <p:txBody>
          <a:bodyPr>
            <a:normAutofit/>
          </a:bodyPr>
          <a:lstStyle/>
          <a:p>
            <a:pPr algn="l"/>
            <a:r>
              <a:rPr lang="en-US" sz="3600" dirty="0" smtClean="0">
                <a:latin typeface="Impact" panose="020B0806030902050204" pitchFamily="34" charset="0"/>
              </a:rPr>
              <a:t>LHRH Antagonist </a:t>
            </a:r>
            <a:r>
              <a:rPr lang="en-US" sz="3600" dirty="0">
                <a:latin typeface="Impact" panose="020B0806030902050204" pitchFamily="34" charset="0"/>
              </a:rPr>
              <a:t>therapy</a:t>
            </a:r>
            <a:endParaRPr lang="en-GB" altLang="en-US" sz="3600" dirty="0">
              <a:latin typeface="Impact" panose="020B0806030902050204" pitchFamily="34" charset="0"/>
            </a:endParaRPr>
          </a:p>
        </p:txBody>
      </p:sp>
      <p:sp>
        <p:nvSpPr>
          <p:cNvPr id="11" name="Rectangle 10"/>
          <p:cNvSpPr/>
          <p:nvPr/>
        </p:nvSpPr>
        <p:spPr>
          <a:xfrm>
            <a:off x="1477567" y="5846763"/>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224637" y="313146"/>
            <a:ext cx="8680048" cy="6165146"/>
            <a:chOff x="1979614" y="1616075"/>
            <a:chExt cx="8109604" cy="4478675"/>
          </a:xfrm>
        </p:grpSpPr>
        <p:sp>
          <p:nvSpPr>
            <p:cNvPr id="13" name="Round Diagonal Corner Rectangle 12"/>
            <p:cNvSpPr/>
            <p:nvPr/>
          </p:nvSpPr>
          <p:spPr bwMode="auto">
            <a:xfrm>
              <a:off x="2379560" y="2172942"/>
              <a:ext cx="7239000" cy="3398964"/>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6914967" y="2373748"/>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789421" y="2353121"/>
              <a:ext cx="4016167" cy="2997477"/>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342900" indent="-342900">
                <a:buFont typeface="Wingdings" panose="05000000000000000000" pitchFamily="2" charset="2"/>
                <a:buChar char="v"/>
              </a:pPr>
              <a:r>
                <a:rPr lang="en-US" dirty="0">
                  <a:solidFill>
                    <a:schemeClr val="bg1"/>
                  </a:solidFill>
                  <a:latin typeface="Tahoma" panose="020B0604030504040204" pitchFamily="34" charset="0"/>
                  <a:cs typeface="Tahoma" panose="020B0604030504040204" pitchFamily="34" charset="0"/>
                </a:rPr>
                <a:t>Suppresses Production of Testosterone </a:t>
              </a:r>
              <a:r>
                <a:rPr lang="en-US" dirty="0" smtClean="0">
                  <a:solidFill>
                    <a:schemeClr val="bg1"/>
                  </a:solidFill>
                  <a:latin typeface="Tahoma" panose="020B0604030504040204" pitchFamily="34" charset="0"/>
                  <a:cs typeface="Tahoma" panose="020B0604030504040204" pitchFamily="34" charset="0"/>
                </a:rPr>
                <a:t>Immediately.</a:t>
              </a:r>
            </a:p>
            <a:p>
              <a:pPr marL="342900" indent="-342900">
                <a:lnSpc>
                  <a:spcPct val="150000"/>
                </a:lnSpc>
                <a:buFont typeface="Wingdings" panose="05000000000000000000" pitchFamily="2" charset="2"/>
                <a:buChar char="v"/>
              </a:pPr>
              <a:r>
                <a:rPr lang="en-US" dirty="0" smtClean="0">
                  <a:solidFill>
                    <a:schemeClr val="bg1"/>
                  </a:solidFill>
                  <a:latin typeface="Tahoma" panose="020B0604030504040204" pitchFamily="34" charset="0"/>
                  <a:cs typeface="Tahoma" panose="020B0604030504040204" pitchFamily="34" charset="0"/>
                </a:rPr>
                <a:t>Anti-Androgen </a:t>
              </a:r>
              <a:r>
                <a:rPr lang="en-US" dirty="0">
                  <a:solidFill>
                    <a:schemeClr val="bg1"/>
                  </a:solidFill>
                  <a:latin typeface="Tahoma" panose="020B0604030504040204" pitchFamily="34" charset="0"/>
                  <a:cs typeface="Tahoma" panose="020B0604030504040204" pitchFamily="34" charset="0"/>
                </a:rPr>
                <a:t>therapy is NOT </a:t>
              </a:r>
              <a:r>
                <a:rPr lang="en-US" dirty="0" smtClean="0">
                  <a:solidFill>
                    <a:schemeClr val="bg1"/>
                  </a:solidFill>
                  <a:latin typeface="Tahoma" panose="020B0604030504040204" pitchFamily="34" charset="0"/>
                  <a:cs typeface="Tahoma" panose="020B0604030504040204" pitchFamily="34" charset="0"/>
                </a:rPr>
                <a:t>REQUIRED</a:t>
              </a:r>
              <a:endParaRPr lang="en-US" dirty="0">
                <a:solidFill>
                  <a:schemeClr val="bg1"/>
                </a:solidFill>
                <a:latin typeface="Tahoma" panose="020B0604030504040204" pitchFamily="34" charset="0"/>
                <a:cs typeface="Tahoma" panose="020B0604030504040204" pitchFamily="34" charset="0"/>
              </a:endParaRPr>
            </a:p>
            <a:p>
              <a:pPr marL="285750" indent="-285750" defTabSz="755650">
                <a:spcAft>
                  <a:spcPct val="35000"/>
                </a:spcAft>
                <a:buFont typeface="Wingdings" pitchFamily="2" charset="2"/>
                <a:buChar char="v"/>
                <a:defRPr/>
              </a:pPr>
              <a:r>
                <a:rPr lang="en-US" dirty="0">
                  <a:solidFill>
                    <a:schemeClr val="bg1"/>
                  </a:solidFill>
                  <a:latin typeface="Tahoma" panose="020B0604030504040204" pitchFamily="34" charset="0"/>
                  <a:cs typeface="Tahoma" panose="020B0604030504040204" pitchFamily="34" charset="0"/>
                </a:rPr>
                <a:t>Faster &amp; Prolonged PSA </a:t>
              </a:r>
              <a:r>
                <a:rPr lang="en-US" dirty="0" smtClean="0">
                  <a:solidFill>
                    <a:schemeClr val="bg1"/>
                  </a:solidFill>
                  <a:latin typeface="Tahoma" panose="020B0604030504040204" pitchFamily="34" charset="0"/>
                  <a:cs typeface="Tahoma" panose="020B0604030504040204" pitchFamily="34" charset="0"/>
                </a:rPr>
                <a:t>Suppression</a:t>
              </a:r>
            </a:p>
            <a:p>
              <a:pPr marL="285750" indent="-285750" defTabSz="755650">
                <a:lnSpc>
                  <a:spcPct val="90000"/>
                </a:lnSpc>
                <a:spcAft>
                  <a:spcPct val="35000"/>
                </a:spcAft>
                <a:buFont typeface="Wingdings" pitchFamily="2" charset="2"/>
                <a:buChar char="v"/>
                <a:defRPr/>
              </a:pPr>
              <a:r>
                <a:rPr lang="en-US" dirty="0" smtClean="0">
                  <a:solidFill>
                    <a:schemeClr val="bg1"/>
                  </a:solidFill>
                  <a:latin typeface="Tahoma" panose="020B0604030504040204" pitchFamily="34" charset="0"/>
                  <a:cs typeface="Tahoma" panose="020B0604030504040204" pitchFamily="34" charset="0"/>
                </a:rPr>
                <a:t>Delays CRPC</a:t>
              </a:r>
              <a:endParaRPr lang="en-GB"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US" dirty="0">
                  <a:solidFill>
                    <a:schemeClr val="bg1"/>
                  </a:solidFill>
                  <a:latin typeface="Tahoma" panose="020B0604030504040204" pitchFamily="34" charset="0"/>
                  <a:cs typeface="Tahoma" panose="020B0604030504040204" pitchFamily="34" charset="0"/>
                </a:rPr>
                <a:t>Better LUTS relief</a:t>
              </a:r>
              <a:endParaRPr lang="en-GB"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dirty="0" smtClean="0">
                  <a:solidFill>
                    <a:schemeClr val="bg1"/>
                  </a:solidFill>
                  <a:latin typeface="Tahoma" panose="020B0604030504040204" pitchFamily="34" charset="0"/>
                  <a:cs typeface="Tahoma" panose="020B0604030504040204" pitchFamily="34" charset="0"/>
                </a:rPr>
                <a:t>No Flare Symptoms</a:t>
              </a:r>
            </a:p>
            <a:p>
              <a:pPr marL="285750" indent="-285750" defTabSz="755650">
                <a:lnSpc>
                  <a:spcPct val="90000"/>
                </a:lnSpc>
                <a:spcAft>
                  <a:spcPct val="35000"/>
                </a:spcAft>
                <a:buFont typeface="Wingdings" pitchFamily="2" charset="2"/>
                <a:buChar char="v"/>
                <a:defRPr/>
              </a:pPr>
              <a:r>
                <a:rPr lang="en-US" dirty="0" smtClean="0">
                  <a:solidFill>
                    <a:schemeClr val="bg1"/>
                  </a:solidFill>
                  <a:latin typeface="Tahoma" panose="020B0604030504040204" pitchFamily="34" charset="0"/>
                  <a:cs typeface="Tahoma" panose="020B0604030504040204" pitchFamily="34" charset="0"/>
                </a:rPr>
                <a:t>Sustained testosterone control without any Surge &amp; Micro-surge.</a:t>
              </a:r>
              <a:endParaRPr lang="en-GB" dirty="0" smtClean="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dirty="0" smtClean="0">
                  <a:solidFill>
                    <a:schemeClr val="bg1"/>
                  </a:solidFill>
                  <a:latin typeface="Tahoma" panose="020B0604030504040204" pitchFamily="34" charset="0"/>
                  <a:cs typeface="Tahoma" panose="020B0604030504040204" pitchFamily="34" charset="0"/>
                </a:rPr>
                <a:t>Lower risk for patient with diabetes, pre-existing cardiovascular disease.</a:t>
              </a:r>
              <a:endParaRPr lang="en-GB" baseline="30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6889526" y="2513827"/>
              <a:ext cx="2729034" cy="473931"/>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Injection site reaction</a:t>
              </a: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7961484" y="3967016"/>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15</a:t>
            </a:fld>
            <a:endParaRPr lang="en-GB"/>
          </a:p>
        </p:txBody>
      </p:sp>
      <p:sp>
        <p:nvSpPr>
          <p:cNvPr id="19" name="Rectangle 18"/>
          <p:cNvSpPr/>
          <p:nvPr/>
        </p:nvSpPr>
        <p:spPr>
          <a:xfrm>
            <a:off x="4810143" y="6013589"/>
            <a:ext cx="3420366" cy="707886"/>
          </a:xfrm>
          <a:prstGeom prst="rect">
            <a:avLst/>
          </a:prstGeom>
        </p:spPr>
        <p:txBody>
          <a:bodyPr wrap="square">
            <a:spAutoFit/>
          </a:bodyPr>
          <a:lstStyle/>
          <a:p>
            <a:pPr>
              <a:defRPr/>
            </a:pPr>
            <a:r>
              <a:rPr lang="da-DK" sz="1000" dirty="0"/>
              <a:t>klotz L et al ; BJUI 2008 : 102, 1531-1538</a:t>
            </a:r>
            <a:r>
              <a:rPr lang="da-DK" sz="1000" dirty="0" smtClean="0"/>
              <a:t>;</a:t>
            </a:r>
          </a:p>
          <a:p>
            <a:pPr>
              <a:defRPr/>
            </a:pPr>
            <a:r>
              <a:rPr lang="en-US" sz="1000" dirty="0" err="1"/>
              <a:t>Rossario</a:t>
            </a:r>
            <a:r>
              <a:rPr lang="en-US" sz="1000" dirty="0"/>
              <a:t> D et al; World J Urol. 2016: 1601-1609</a:t>
            </a:r>
            <a:r>
              <a:rPr lang="en-US" sz="1000" dirty="0" smtClean="0"/>
              <a:t>;</a:t>
            </a:r>
          </a:p>
          <a:p>
            <a:pPr>
              <a:defRPr/>
            </a:pPr>
            <a:r>
              <a:rPr lang="en-US" sz="1000" dirty="0"/>
              <a:t>Crawford DE et al; J Urol. 2011; 186 , </a:t>
            </a:r>
            <a:r>
              <a:rPr lang="en-US" sz="1000" dirty="0" smtClean="0"/>
              <a:t>889-897</a:t>
            </a:r>
          </a:p>
          <a:p>
            <a:pPr>
              <a:defRPr/>
            </a:pPr>
            <a:r>
              <a:rPr lang="fr-FR" sz="1000" dirty="0"/>
              <a:t>Tombal B. et al. EUR </a:t>
            </a:r>
            <a:r>
              <a:rPr lang="fr-FR" sz="1000" dirty="0" err="1"/>
              <a:t>Urol</a:t>
            </a:r>
            <a:r>
              <a:rPr lang="fr-FR" sz="1000" dirty="0"/>
              <a:t> 2010; 57: 836-42;</a:t>
            </a:r>
            <a:endParaRPr lang="en-GB" sz="1000" dirty="0">
              <a:ea typeface="ＭＳ Ｐゴシック" pitchFamily="34" charset="-128"/>
            </a:endParaRPr>
          </a:p>
        </p:txBody>
      </p:sp>
    </p:spTree>
    <p:extLst>
      <p:ext uri="{BB962C8B-B14F-4D97-AF65-F5344CB8AC3E}">
        <p14:creationId xmlns:p14="http://schemas.microsoft.com/office/powerpoint/2010/main" xmlns="" val="3305870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title"/>
          </p:nvPr>
        </p:nvSpPr>
        <p:spPr>
          <a:xfrm>
            <a:off x="1428750" y="331789"/>
            <a:ext cx="5978129" cy="735013"/>
          </a:xfrm>
        </p:spPr>
        <p:txBody>
          <a:bodyPr>
            <a:normAutofit/>
          </a:bodyPr>
          <a:lstStyle/>
          <a:p>
            <a:pPr algn="l"/>
            <a:r>
              <a:rPr lang="en-US" sz="3600" dirty="0" smtClean="0">
                <a:latin typeface="Impact" panose="020B0806030902050204" pitchFamily="34" charset="0"/>
              </a:rPr>
              <a:t>LHRH Antagonist </a:t>
            </a:r>
            <a:r>
              <a:rPr lang="en-US" sz="3600" dirty="0">
                <a:latin typeface="Impact" panose="020B0806030902050204" pitchFamily="34" charset="0"/>
              </a:rPr>
              <a:t>therapy</a:t>
            </a:r>
            <a:endParaRPr lang="en-GB" altLang="en-US" sz="3600" dirty="0">
              <a:latin typeface="Impact" panose="020B0806030902050204" pitchFamily="34" charset="0"/>
            </a:endParaRPr>
          </a:p>
        </p:txBody>
      </p:sp>
      <p:sp>
        <p:nvSpPr>
          <p:cNvPr id="11" name="Rectangle 10"/>
          <p:cNvSpPr/>
          <p:nvPr/>
        </p:nvSpPr>
        <p:spPr>
          <a:xfrm>
            <a:off x="1477567" y="5846763"/>
            <a:ext cx="3773090" cy="246063"/>
          </a:xfrm>
          <a:prstGeom prst="rect">
            <a:avLst/>
          </a:prstGeom>
        </p:spPr>
        <p:txBody>
          <a:bodyPr>
            <a:spAutoFit/>
          </a:bodyPr>
          <a:lstStyle/>
          <a:p>
            <a:pPr>
              <a:defRPr/>
            </a:pPr>
            <a:r>
              <a:rPr lang="en-GB" sz="1000" kern="0" dirty="0">
                <a:ea typeface="ＭＳ Ｐゴシック"/>
              </a:rPr>
              <a:t>LHRH, luteinizing hormone-releasing hormone</a:t>
            </a:r>
            <a:endParaRPr lang="en-GB" sz="1000" dirty="0">
              <a:ea typeface="ＭＳ Ｐゴシック" pitchFamily="34" charset="-128"/>
            </a:endParaRPr>
          </a:p>
        </p:txBody>
      </p:sp>
      <p:grpSp>
        <p:nvGrpSpPr>
          <p:cNvPr id="2" name="Group 1"/>
          <p:cNvGrpSpPr/>
          <p:nvPr/>
        </p:nvGrpSpPr>
        <p:grpSpPr>
          <a:xfrm>
            <a:off x="224637" y="313146"/>
            <a:ext cx="8680048" cy="6165146"/>
            <a:chOff x="1979614" y="1616075"/>
            <a:chExt cx="8109604" cy="4478675"/>
          </a:xfrm>
        </p:grpSpPr>
        <p:sp>
          <p:nvSpPr>
            <p:cNvPr id="13" name="Round Diagonal Corner Rectangle 12"/>
            <p:cNvSpPr/>
            <p:nvPr/>
          </p:nvSpPr>
          <p:spPr bwMode="auto">
            <a:xfrm>
              <a:off x="2379560" y="2172942"/>
              <a:ext cx="7239000" cy="3398964"/>
            </a:xfrm>
            <a:prstGeom prst="round2DiagRect">
              <a:avLst>
                <a:gd name="adj1" fmla="val 0"/>
                <a:gd name="adj2" fmla="val 16670"/>
              </a:avLst>
            </a:prstGeom>
            <a:solidFill>
              <a:srgbClr val="A50235"/>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a:p>
          </p:txBody>
        </p:sp>
        <p:sp>
          <p:nvSpPr>
            <p:cNvPr id="14" name="Straight Connector 13"/>
            <p:cNvSpPr/>
            <p:nvPr/>
          </p:nvSpPr>
          <p:spPr bwMode="auto">
            <a:xfrm flipH="1">
              <a:off x="6914967" y="2373748"/>
              <a:ext cx="7938" cy="3030537"/>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en-GB"/>
            </a:p>
          </p:txBody>
        </p:sp>
        <p:sp>
          <p:nvSpPr>
            <p:cNvPr id="15" name="Freeform 14"/>
            <p:cNvSpPr/>
            <p:nvPr/>
          </p:nvSpPr>
          <p:spPr bwMode="auto">
            <a:xfrm>
              <a:off x="2789421" y="2353121"/>
              <a:ext cx="4016167" cy="2997477"/>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342900" indent="-342900">
                <a:buFont typeface="Wingdings" panose="05000000000000000000" pitchFamily="2" charset="2"/>
                <a:buChar char="v"/>
              </a:pPr>
              <a:r>
                <a:rPr lang="en-US" sz="1600" dirty="0">
                  <a:solidFill>
                    <a:schemeClr val="bg1"/>
                  </a:solidFill>
                  <a:latin typeface="Tahoma" panose="020B0604030504040204" pitchFamily="34" charset="0"/>
                  <a:cs typeface="Tahoma" panose="020B0604030504040204" pitchFamily="34" charset="0"/>
                </a:rPr>
                <a:t>Suppresses Production of Testosterone </a:t>
              </a:r>
              <a:r>
                <a:rPr lang="en-US" sz="1600" dirty="0" smtClean="0">
                  <a:solidFill>
                    <a:schemeClr val="bg1"/>
                  </a:solidFill>
                  <a:latin typeface="Tahoma" panose="020B0604030504040204" pitchFamily="34" charset="0"/>
                  <a:cs typeface="Tahoma" panose="020B0604030504040204" pitchFamily="34" charset="0"/>
                </a:rPr>
                <a:t>Immediately.</a:t>
              </a:r>
            </a:p>
            <a:p>
              <a:pPr marL="342900" indent="-342900">
                <a:lnSpc>
                  <a:spcPct val="150000"/>
                </a:lnSpc>
                <a:buFont typeface="Wingdings" panose="05000000000000000000" pitchFamily="2" charset="2"/>
                <a:buChar char="v"/>
              </a:pPr>
              <a:r>
                <a:rPr lang="en-US" sz="1600" dirty="0" smtClean="0">
                  <a:solidFill>
                    <a:schemeClr val="bg1"/>
                  </a:solidFill>
                  <a:latin typeface="Tahoma" panose="020B0604030504040204" pitchFamily="34" charset="0"/>
                  <a:cs typeface="Tahoma" panose="020B0604030504040204" pitchFamily="34" charset="0"/>
                </a:rPr>
                <a:t>Anti-Androgen </a:t>
              </a:r>
              <a:r>
                <a:rPr lang="en-US" sz="1600" dirty="0">
                  <a:solidFill>
                    <a:schemeClr val="bg1"/>
                  </a:solidFill>
                  <a:latin typeface="Tahoma" panose="020B0604030504040204" pitchFamily="34" charset="0"/>
                  <a:cs typeface="Tahoma" panose="020B0604030504040204" pitchFamily="34" charset="0"/>
                </a:rPr>
                <a:t>therapy is NOT </a:t>
              </a:r>
              <a:r>
                <a:rPr lang="en-US" sz="1600" dirty="0" smtClean="0">
                  <a:solidFill>
                    <a:schemeClr val="bg1"/>
                  </a:solidFill>
                  <a:latin typeface="Tahoma" panose="020B0604030504040204" pitchFamily="34" charset="0"/>
                  <a:cs typeface="Tahoma" panose="020B0604030504040204" pitchFamily="34" charset="0"/>
                </a:rPr>
                <a:t>REQUIRED</a:t>
              </a:r>
              <a:endParaRPr lang="en-US" sz="1600" dirty="0">
                <a:solidFill>
                  <a:schemeClr val="bg1"/>
                </a:solidFill>
                <a:latin typeface="Tahoma" panose="020B0604030504040204" pitchFamily="34" charset="0"/>
                <a:cs typeface="Tahoma" panose="020B0604030504040204" pitchFamily="34" charset="0"/>
              </a:endParaRPr>
            </a:p>
            <a:p>
              <a:pPr marL="285750" indent="-285750" defTabSz="755650">
                <a:spcAft>
                  <a:spcPct val="35000"/>
                </a:spcAft>
                <a:buFont typeface="Wingdings" pitchFamily="2" charset="2"/>
                <a:buChar char="v"/>
                <a:defRPr/>
              </a:pPr>
              <a:r>
                <a:rPr lang="en-US" sz="1600" dirty="0">
                  <a:solidFill>
                    <a:schemeClr val="bg1"/>
                  </a:solidFill>
                  <a:latin typeface="Tahoma" panose="020B0604030504040204" pitchFamily="34" charset="0"/>
                  <a:cs typeface="Tahoma" panose="020B0604030504040204" pitchFamily="34" charset="0"/>
                </a:rPr>
                <a:t>Faster &amp; Prolonged PSA </a:t>
              </a:r>
              <a:r>
                <a:rPr lang="en-US" sz="1600" dirty="0" smtClean="0">
                  <a:solidFill>
                    <a:schemeClr val="bg1"/>
                  </a:solidFill>
                  <a:latin typeface="Tahoma" panose="020B0604030504040204" pitchFamily="34" charset="0"/>
                  <a:cs typeface="Tahoma" panose="020B0604030504040204" pitchFamily="34" charset="0"/>
                </a:rPr>
                <a:t>Suppression</a:t>
              </a:r>
            </a:p>
            <a:p>
              <a:pPr marL="285750" indent="-285750" defTabSz="755650">
                <a:lnSpc>
                  <a:spcPct val="90000"/>
                </a:lnSpc>
                <a:spcAft>
                  <a:spcPct val="35000"/>
                </a:spcAft>
                <a:buFont typeface="Wingdings" pitchFamily="2" charset="2"/>
                <a:buChar char="v"/>
                <a:defRPr/>
              </a:pPr>
              <a:r>
                <a:rPr lang="en-US" sz="1600" dirty="0" smtClean="0">
                  <a:solidFill>
                    <a:schemeClr val="bg1"/>
                  </a:solidFill>
                  <a:latin typeface="Tahoma" panose="020B0604030504040204" pitchFamily="34" charset="0"/>
                  <a:cs typeface="Tahoma" panose="020B0604030504040204" pitchFamily="34" charset="0"/>
                </a:rPr>
                <a:t>Delays CRPC</a:t>
              </a:r>
              <a:endParaRPr lang="en-GB" sz="16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US" sz="1600" dirty="0">
                  <a:solidFill>
                    <a:schemeClr val="bg1"/>
                  </a:solidFill>
                  <a:latin typeface="Tahoma" panose="020B0604030504040204" pitchFamily="34" charset="0"/>
                  <a:cs typeface="Tahoma" panose="020B0604030504040204" pitchFamily="34" charset="0"/>
                </a:rPr>
                <a:t>Better LUTS relief</a:t>
              </a:r>
              <a:endParaRPr lang="en-GB" sz="1600" dirty="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1600" dirty="0" smtClean="0">
                  <a:solidFill>
                    <a:schemeClr val="bg1"/>
                  </a:solidFill>
                  <a:latin typeface="Tahoma" panose="020B0604030504040204" pitchFamily="34" charset="0"/>
                  <a:cs typeface="Tahoma" panose="020B0604030504040204" pitchFamily="34" charset="0"/>
                </a:rPr>
                <a:t>No Flare Symptoms</a:t>
              </a:r>
            </a:p>
            <a:p>
              <a:pPr marL="285750" indent="-285750" defTabSz="755650">
                <a:lnSpc>
                  <a:spcPct val="90000"/>
                </a:lnSpc>
                <a:spcAft>
                  <a:spcPct val="35000"/>
                </a:spcAft>
                <a:buFont typeface="Wingdings" pitchFamily="2" charset="2"/>
                <a:buChar char="v"/>
                <a:defRPr/>
              </a:pPr>
              <a:r>
                <a:rPr lang="en-US" sz="1600" dirty="0" smtClean="0">
                  <a:solidFill>
                    <a:schemeClr val="bg1"/>
                  </a:solidFill>
                  <a:latin typeface="Tahoma" panose="020B0604030504040204" pitchFamily="34" charset="0"/>
                  <a:cs typeface="Tahoma" panose="020B0604030504040204" pitchFamily="34" charset="0"/>
                </a:rPr>
                <a:t>Sustained testosterone control without any Surge &amp; Micro-surge.</a:t>
              </a:r>
              <a:endParaRPr lang="en-GB" sz="1600" dirty="0" smtClean="0">
                <a:solidFill>
                  <a:schemeClr val="bg1"/>
                </a:solidFill>
                <a:latin typeface="Tahoma" panose="020B0604030504040204" pitchFamily="34" charset="0"/>
                <a:cs typeface="Tahoma" panose="020B0604030504040204" pitchFamily="34" charset="0"/>
              </a:endParaRPr>
            </a:p>
            <a:p>
              <a:pPr marL="285750" indent="-285750" defTabSz="755650">
                <a:lnSpc>
                  <a:spcPct val="90000"/>
                </a:lnSpc>
                <a:spcAft>
                  <a:spcPct val="35000"/>
                </a:spcAft>
                <a:buFont typeface="Wingdings" pitchFamily="2" charset="2"/>
                <a:buChar char="v"/>
                <a:defRPr/>
              </a:pPr>
              <a:r>
                <a:rPr lang="en-GB" sz="1600" dirty="0" smtClean="0">
                  <a:solidFill>
                    <a:schemeClr val="bg1"/>
                  </a:solidFill>
                  <a:latin typeface="Tahoma" panose="020B0604030504040204" pitchFamily="34" charset="0"/>
                  <a:cs typeface="Tahoma" panose="020B0604030504040204" pitchFamily="34" charset="0"/>
                </a:rPr>
                <a:t>Lower risk for patient with diabetes, pre-existing cardiovascular disease.</a:t>
              </a:r>
              <a:endParaRPr lang="en-GB" sz="1600" baseline="30000" dirty="0">
                <a:solidFill>
                  <a:schemeClr val="bg1"/>
                </a:solidFill>
                <a:latin typeface="Tahoma" panose="020B0604030504040204" pitchFamily="34" charset="0"/>
                <a:cs typeface="Tahoma" panose="020B0604030504040204" pitchFamily="34" charset="0"/>
              </a:endParaRPr>
            </a:p>
          </p:txBody>
        </p:sp>
        <p:sp>
          <p:nvSpPr>
            <p:cNvPr id="16" name="Freeform 15"/>
            <p:cNvSpPr/>
            <p:nvPr/>
          </p:nvSpPr>
          <p:spPr bwMode="auto">
            <a:xfrm>
              <a:off x="6889526" y="2513827"/>
              <a:ext cx="2729034" cy="473931"/>
            </a:xfrm>
            <a:custGeom>
              <a:avLst/>
              <a:gdLst>
                <a:gd name="connsiteX0" fmla="*/ 0 w 2448295"/>
                <a:gd name="connsiteY0" fmla="*/ 0 h 2577977"/>
                <a:gd name="connsiteX1" fmla="*/ 2448295 w 2448295"/>
                <a:gd name="connsiteY1" fmla="*/ 0 h 2577977"/>
                <a:gd name="connsiteX2" fmla="*/ 2448295 w 2448295"/>
                <a:gd name="connsiteY2" fmla="*/ 2577977 h 2577977"/>
                <a:gd name="connsiteX3" fmla="*/ 0 w 2448295"/>
                <a:gd name="connsiteY3" fmla="*/ 2577977 h 2577977"/>
                <a:gd name="connsiteX4" fmla="*/ 0 w 2448295"/>
                <a:gd name="connsiteY4" fmla="*/ 0 h 257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95" h="2577977">
                  <a:moveTo>
                    <a:pt x="0" y="0"/>
                  </a:moveTo>
                  <a:lnTo>
                    <a:pt x="2448295" y="0"/>
                  </a:lnTo>
                  <a:lnTo>
                    <a:pt x="2448295" y="2577977"/>
                  </a:lnTo>
                  <a:lnTo>
                    <a:pt x="0" y="257797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64770" tIns="64770" rIns="64770" bIns="64770" spcCol="1270"/>
            <a:lstStyle/>
            <a:p>
              <a:pPr marL="285750" indent="-285750" defTabSz="755650">
                <a:lnSpc>
                  <a:spcPct val="90000"/>
                </a:lnSpc>
                <a:spcAft>
                  <a:spcPts val="200"/>
                </a:spcAft>
                <a:buFont typeface="Wingdings" pitchFamily="2" charset="2"/>
                <a:buChar char="v"/>
                <a:defRPr/>
              </a:pPr>
              <a:r>
                <a:rPr lang="en-GB" sz="2000" dirty="0" smtClean="0">
                  <a:solidFill>
                    <a:schemeClr val="bg1"/>
                  </a:solidFill>
                  <a:latin typeface="Tahoma" panose="020B0604030504040204" pitchFamily="34" charset="0"/>
                  <a:cs typeface="Tahoma" panose="020B0604030504040204" pitchFamily="34" charset="0"/>
                </a:rPr>
                <a:t>Injection site reaction</a:t>
              </a:r>
            </a:p>
          </p:txBody>
        </p:sp>
        <p:sp>
          <p:nvSpPr>
            <p:cNvPr id="17" name="Freeform 16"/>
            <p:cNvSpPr/>
            <p:nvPr/>
          </p:nvSpPr>
          <p:spPr bwMode="auto">
            <a:xfrm rot="16200000">
              <a:off x="793195" y="2802494"/>
              <a:ext cx="3314153" cy="941316"/>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Advantages</a:t>
              </a:r>
            </a:p>
          </p:txBody>
        </p:sp>
        <p:sp>
          <p:nvSpPr>
            <p:cNvPr id="18" name="Freeform 17"/>
            <p:cNvSpPr/>
            <p:nvPr/>
          </p:nvSpPr>
          <p:spPr bwMode="auto">
            <a:xfrm rot="5400000">
              <a:off x="7961484" y="3967016"/>
              <a:ext cx="3314153" cy="941315"/>
            </a:xfrm>
            <a:custGeom>
              <a:avLst/>
              <a:gdLst>
                <a:gd name="connsiteX0" fmla="*/ 0 w 3314542"/>
                <a:gd name="connsiteY0" fmla="*/ 236213 h 941652"/>
                <a:gd name="connsiteX1" fmla="*/ 2743336 w 3314542"/>
                <a:gd name="connsiteY1" fmla="*/ 236213 h 941652"/>
                <a:gd name="connsiteX2" fmla="*/ 2743336 w 3314542"/>
                <a:gd name="connsiteY2" fmla="*/ 0 h 941652"/>
                <a:gd name="connsiteX3" fmla="*/ 3314542 w 3314542"/>
                <a:gd name="connsiteY3" fmla="*/ 470826 h 941652"/>
                <a:gd name="connsiteX4" fmla="*/ 2743336 w 3314542"/>
                <a:gd name="connsiteY4" fmla="*/ 941652 h 941652"/>
                <a:gd name="connsiteX5" fmla="*/ 2743336 w 3314542"/>
                <a:gd name="connsiteY5" fmla="*/ 705439 h 941652"/>
                <a:gd name="connsiteX6" fmla="*/ 0 w 3314542"/>
                <a:gd name="connsiteY6" fmla="*/ 705439 h 941652"/>
                <a:gd name="connsiteX7" fmla="*/ 0 w 3314542"/>
                <a:gd name="connsiteY7" fmla="*/ 236213 h 9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542" h="941652">
                  <a:moveTo>
                    <a:pt x="0" y="236213"/>
                  </a:moveTo>
                  <a:lnTo>
                    <a:pt x="2743336" y="236213"/>
                  </a:lnTo>
                  <a:lnTo>
                    <a:pt x="2743336" y="0"/>
                  </a:lnTo>
                  <a:lnTo>
                    <a:pt x="3314542" y="470826"/>
                  </a:lnTo>
                  <a:lnTo>
                    <a:pt x="2743336" y="941652"/>
                  </a:lnTo>
                  <a:lnTo>
                    <a:pt x="2743336" y="705439"/>
                  </a:lnTo>
                  <a:lnTo>
                    <a:pt x="0" y="705439"/>
                  </a:lnTo>
                  <a:lnTo>
                    <a:pt x="0" y="236213"/>
                  </a:lnTo>
                  <a:close/>
                </a:path>
              </a:pathLst>
            </a:custGeom>
            <a:gradFill flip="none" rotWithShape="1">
              <a:gsLst>
                <a:gs pos="0">
                  <a:srgbClr val="A50235"/>
                </a:gs>
                <a:gs pos="100000">
                  <a:srgbClr val="5B011D"/>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68580" tIns="304793" rIns="353212" bIns="304792" spcCol="1270" anchor="ctr"/>
            <a:lstStyle/>
            <a:p>
              <a:pPr algn="ctr" defTabSz="800100">
                <a:lnSpc>
                  <a:spcPct val="90000"/>
                </a:lnSpc>
                <a:spcAft>
                  <a:spcPct val="35000"/>
                </a:spcAft>
                <a:defRPr/>
              </a:pPr>
              <a:r>
                <a:rPr lang="en-GB" sz="2800" dirty="0">
                  <a:solidFill>
                    <a:srgbClr val="F3E7E0"/>
                  </a:solidFill>
                  <a:latin typeface="Tahoma" panose="020B0604030504040204" pitchFamily="34" charset="0"/>
                  <a:cs typeface="Tahoma" panose="020B0604030504040204" pitchFamily="34" charset="0"/>
                </a:rPr>
                <a:t>Disadvantages</a:t>
              </a:r>
            </a:p>
          </p:txBody>
        </p:sp>
      </p:grpSp>
      <p:sp>
        <p:nvSpPr>
          <p:cNvPr id="12" name="Slide Number Placeholder 2"/>
          <p:cNvSpPr>
            <a:spLocks noGrp="1"/>
          </p:cNvSpPr>
          <p:nvPr>
            <p:ph type="sldNum" sz="quarter" idx="10"/>
          </p:nvPr>
        </p:nvSpPr>
        <p:spPr/>
        <p:txBody>
          <a:bodyPr/>
          <a:lstStyle/>
          <a:p>
            <a:pPr>
              <a:defRPr/>
            </a:pPr>
            <a:fld id="{E2F75D0D-C2E9-4B14-BFAC-C74EFE6B57C1}" type="slidenum">
              <a:rPr lang="en-GB"/>
              <a:pPr>
                <a:defRPr/>
              </a:pPr>
              <a:t>16</a:t>
            </a:fld>
            <a:endParaRPr lang="en-GB"/>
          </a:p>
        </p:txBody>
      </p:sp>
      <p:sp>
        <p:nvSpPr>
          <p:cNvPr id="19" name="Rectangle 18"/>
          <p:cNvSpPr/>
          <p:nvPr/>
        </p:nvSpPr>
        <p:spPr>
          <a:xfrm>
            <a:off x="6074287" y="6013589"/>
            <a:ext cx="2156222" cy="1323439"/>
          </a:xfrm>
          <a:prstGeom prst="rect">
            <a:avLst/>
          </a:prstGeom>
        </p:spPr>
        <p:txBody>
          <a:bodyPr wrap="square">
            <a:spAutoFit/>
          </a:bodyPr>
          <a:lstStyle/>
          <a:p>
            <a:pPr>
              <a:defRPr/>
            </a:pPr>
            <a:r>
              <a:rPr lang="da-DK" sz="1000" dirty="0"/>
              <a:t>klotz L et al ; BJUI 2008 : 102, 1531-1538</a:t>
            </a:r>
            <a:r>
              <a:rPr lang="da-DK" sz="1000" dirty="0" smtClean="0"/>
              <a:t>;</a:t>
            </a:r>
          </a:p>
          <a:p>
            <a:pPr>
              <a:defRPr/>
            </a:pPr>
            <a:r>
              <a:rPr lang="en-US" sz="1000" dirty="0" err="1"/>
              <a:t>Rossario</a:t>
            </a:r>
            <a:r>
              <a:rPr lang="en-US" sz="1000" dirty="0"/>
              <a:t> D et al; World J Urol. 2016: 1601-1609</a:t>
            </a:r>
            <a:r>
              <a:rPr lang="en-US" sz="1000" dirty="0" smtClean="0"/>
              <a:t>;</a:t>
            </a:r>
          </a:p>
          <a:p>
            <a:pPr>
              <a:defRPr/>
            </a:pPr>
            <a:r>
              <a:rPr lang="en-US" sz="1000" dirty="0"/>
              <a:t>Crawford DE et al; J Urol. 2011; 186 , </a:t>
            </a:r>
            <a:r>
              <a:rPr lang="en-US" sz="1000" dirty="0" smtClean="0"/>
              <a:t>889-897</a:t>
            </a:r>
          </a:p>
          <a:p>
            <a:pPr>
              <a:defRPr/>
            </a:pPr>
            <a:r>
              <a:rPr lang="fr-FR" sz="1000" dirty="0"/>
              <a:t>Tombal B. et al. EUR </a:t>
            </a:r>
            <a:r>
              <a:rPr lang="fr-FR" sz="1000" dirty="0" err="1"/>
              <a:t>Urol</a:t>
            </a:r>
            <a:r>
              <a:rPr lang="fr-FR" sz="1000" dirty="0"/>
              <a:t> 2010; 57: 836-42;</a:t>
            </a:r>
            <a:endParaRPr lang="en-GB" sz="1000" dirty="0">
              <a:ea typeface="ＭＳ Ｐゴシック" pitchFamily="34" charset="-128"/>
            </a:endParaRPr>
          </a:p>
        </p:txBody>
      </p:sp>
    </p:spTree>
    <p:extLst>
      <p:ext uri="{BB962C8B-B14F-4D97-AF65-F5344CB8AC3E}">
        <p14:creationId xmlns:p14="http://schemas.microsoft.com/office/powerpoint/2010/main" xmlns="" val="33657006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238" name="Group 25"/>
          <p:cNvGrpSpPr>
            <a:grpSpLocks/>
          </p:cNvGrpSpPr>
          <p:nvPr/>
        </p:nvGrpSpPr>
        <p:grpSpPr bwMode="auto">
          <a:xfrm>
            <a:off x="5089922" y="1085851"/>
            <a:ext cx="3769364" cy="4524729"/>
            <a:chOff x="4956879" y="2514599"/>
            <a:chExt cx="3348922" cy="3359189"/>
          </a:xfrm>
        </p:grpSpPr>
        <p:pic>
          <p:nvPicPr>
            <p:cNvPr id="351240" name="Picture 20"/>
            <p:cNvPicPr>
              <a:picLocks noChangeAspect="1"/>
            </p:cNvPicPr>
            <p:nvPr/>
          </p:nvPicPr>
          <p:blipFill>
            <a:blip r:embed="rId3"/>
            <a:srcRect/>
            <a:stretch>
              <a:fillRect/>
            </a:stretch>
          </p:blipFill>
          <p:spPr bwMode="auto">
            <a:xfrm flipH="1">
              <a:off x="6477001" y="2514600"/>
              <a:ext cx="1828800" cy="33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1241" name="Picture 21" descr="michelangelo_david.jpg"/>
            <p:cNvPicPr>
              <a:picLocks noChangeAspect="1"/>
            </p:cNvPicPr>
            <p:nvPr/>
          </p:nvPicPr>
          <p:blipFill>
            <a:blip r:embed="rId4"/>
            <a:srcRect/>
            <a:stretch>
              <a:fillRect/>
            </a:stretch>
          </p:blipFill>
          <p:spPr bwMode="auto">
            <a:xfrm flipH="1">
              <a:off x="4956879" y="2514599"/>
              <a:ext cx="1535148" cy="3352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aphicFrame>
        <p:nvGraphicFramePr>
          <p:cNvPr id="11" name="Graphique 1"/>
          <p:cNvGraphicFramePr/>
          <p:nvPr>
            <p:extLst>
              <p:ext uri="{D42A27DB-BD31-4B8C-83A1-F6EECF244321}">
                <p14:modId xmlns:p14="http://schemas.microsoft.com/office/powerpoint/2010/main" xmlns="" val="847588379"/>
              </p:ext>
            </p:extLst>
          </p:nvPr>
        </p:nvGraphicFramePr>
        <p:xfrm>
          <a:off x="391646" y="1678941"/>
          <a:ext cx="4283542" cy="438126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7"/>
          <p:cNvSpPr>
            <a:spLocks noChangeArrowheads="1"/>
          </p:cNvSpPr>
          <p:nvPr/>
        </p:nvSpPr>
        <p:spPr bwMode="auto">
          <a:xfrm>
            <a:off x="296466" y="5958172"/>
            <a:ext cx="5780985" cy="553998"/>
          </a:xfrm>
          <a:prstGeom prst="rect">
            <a:avLst/>
          </a:prstGeom>
          <a:noFill/>
          <a:ln w="9525">
            <a:noFill/>
            <a:miter lim="800000"/>
            <a:headEnd/>
            <a:tailEnd/>
          </a:ln>
        </p:spPr>
        <p:txBody>
          <a:bodyPr wrap="square" lIns="0" tIns="0" rIns="0" bIns="0" anchor="b" anchorCtr="0">
            <a:spAutoFit/>
          </a:bodyPr>
          <a:lstStyle/>
          <a:p>
            <a:r>
              <a:rPr lang="en-US" sz="1200" dirty="0">
                <a:solidFill>
                  <a:srgbClr val="FFFF00"/>
                </a:solidFill>
                <a:latin typeface="Arial" panose="020B0604020202020204" pitchFamily="34" charset="0"/>
                <a:cs typeface="Arial" panose="020B0604020202020204" pitchFamily="34" charset="0"/>
              </a:rPr>
              <a:t>Prospective 12-week study, 25 men with locally advanced or recurrent prostate cancer, LHRH agonists</a:t>
            </a:r>
          </a:p>
          <a:p>
            <a:r>
              <a:rPr lang="en-US" sz="1200" dirty="0">
                <a:solidFill>
                  <a:srgbClr val="FFFF00"/>
                </a:solidFill>
                <a:latin typeface="Arial" panose="020B0604020202020204" pitchFamily="34" charset="0"/>
                <a:cs typeface="Arial" panose="020B0604020202020204" pitchFamily="34" charset="0"/>
              </a:rPr>
              <a:t>Smith MR et al. J </a:t>
            </a:r>
            <a:r>
              <a:rPr lang="en-US" sz="1200" dirty="0" err="1">
                <a:solidFill>
                  <a:srgbClr val="FFFF00"/>
                </a:solidFill>
                <a:latin typeface="Arial" panose="020B0604020202020204" pitchFamily="34" charset="0"/>
                <a:cs typeface="Arial" panose="020B0604020202020204" pitchFamily="34" charset="0"/>
              </a:rPr>
              <a:t>Clin</a:t>
            </a:r>
            <a:r>
              <a:rPr lang="en-US" sz="1200" dirty="0">
                <a:solidFill>
                  <a:srgbClr val="FFFF00"/>
                </a:solidFill>
                <a:latin typeface="Arial" panose="020B0604020202020204" pitchFamily="34" charset="0"/>
                <a:cs typeface="Arial" panose="020B0604020202020204" pitchFamily="34" charset="0"/>
              </a:rPr>
              <a:t> Endocrinol </a:t>
            </a:r>
            <a:r>
              <a:rPr lang="en-US" sz="1200" dirty="0" err="1">
                <a:solidFill>
                  <a:srgbClr val="FFFF00"/>
                </a:solidFill>
                <a:latin typeface="Arial" panose="020B0604020202020204" pitchFamily="34" charset="0"/>
                <a:cs typeface="Arial" panose="020B0604020202020204" pitchFamily="34" charset="0"/>
              </a:rPr>
              <a:t>Metab</a:t>
            </a:r>
            <a:r>
              <a:rPr lang="en-US" sz="1200" dirty="0">
                <a:solidFill>
                  <a:srgbClr val="FFFF00"/>
                </a:solidFill>
                <a:latin typeface="Arial" panose="020B0604020202020204" pitchFamily="34" charset="0"/>
                <a:cs typeface="Arial" panose="020B0604020202020204" pitchFamily="34" charset="0"/>
              </a:rPr>
              <a:t> 2006;91:1305–8</a:t>
            </a:r>
            <a:endParaRPr lang="fr-FR" sz="1200"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96467" y="253483"/>
            <a:ext cx="3660527" cy="1296348"/>
          </a:xfrm>
        </p:spPr>
        <p:txBody>
          <a:bodyPr>
            <a:normAutofit/>
          </a:bodyPr>
          <a:lstStyle/>
          <a:p>
            <a:r>
              <a:rPr lang="en-US" sz="2800" dirty="0">
                <a:latin typeface="Tahoma" panose="020B0604030504040204" pitchFamily="34" charset="0"/>
                <a:cs typeface="Tahoma" panose="020B0604030504040204" pitchFamily="34" charset="0"/>
              </a:rPr>
              <a:t>Long-term side effects of ADT</a:t>
            </a:r>
            <a:br>
              <a:rPr lang="en-US" sz="2800" dirty="0">
                <a:latin typeface="Tahoma" panose="020B0604030504040204" pitchFamily="34" charset="0"/>
                <a:cs typeface="Tahoma" panose="020B0604030504040204" pitchFamily="34" charset="0"/>
              </a:rPr>
            </a:br>
            <a:r>
              <a:rPr lang="en-US" sz="2400" i="1" dirty="0" err="1">
                <a:solidFill>
                  <a:srgbClr val="008000"/>
                </a:solidFill>
                <a:latin typeface="Tahoma" panose="020B0604030504040204" pitchFamily="34" charset="0"/>
                <a:cs typeface="Tahoma" panose="020B0604030504040204" pitchFamily="34" charset="0"/>
              </a:rPr>
              <a:t>Sarcopenic</a:t>
            </a:r>
            <a:r>
              <a:rPr lang="en-US" sz="2400" i="1" dirty="0">
                <a:solidFill>
                  <a:srgbClr val="008000"/>
                </a:solidFill>
                <a:latin typeface="Tahoma" panose="020B0604030504040204" pitchFamily="34" charset="0"/>
                <a:cs typeface="Tahoma" panose="020B0604030504040204" pitchFamily="34" charset="0"/>
              </a:rPr>
              <a:t> obesity</a:t>
            </a:r>
            <a:endParaRPr lang="en-GB" sz="2400" i="1" dirty="0">
              <a:solidFill>
                <a:srgbClr val="008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9036205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84" y="2175143"/>
            <a:ext cx="2868217" cy="2217678"/>
          </a:xfrm>
        </p:spPr>
        <p:txBody>
          <a:bodyPr>
            <a:noAutofit/>
          </a:bodyPr>
          <a:lstStyle/>
          <a:p>
            <a:r>
              <a:rPr lang="en-US" sz="2400" b="0" dirty="0">
                <a:latin typeface="Tahoma" panose="020B0604030504040204" pitchFamily="34" charset="0"/>
                <a:cs typeface="Tahoma" panose="020B0604030504040204" pitchFamily="34" charset="0"/>
              </a:rPr>
              <a:t>CVD is the 2</a:t>
            </a:r>
            <a:r>
              <a:rPr lang="en-US" sz="2400" b="0" baseline="30000" dirty="0">
                <a:latin typeface="Tahoma" panose="020B0604030504040204" pitchFamily="34" charset="0"/>
                <a:cs typeface="Tahoma" panose="020B0604030504040204" pitchFamily="34" charset="0"/>
              </a:rPr>
              <a:t>nd</a:t>
            </a:r>
            <a:r>
              <a:rPr lang="en-US" sz="2400" b="0" dirty="0">
                <a:latin typeface="Tahoma" panose="020B0604030504040204" pitchFamily="34" charset="0"/>
                <a:cs typeface="Tahoma" panose="020B0604030504040204" pitchFamily="34" charset="0"/>
              </a:rPr>
              <a:t> highest cause of death in </a:t>
            </a:r>
            <a:r>
              <a:rPr lang="en-US" sz="2400" b="0" dirty="0" smtClean="0">
                <a:latin typeface="Tahoma" panose="020B0604030504040204" pitchFamily="34" charset="0"/>
                <a:cs typeface="Tahoma" panose="020B0604030504040204" pitchFamily="34" charset="0"/>
              </a:rPr>
              <a:t>prostate </a:t>
            </a:r>
            <a:r>
              <a:rPr lang="en-US" sz="2400" b="0" dirty="0">
                <a:latin typeface="Tahoma" panose="020B0604030504040204" pitchFamily="34" charset="0"/>
                <a:cs typeface="Tahoma" panose="020B0604030504040204" pitchFamily="34" charset="0"/>
              </a:rPr>
              <a:t>cancer patients, after prostate cancer itself </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258691" y="1749760"/>
            <a:ext cx="5697140" cy="3753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705538" y="5770315"/>
            <a:ext cx="7096815" cy="830997"/>
          </a:xfrm>
          <a:prstGeom prst="rect">
            <a:avLst/>
          </a:prstGeom>
          <a:noFill/>
        </p:spPr>
        <p:txBody>
          <a:bodyPr wrap="none" rtlCol="0">
            <a:spAutoFit/>
          </a:bodyPr>
          <a:lstStyle/>
          <a:p>
            <a:pPr algn="ctr"/>
            <a:r>
              <a:rPr lang="en-US" sz="2400" dirty="0">
                <a:latin typeface="Tahoma" panose="020B0604030504040204" pitchFamily="34" charset="0"/>
                <a:cs typeface="Tahoma" panose="020B0604030504040204" pitchFamily="34" charset="0"/>
              </a:rPr>
              <a:t>Cardiovascular co – morbidity may have special </a:t>
            </a:r>
          </a:p>
          <a:p>
            <a:pPr algn="ctr"/>
            <a:r>
              <a:rPr lang="en-US" sz="2400" dirty="0">
                <a:latin typeface="Tahoma" panose="020B0604030504040204" pitchFamily="34" charset="0"/>
                <a:cs typeface="Tahoma" panose="020B0604030504040204" pitchFamily="34" charset="0"/>
              </a:rPr>
              <a:t>prognostic significance for Prostate cancer patients </a:t>
            </a:r>
          </a:p>
        </p:txBody>
      </p:sp>
      <p:sp>
        <p:nvSpPr>
          <p:cNvPr id="5" name="TextBox 4"/>
          <p:cNvSpPr txBox="1"/>
          <p:nvPr/>
        </p:nvSpPr>
        <p:spPr>
          <a:xfrm>
            <a:off x="217884" y="6611780"/>
            <a:ext cx="3471253" cy="246221"/>
          </a:xfrm>
          <a:prstGeom prst="rect">
            <a:avLst/>
          </a:prstGeom>
          <a:noFill/>
        </p:spPr>
        <p:txBody>
          <a:bodyPr wrap="none" rtlCol="0">
            <a:spAutoFit/>
          </a:bodyPr>
          <a:lstStyle/>
          <a:p>
            <a:r>
              <a:rPr lang="en-US" sz="1000" i="1" dirty="0" err="1"/>
              <a:t>Newschaffer</a:t>
            </a:r>
            <a:r>
              <a:rPr lang="en-US" sz="1000" i="1" dirty="0"/>
              <a:t> C J et. Al. JNCI </a:t>
            </a:r>
            <a:r>
              <a:rPr lang="en-US" sz="1000" dirty="0"/>
              <a:t>Vol. 92, No. 8, April 19, 2000</a:t>
            </a:r>
          </a:p>
        </p:txBody>
      </p:sp>
      <p:pic>
        <p:nvPicPr>
          <p:cNvPr id="3" name="Picture 2"/>
          <p:cNvPicPr>
            <a:picLocks noChangeAspect="1"/>
          </p:cNvPicPr>
          <p:nvPr/>
        </p:nvPicPr>
        <p:blipFill>
          <a:blip r:embed="rId4"/>
          <a:stretch>
            <a:fillRect/>
          </a:stretch>
        </p:blipFill>
        <p:spPr>
          <a:xfrm>
            <a:off x="1" y="17403"/>
            <a:ext cx="3686175" cy="1047750"/>
          </a:xfrm>
          <a:prstGeom prst="rect">
            <a:avLst/>
          </a:prstGeom>
        </p:spPr>
      </p:pic>
      <p:pic>
        <p:nvPicPr>
          <p:cNvPr id="6" name="Picture 5"/>
          <p:cNvPicPr>
            <a:picLocks noChangeAspect="1"/>
          </p:cNvPicPr>
          <p:nvPr/>
        </p:nvPicPr>
        <p:blipFill rotWithShape="1">
          <a:blip r:embed="rId5"/>
          <a:srcRect r="6676"/>
          <a:stretch/>
        </p:blipFill>
        <p:spPr>
          <a:xfrm>
            <a:off x="3686176" y="17404"/>
            <a:ext cx="5457824" cy="1439922"/>
          </a:xfrm>
          <a:prstGeom prst="rect">
            <a:avLst/>
          </a:prstGeom>
        </p:spPr>
      </p:pic>
    </p:spTree>
    <p:extLst>
      <p:ext uri="{BB962C8B-B14F-4D97-AF65-F5344CB8AC3E}">
        <p14:creationId xmlns:p14="http://schemas.microsoft.com/office/powerpoint/2010/main" xmlns="" val="2735316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4768968" y="2007842"/>
            <a:ext cx="4128862" cy="2635596"/>
          </a:xfrm>
          <a:prstGeom prst="rect">
            <a:avLst/>
          </a:prstGeom>
          <a:noFill/>
          <a:ln w="9525">
            <a:noFill/>
            <a:miter lim="800000"/>
            <a:headEnd/>
            <a:tailEnd/>
          </a:ln>
        </p:spPr>
        <p:txBody>
          <a:bodyPr>
            <a:prstTxWarp prst="textNoShape">
              <a:avLst/>
            </a:prstTxWarp>
          </a:bodyPr>
          <a:lstStyle/>
          <a:p>
            <a:pPr marL="171450" indent="-171450">
              <a:spcAft>
                <a:spcPts val="1200"/>
              </a:spcAft>
              <a:buClr>
                <a:srgbClr val="800000"/>
              </a:buClr>
              <a:buSzPct val="75000"/>
              <a:buFont typeface="Wingdings" charset="2"/>
              <a:buChar char="§"/>
            </a:pPr>
            <a:r>
              <a:rPr lang="en-US" sz="2000" dirty="0">
                <a:latin typeface="Tahoma" panose="020B0604030504040204" pitchFamily="34" charset="0"/>
                <a:cs typeface="Tahoma" panose="020B0604030504040204" pitchFamily="34" charset="0"/>
              </a:rPr>
              <a:t>Cohort-based study of 22,816 men  with newly diagnosed </a:t>
            </a:r>
            <a:r>
              <a:rPr lang="en-US" sz="2000" dirty="0" err="1">
                <a:latin typeface="Tahoma" panose="020B0604030504040204" pitchFamily="34" charset="0"/>
                <a:cs typeface="Tahoma" panose="020B0604030504040204" pitchFamily="34" charset="0"/>
              </a:rPr>
              <a:t>PCa</a:t>
            </a:r>
            <a:r>
              <a:rPr lang="en-US" sz="2000" dirty="0">
                <a:latin typeface="Tahoma" panose="020B0604030504040204" pitchFamily="34" charset="0"/>
                <a:cs typeface="Tahoma" panose="020B0604030504040204" pitchFamily="34" charset="0"/>
              </a:rPr>
              <a:t> men </a:t>
            </a:r>
          </a:p>
          <a:p>
            <a:pPr marL="169863" indent="-169863">
              <a:spcAft>
                <a:spcPts val="1200"/>
              </a:spcAft>
              <a:buClr>
                <a:srgbClr val="800000"/>
              </a:buClr>
              <a:buSzPct val="75000"/>
              <a:buFont typeface="Wingdings" charset="2"/>
              <a:buChar char="§"/>
            </a:pPr>
            <a:r>
              <a:rPr lang="en-US" sz="2000" dirty="0">
                <a:latin typeface="Tahoma" panose="020B0604030504040204" pitchFamily="34" charset="0"/>
                <a:cs typeface="Tahoma" panose="020B0604030504040204" pitchFamily="34" charset="0"/>
              </a:rPr>
              <a:t>Newly diagnosed prostate cancer patients who received ADT for at least 1 year were found to have a 20% higher risk of serious CV morbidity compared with similar men who did not receive ADT</a:t>
            </a:r>
          </a:p>
        </p:txBody>
      </p:sp>
      <p:sp>
        <p:nvSpPr>
          <p:cNvPr id="67588" name="Rectangle 6"/>
          <p:cNvSpPr>
            <a:spLocks noChangeArrowheads="1"/>
          </p:cNvSpPr>
          <p:nvPr/>
        </p:nvSpPr>
        <p:spPr bwMode="auto">
          <a:xfrm rot="16200000">
            <a:off x="-1824817" y="3375268"/>
            <a:ext cx="4249446" cy="276999"/>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latin typeface="Arial" panose="020B0604020202020204" pitchFamily="34" charset="0"/>
                <a:cs typeface="Arial" panose="020B0604020202020204" pitchFamily="34" charset="0"/>
              </a:rPr>
              <a:t>Kaplan-Meier estimate of probability of CV events over time</a:t>
            </a:r>
          </a:p>
        </p:txBody>
      </p:sp>
      <p:grpSp>
        <p:nvGrpSpPr>
          <p:cNvPr id="13" name="Group 12"/>
          <p:cNvGrpSpPr/>
          <p:nvPr/>
        </p:nvGrpSpPr>
        <p:grpSpPr>
          <a:xfrm>
            <a:off x="403636" y="1262061"/>
            <a:ext cx="4283759" cy="4590202"/>
            <a:chOff x="398698" y="1030844"/>
            <a:chExt cx="5711679" cy="4590202"/>
          </a:xfrm>
        </p:grpSpPr>
        <p:pic>
          <p:nvPicPr>
            <p:cNvPr id="67586" name="Picture 3"/>
            <p:cNvPicPr>
              <a:picLocks noChangeAspect="1"/>
            </p:cNvPicPr>
            <p:nvPr/>
          </p:nvPicPr>
          <p:blipFill>
            <a:blip r:embed="rId3"/>
            <a:srcRect/>
            <a:stretch>
              <a:fillRect/>
            </a:stretch>
          </p:blipFill>
          <p:spPr bwMode="auto">
            <a:xfrm>
              <a:off x="398698" y="1030844"/>
              <a:ext cx="5711679" cy="4590202"/>
            </a:xfrm>
            <a:prstGeom prst="rect">
              <a:avLst/>
            </a:prstGeom>
            <a:noFill/>
            <a:ln w="9525">
              <a:noFill/>
              <a:miter lim="800000"/>
              <a:headEnd/>
              <a:tailEnd/>
            </a:ln>
          </p:spPr>
        </p:pic>
        <p:grpSp>
          <p:nvGrpSpPr>
            <p:cNvPr id="6" name="Group 5"/>
            <p:cNvGrpSpPr/>
            <p:nvPr/>
          </p:nvGrpSpPr>
          <p:grpSpPr>
            <a:xfrm>
              <a:off x="1935195" y="1855502"/>
              <a:ext cx="3459945" cy="1796379"/>
              <a:chOff x="1187624" y="2492896"/>
              <a:chExt cx="2855153" cy="1494774"/>
            </a:xfrm>
          </p:grpSpPr>
          <p:sp>
            <p:nvSpPr>
              <p:cNvPr id="4" name="Oval 3"/>
              <p:cNvSpPr/>
              <p:nvPr/>
            </p:nvSpPr>
            <p:spPr>
              <a:xfrm>
                <a:off x="1187624" y="2492896"/>
                <a:ext cx="720080" cy="57606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1312839" y="3680347"/>
                <a:ext cx="2729938" cy="307323"/>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Curves diverge rapidly</a:t>
                </a:r>
              </a:p>
            </p:txBody>
          </p:sp>
        </p:grpSp>
      </p:grpSp>
      <p:pic>
        <p:nvPicPr>
          <p:cNvPr id="9" name="Picture 8"/>
          <p:cNvPicPr>
            <a:picLocks noChangeAspect="1"/>
          </p:cNvPicPr>
          <p:nvPr/>
        </p:nvPicPr>
        <p:blipFill rotWithShape="1">
          <a:blip r:embed="rId4"/>
          <a:srcRect l="813" t="13799" r="1841" b="10251"/>
          <a:stretch/>
        </p:blipFill>
        <p:spPr>
          <a:xfrm>
            <a:off x="1" y="6029326"/>
            <a:ext cx="9144000" cy="843457"/>
          </a:xfrm>
          <a:prstGeom prst="rect">
            <a:avLst/>
          </a:prstGeom>
        </p:spPr>
      </p:pic>
      <p:sp>
        <p:nvSpPr>
          <p:cNvPr id="10" name="Rectangle 9"/>
          <p:cNvSpPr/>
          <p:nvPr/>
        </p:nvSpPr>
        <p:spPr>
          <a:xfrm>
            <a:off x="3078464" y="6106433"/>
            <a:ext cx="5693481" cy="400110"/>
          </a:xfrm>
          <a:prstGeom prst="rect">
            <a:avLst/>
          </a:prstGeom>
        </p:spPr>
        <p:txBody>
          <a:bodyPr wrap="square">
            <a:spAutoFit/>
          </a:bodyPr>
          <a:lstStyle/>
          <a:p>
            <a:r>
              <a:rPr lang="en-GB" sz="2000" i="1" dirty="0" err="1"/>
              <a:t>Saigal</a:t>
            </a:r>
            <a:r>
              <a:rPr lang="en-GB" sz="2000" i="1" dirty="0"/>
              <a:t> CS et al. Cancer 2007;110(7):1493–500</a:t>
            </a:r>
            <a:endParaRPr lang="en-US" sz="2000" dirty="0"/>
          </a:p>
        </p:txBody>
      </p:sp>
      <p:pic>
        <p:nvPicPr>
          <p:cNvPr id="11" name="Picture 10"/>
          <p:cNvPicPr>
            <a:picLocks noChangeAspect="1"/>
          </p:cNvPicPr>
          <p:nvPr/>
        </p:nvPicPr>
        <p:blipFill>
          <a:blip r:embed="rId5"/>
          <a:stretch>
            <a:fillRect/>
          </a:stretch>
        </p:blipFill>
        <p:spPr>
          <a:xfrm>
            <a:off x="171457" y="88899"/>
            <a:ext cx="7265187" cy="1173162"/>
          </a:xfrm>
          <a:prstGeom prst="rect">
            <a:avLst/>
          </a:prstGeom>
        </p:spPr>
      </p:pic>
    </p:spTree>
    <p:extLst>
      <p:ext uri="{BB962C8B-B14F-4D97-AF65-F5344CB8AC3E}">
        <p14:creationId xmlns:p14="http://schemas.microsoft.com/office/powerpoint/2010/main" xmlns="" val="1851245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p:txBody>
          <a:bodyPr/>
          <a:lstStyle/>
          <a:p>
            <a:r>
              <a:rPr lang="en-US" sz="3600" smtClean="0">
                <a:ea typeface="ＭＳ Ｐゴシック" pitchFamily="34" charset="-128"/>
              </a:rPr>
              <a:t>Disease States and Natural History</a:t>
            </a:r>
            <a:endParaRPr lang="en-US" smtClean="0">
              <a:ea typeface="ＭＳ Ｐゴシック" pitchFamily="34" charset="-128"/>
            </a:endParaRPr>
          </a:p>
        </p:txBody>
      </p:sp>
      <p:sp>
        <p:nvSpPr>
          <p:cNvPr id="53249"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61E307A-771A-47C4-ACE1-9662DE5CBF7C}" type="slidenum">
              <a:rPr lang="en-US" sz="1600">
                <a:solidFill>
                  <a:srgbClr val="356FFF"/>
                </a:solidFill>
              </a:rPr>
              <a:pPr/>
              <a:t>2</a:t>
            </a:fld>
            <a:endParaRPr lang="en-US" sz="1600">
              <a:solidFill>
                <a:srgbClr val="356FFF"/>
              </a:solidFill>
            </a:endParaRPr>
          </a:p>
        </p:txBody>
      </p:sp>
      <p:sp>
        <p:nvSpPr>
          <p:cNvPr id="53251" name="Text Box 4"/>
          <p:cNvSpPr txBox="1">
            <a:spLocks noChangeArrowheads="1"/>
          </p:cNvSpPr>
          <p:nvPr/>
        </p:nvSpPr>
        <p:spPr bwMode="auto">
          <a:xfrm>
            <a:off x="187325" y="2333625"/>
            <a:ext cx="1289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t>Localized </a:t>
            </a:r>
            <a:endParaRPr lang="en-US"/>
          </a:p>
        </p:txBody>
      </p:sp>
      <p:sp>
        <p:nvSpPr>
          <p:cNvPr id="53252" name="Line 6"/>
          <p:cNvSpPr>
            <a:spLocks noChangeShapeType="1"/>
          </p:cNvSpPr>
          <p:nvPr/>
        </p:nvSpPr>
        <p:spPr bwMode="auto">
          <a:xfrm>
            <a:off x="1422400" y="2525713"/>
            <a:ext cx="582613" cy="476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53" name="Text Box 7"/>
          <p:cNvSpPr txBox="1">
            <a:spLocks noChangeArrowheads="1"/>
          </p:cNvSpPr>
          <p:nvPr/>
        </p:nvSpPr>
        <p:spPr bwMode="auto">
          <a:xfrm>
            <a:off x="1146175" y="2027238"/>
            <a:ext cx="884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solidFill>
                  <a:schemeClr val="tx2"/>
                </a:solidFill>
              </a:rPr>
              <a:t>40-60%</a:t>
            </a:r>
            <a:endParaRPr lang="en-US">
              <a:solidFill>
                <a:schemeClr val="tx2"/>
              </a:solidFill>
            </a:endParaRPr>
          </a:p>
        </p:txBody>
      </p:sp>
      <p:grpSp>
        <p:nvGrpSpPr>
          <p:cNvPr id="2" name="Group 8"/>
          <p:cNvGrpSpPr>
            <a:grpSpLocks/>
          </p:cNvGrpSpPr>
          <p:nvPr/>
        </p:nvGrpSpPr>
        <p:grpSpPr bwMode="auto">
          <a:xfrm>
            <a:off x="2124075" y="1682750"/>
            <a:ext cx="3659188" cy="450850"/>
            <a:chOff x="1338" y="1060"/>
            <a:chExt cx="2305" cy="284"/>
          </a:xfrm>
        </p:grpSpPr>
        <p:sp>
          <p:nvSpPr>
            <p:cNvPr id="53281" name="Line 9"/>
            <p:cNvSpPr>
              <a:spLocks noChangeShapeType="1"/>
            </p:cNvSpPr>
            <p:nvPr/>
          </p:nvSpPr>
          <p:spPr bwMode="auto">
            <a:xfrm>
              <a:off x="1338" y="1344"/>
              <a:ext cx="2305" cy="0"/>
            </a:xfrm>
            <a:prstGeom prst="line">
              <a:avLst/>
            </a:prstGeom>
            <a:noFill/>
            <a:ln w="127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82" name="Text Box 10"/>
            <p:cNvSpPr txBox="1">
              <a:spLocks noChangeArrowheads="1"/>
            </p:cNvSpPr>
            <p:nvPr/>
          </p:nvSpPr>
          <p:spPr bwMode="auto">
            <a:xfrm>
              <a:off x="2246" y="1060"/>
              <a:ext cx="74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5 - 15 yrs</a:t>
              </a:r>
            </a:p>
          </p:txBody>
        </p:sp>
      </p:grpSp>
      <p:grpSp>
        <p:nvGrpSpPr>
          <p:cNvPr id="3" name="Group 11"/>
          <p:cNvGrpSpPr>
            <a:grpSpLocks/>
          </p:cNvGrpSpPr>
          <p:nvPr/>
        </p:nvGrpSpPr>
        <p:grpSpPr bwMode="auto">
          <a:xfrm>
            <a:off x="2165350" y="4940300"/>
            <a:ext cx="3544888" cy="414338"/>
            <a:chOff x="1364" y="3112"/>
            <a:chExt cx="2233" cy="261"/>
          </a:xfrm>
        </p:grpSpPr>
        <p:sp>
          <p:nvSpPr>
            <p:cNvPr id="53279" name="Line 12"/>
            <p:cNvSpPr>
              <a:spLocks noChangeShapeType="1"/>
            </p:cNvSpPr>
            <p:nvPr/>
          </p:nvSpPr>
          <p:spPr bwMode="auto">
            <a:xfrm>
              <a:off x="1364" y="3373"/>
              <a:ext cx="2233" cy="0"/>
            </a:xfrm>
            <a:prstGeom prst="line">
              <a:avLst/>
            </a:prstGeom>
            <a:noFill/>
            <a:ln w="127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80" name="Text Box 13"/>
            <p:cNvSpPr txBox="1">
              <a:spLocks noChangeArrowheads="1"/>
            </p:cNvSpPr>
            <p:nvPr/>
          </p:nvSpPr>
          <p:spPr bwMode="auto">
            <a:xfrm>
              <a:off x="2324" y="3112"/>
              <a:ext cx="5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3.5 yrs</a:t>
              </a:r>
              <a:endParaRPr lang="en-US">
                <a:solidFill>
                  <a:schemeClr val="hlink"/>
                </a:solidFill>
              </a:endParaRPr>
            </a:p>
          </p:txBody>
        </p:sp>
      </p:grpSp>
      <p:grpSp>
        <p:nvGrpSpPr>
          <p:cNvPr id="4" name="Group 40"/>
          <p:cNvGrpSpPr>
            <a:grpSpLocks/>
          </p:cNvGrpSpPr>
          <p:nvPr/>
        </p:nvGrpSpPr>
        <p:grpSpPr bwMode="auto">
          <a:xfrm>
            <a:off x="2043113" y="2903538"/>
            <a:ext cx="2946400" cy="1970087"/>
            <a:chOff x="1287" y="1829"/>
            <a:chExt cx="1856" cy="1241"/>
          </a:xfrm>
        </p:grpSpPr>
        <p:sp>
          <p:nvSpPr>
            <p:cNvPr id="53277" name="Line 15"/>
            <p:cNvSpPr>
              <a:spLocks noChangeShapeType="1"/>
            </p:cNvSpPr>
            <p:nvPr/>
          </p:nvSpPr>
          <p:spPr bwMode="auto">
            <a:xfrm>
              <a:off x="2224" y="1829"/>
              <a:ext cx="14" cy="909"/>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78" name="Text Box 16"/>
            <p:cNvSpPr txBox="1">
              <a:spLocks noChangeArrowheads="1"/>
            </p:cNvSpPr>
            <p:nvPr/>
          </p:nvSpPr>
          <p:spPr bwMode="auto">
            <a:xfrm>
              <a:off x="1287" y="2770"/>
              <a:ext cx="1856" cy="3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Biochemical HRPC</a:t>
              </a:r>
              <a:endParaRPr lang="en-US"/>
            </a:p>
          </p:txBody>
        </p:sp>
      </p:grpSp>
      <p:grpSp>
        <p:nvGrpSpPr>
          <p:cNvPr id="5" name="Group 36"/>
          <p:cNvGrpSpPr>
            <a:grpSpLocks/>
          </p:cNvGrpSpPr>
          <p:nvPr/>
        </p:nvGrpSpPr>
        <p:grpSpPr bwMode="auto">
          <a:xfrm>
            <a:off x="5037138" y="4433888"/>
            <a:ext cx="2406650" cy="476250"/>
            <a:chOff x="3173" y="2801"/>
            <a:chExt cx="1516" cy="300"/>
          </a:xfrm>
        </p:grpSpPr>
        <p:sp>
          <p:nvSpPr>
            <p:cNvPr id="53275" name="Line 17"/>
            <p:cNvSpPr>
              <a:spLocks noChangeShapeType="1"/>
            </p:cNvSpPr>
            <p:nvPr/>
          </p:nvSpPr>
          <p:spPr bwMode="auto">
            <a:xfrm flipV="1">
              <a:off x="3173" y="2925"/>
              <a:ext cx="437" cy="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76" name="Text Box 18"/>
            <p:cNvSpPr txBox="1">
              <a:spLocks noChangeArrowheads="1"/>
            </p:cNvSpPr>
            <p:nvPr/>
          </p:nvSpPr>
          <p:spPr bwMode="auto">
            <a:xfrm>
              <a:off x="3633" y="2801"/>
              <a:ext cx="1056" cy="3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Met HRPC</a:t>
              </a:r>
              <a:endParaRPr lang="en-US"/>
            </a:p>
          </p:txBody>
        </p:sp>
      </p:grpSp>
      <p:sp>
        <p:nvSpPr>
          <p:cNvPr id="1018899" name="Line 19"/>
          <p:cNvSpPr>
            <a:spLocks noChangeShapeType="1"/>
          </p:cNvSpPr>
          <p:nvPr/>
        </p:nvSpPr>
        <p:spPr bwMode="auto">
          <a:xfrm>
            <a:off x="4335463" y="2849563"/>
            <a:ext cx="1447800" cy="1228725"/>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59" name="Text Box 20"/>
          <p:cNvSpPr txBox="1">
            <a:spLocks noChangeArrowheads="1"/>
          </p:cNvSpPr>
          <p:nvPr/>
        </p:nvSpPr>
        <p:spPr bwMode="auto">
          <a:xfrm>
            <a:off x="1997075" y="2257425"/>
            <a:ext cx="3151188" cy="4762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Biochemical relapse</a:t>
            </a:r>
            <a:endParaRPr lang="en-US"/>
          </a:p>
        </p:txBody>
      </p:sp>
      <p:sp>
        <p:nvSpPr>
          <p:cNvPr id="1018905" name="Line 25"/>
          <p:cNvSpPr>
            <a:spLocks noChangeShapeType="1"/>
          </p:cNvSpPr>
          <p:nvPr/>
        </p:nvSpPr>
        <p:spPr bwMode="auto">
          <a:xfrm flipH="1">
            <a:off x="6565900" y="2876550"/>
            <a:ext cx="3175" cy="148431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 name="Group 38"/>
          <p:cNvGrpSpPr>
            <a:grpSpLocks/>
          </p:cNvGrpSpPr>
          <p:nvPr/>
        </p:nvGrpSpPr>
        <p:grpSpPr bwMode="auto">
          <a:xfrm>
            <a:off x="7319963" y="2790825"/>
            <a:ext cx="1717675" cy="1592263"/>
            <a:chOff x="4611" y="1758"/>
            <a:chExt cx="1082" cy="1003"/>
          </a:xfrm>
        </p:grpSpPr>
        <p:sp>
          <p:nvSpPr>
            <p:cNvPr id="53272" name="Line 2"/>
            <p:cNvSpPr>
              <a:spLocks noChangeShapeType="1"/>
            </p:cNvSpPr>
            <p:nvPr/>
          </p:nvSpPr>
          <p:spPr bwMode="auto">
            <a:xfrm>
              <a:off x="4699" y="1758"/>
              <a:ext cx="309" cy="25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73" name="Text Box 27"/>
            <p:cNvSpPr txBox="1">
              <a:spLocks noChangeArrowheads="1"/>
            </p:cNvSpPr>
            <p:nvPr/>
          </p:nvSpPr>
          <p:spPr bwMode="auto">
            <a:xfrm>
              <a:off x="5032" y="2027"/>
              <a:ext cx="661" cy="3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Death</a:t>
              </a:r>
              <a:endParaRPr lang="en-US"/>
            </a:p>
          </p:txBody>
        </p:sp>
        <p:sp>
          <p:nvSpPr>
            <p:cNvPr id="53274" name="Line 28"/>
            <p:cNvSpPr>
              <a:spLocks noChangeShapeType="1"/>
            </p:cNvSpPr>
            <p:nvPr/>
          </p:nvSpPr>
          <p:spPr bwMode="auto">
            <a:xfrm flipV="1">
              <a:off x="4611" y="2359"/>
              <a:ext cx="370" cy="402"/>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7" name="Group 29"/>
          <p:cNvGrpSpPr>
            <a:grpSpLocks/>
          </p:cNvGrpSpPr>
          <p:nvPr/>
        </p:nvGrpSpPr>
        <p:grpSpPr bwMode="auto">
          <a:xfrm>
            <a:off x="5889625" y="4960938"/>
            <a:ext cx="2058988" cy="420687"/>
            <a:chOff x="3710" y="3125"/>
            <a:chExt cx="1297" cy="265"/>
          </a:xfrm>
        </p:grpSpPr>
        <p:sp>
          <p:nvSpPr>
            <p:cNvPr id="53270" name="Line 30"/>
            <p:cNvSpPr>
              <a:spLocks noChangeShapeType="1"/>
            </p:cNvSpPr>
            <p:nvPr/>
          </p:nvSpPr>
          <p:spPr bwMode="auto">
            <a:xfrm>
              <a:off x="3710" y="3390"/>
              <a:ext cx="1297" cy="0"/>
            </a:xfrm>
            <a:prstGeom prst="line">
              <a:avLst/>
            </a:prstGeom>
            <a:noFill/>
            <a:ln w="127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71" name="Text Box 31"/>
            <p:cNvSpPr txBox="1">
              <a:spLocks noChangeArrowheads="1"/>
            </p:cNvSpPr>
            <p:nvPr/>
          </p:nvSpPr>
          <p:spPr bwMode="auto">
            <a:xfrm>
              <a:off x="4103" y="3125"/>
              <a:ext cx="5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1.5 yrs</a:t>
              </a:r>
              <a:endParaRPr lang="en-US">
                <a:solidFill>
                  <a:schemeClr val="hlink"/>
                </a:solidFill>
              </a:endParaRPr>
            </a:p>
          </p:txBody>
        </p:sp>
      </p:grpSp>
      <p:grpSp>
        <p:nvGrpSpPr>
          <p:cNvPr id="8" name="Group 32"/>
          <p:cNvGrpSpPr>
            <a:grpSpLocks/>
          </p:cNvGrpSpPr>
          <p:nvPr/>
        </p:nvGrpSpPr>
        <p:grpSpPr bwMode="auto">
          <a:xfrm>
            <a:off x="5907088" y="1736725"/>
            <a:ext cx="2146300" cy="407988"/>
            <a:chOff x="3721" y="1094"/>
            <a:chExt cx="1352" cy="257"/>
          </a:xfrm>
        </p:grpSpPr>
        <p:sp>
          <p:nvSpPr>
            <p:cNvPr id="53268" name="Line 33"/>
            <p:cNvSpPr>
              <a:spLocks noChangeShapeType="1"/>
            </p:cNvSpPr>
            <p:nvPr/>
          </p:nvSpPr>
          <p:spPr bwMode="auto">
            <a:xfrm>
              <a:off x="3721" y="1351"/>
              <a:ext cx="1352" cy="0"/>
            </a:xfrm>
            <a:prstGeom prst="line">
              <a:avLst/>
            </a:prstGeom>
            <a:noFill/>
            <a:ln w="127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269" name="Text Box 34"/>
            <p:cNvSpPr txBox="1">
              <a:spLocks noChangeArrowheads="1"/>
            </p:cNvSpPr>
            <p:nvPr/>
          </p:nvSpPr>
          <p:spPr bwMode="auto">
            <a:xfrm>
              <a:off x="4087" y="1094"/>
              <a:ext cx="6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solidFill>
                    <a:schemeClr val="hlink"/>
                  </a:solidFill>
                </a:rPr>
                <a:t>2 - 5 yrs</a:t>
              </a:r>
              <a:endParaRPr lang="en-US">
                <a:solidFill>
                  <a:schemeClr val="hlink"/>
                </a:solidFill>
              </a:endParaRPr>
            </a:p>
          </p:txBody>
        </p:sp>
      </p:grpSp>
      <p:grpSp>
        <p:nvGrpSpPr>
          <p:cNvPr id="9" name="Group 37"/>
          <p:cNvGrpSpPr>
            <a:grpSpLocks/>
          </p:cNvGrpSpPr>
          <p:nvPr/>
        </p:nvGrpSpPr>
        <p:grpSpPr bwMode="auto">
          <a:xfrm>
            <a:off x="5186363" y="2265363"/>
            <a:ext cx="2411412" cy="900112"/>
            <a:chOff x="3267" y="1427"/>
            <a:chExt cx="1519" cy="567"/>
          </a:xfrm>
        </p:grpSpPr>
        <p:sp>
          <p:nvSpPr>
            <p:cNvPr id="53265" name="Text Box 22"/>
            <p:cNvSpPr txBox="1">
              <a:spLocks noChangeArrowheads="1"/>
            </p:cNvSpPr>
            <p:nvPr/>
          </p:nvSpPr>
          <p:spPr bwMode="auto">
            <a:xfrm>
              <a:off x="3719" y="1427"/>
              <a:ext cx="1067" cy="3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Metastatic</a:t>
              </a:r>
            </a:p>
          </p:txBody>
        </p:sp>
        <p:sp>
          <p:nvSpPr>
            <p:cNvPr id="53266" name="Line 23"/>
            <p:cNvSpPr>
              <a:spLocks noChangeShapeType="1"/>
            </p:cNvSpPr>
            <p:nvPr/>
          </p:nvSpPr>
          <p:spPr bwMode="auto">
            <a:xfrm>
              <a:off x="3267" y="1596"/>
              <a:ext cx="422"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useBgFill="1">
          <p:nvSpPr>
            <p:cNvPr id="53267" name="Rectangle 35"/>
            <p:cNvSpPr>
              <a:spLocks noChangeArrowheads="1"/>
            </p:cNvSpPr>
            <p:nvPr/>
          </p:nvSpPr>
          <p:spPr bwMode="auto">
            <a:xfrm>
              <a:off x="3917" y="1763"/>
              <a:ext cx="116" cy="231"/>
            </a:xfrm>
            <a:prstGeom prst="rect">
              <a:avLst/>
            </a:prstGeom>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sz="1800" b="1">
                <a:solidFill>
                  <a:srgbClr val="27FF26"/>
                </a:solidFill>
              </a:endParaRPr>
            </a:p>
          </p:txBody>
        </p:sp>
      </p:grpSp>
    </p:spTree>
    <p:extLst>
      <p:ext uri="{BB962C8B-B14F-4D97-AF65-F5344CB8AC3E}">
        <p14:creationId xmlns:p14="http://schemas.microsoft.com/office/powerpoint/2010/main" xmlns="" val="18686537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88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89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99" grpId="0" animBg="1"/>
      <p:bldP spid="10189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AE7859D-540B-4EEF-B440-639D702B75E7}" type="slidenum">
              <a:rPr lang="en-US" sz="1600">
                <a:solidFill>
                  <a:srgbClr val="356FFF"/>
                </a:solidFill>
              </a:rPr>
              <a:pPr/>
              <a:t>20</a:t>
            </a:fld>
            <a:endParaRPr lang="en-US" sz="1600">
              <a:solidFill>
                <a:srgbClr val="356FFF"/>
              </a:solidFill>
            </a:endParaRPr>
          </a:p>
        </p:txBody>
      </p:sp>
      <p:sp>
        <p:nvSpPr>
          <p:cNvPr id="32770" name="Rectangle 2"/>
          <p:cNvSpPr>
            <a:spLocks noGrp="1" noChangeArrowheads="1"/>
          </p:cNvSpPr>
          <p:nvPr>
            <p:ph type="title"/>
          </p:nvPr>
        </p:nvSpPr>
        <p:spPr/>
        <p:txBody>
          <a:bodyPr/>
          <a:lstStyle/>
          <a:p>
            <a:r>
              <a:rPr lang="en-US" smtClean="0">
                <a:ea typeface="ＭＳ Ｐゴシック" pitchFamily="34" charset="-128"/>
              </a:rPr>
              <a:t>Side-Effects of ADT</a:t>
            </a:r>
          </a:p>
        </p:txBody>
      </p:sp>
      <p:sp>
        <p:nvSpPr>
          <p:cNvPr id="932867" name="Text Box 3"/>
          <p:cNvSpPr txBox="1">
            <a:spLocks noChangeArrowheads="1"/>
          </p:cNvSpPr>
          <p:nvPr/>
        </p:nvSpPr>
        <p:spPr bwMode="auto">
          <a:xfrm>
            <a:off x="234950" y="2590800"/>
            <a:ext cx="1714500"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Loss of libido</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Erectile dysfunction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Hot flashes</a:t>
            </a:r>
          </a:p>
        </p:txBody>
      </p:sp>
      <p:sp>
        <p:nvSpPr>
          <p:cNvPr id="932869" name="Text Box 5"/>
          <p:cNvSpPr txBox="1">
            <a:spLocks noChangeArrowheads="1"/>
          </p:cNvSpPr>
          <p:nvPr/>
        </p:nvSpPr>
        <p:spPr bwMode="auto">
          <a:xfrm>
            <a:off x="2057400" y="2578100"/>
            <a:ext cx="1968500" cy="302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Weight gain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Gynecomastia</a:t>
            </a:r>
          </a:p>
          <a:p>
            <a:pPr algn="ctr" defTabSz="914400" eaLnBrk="0" fontAlgn="base" hangingPunct="0">
              <a:spcBef>
                <a:spcPct val="20000"/>
              </a:spcBef>
              <a:spcAft>
                <a:spcPct val="0"/>
              </a:spcAft>
            </a:pPr>
            <a:endParaRPr lang="en-US" sz="8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Loss muscle mass, strength</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Decr size penis and testes</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Hair changes</a:t>
            </a:r>
          </a:p>
        </p:txBody>
      </p:sp>
      <p:sp>
        <p:nvSpPr>
          <p:cNvPr id="932870" name="Text Box 6"/>
          <p:cNvSpPr txBox="1">
            <a:spLocks noChangeArrowheads="1"/>
          </p:cNvSpPr>
          <p:nvPr/>
        </p:nvSpPr>
        <p:spPr bwMode="auto">
          <a:xfrm>
            <a:off x="4222750" y="2622550"/>
            <a:ext cx="19939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Loss of BMD</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Anemia</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Onset/worsening of lipids, HTN, CVD, diabetes</a:t>
            </a:r>
          </a:p>
        </p:txBody>
      </p:sp>
      <p:grpSp>
        <p:nvGrpSpPr>
          <p:cNvPr id="2" name="Group 59"/>
          <p:cNvGrpSpPr>
            <a:grpSpLocks/>
          </p:cNvGrpSpPr>
          <p:nvPr/>
        </p:nvGrpSpPr>
        <p:grpSpPr bwMode="auto">
          <a:xfrm>
            <a:off x="6518275" y="2616200"/>
            <a:ext cx="2051050" cy="3328988"/>
            <a:chOff x="4106" y="1648"/>
            <a:chExt cx="1292" cy="2097"/>
          </a:xfrm>
        </p:grpSpPr>
        <p:sp>
          <p:nvSpPr>
            <p:cNvPr id="32780" name="Text Box 4"/>
            <p:cNvSpPr txBox="1">
              <a:spLocks noChangeArrowheads="1"/>
            </p:cNvSpPr>
            <p:nvPr/>
          </p:nvSpPr>
          <p:spPr bwMode="auto">
            <a:xfrm>
              <a:off x="4106" y="2415"/>
              <a:ext cx="1248" cy="1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Depression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Emotional lability</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Cognitive function</a:t>
              </a:r>
            </a:p>
            <a:p>
              <a:pPr algn="ctr" defTabSz="914400" eaLnBrk="0" fontAlgn="base" hangingPunct="0">
                <a:spcBef>
                  <a:spcPct val="20000"/>
                </a:spcBef>
                <a:spcAft>
                  <a:spcPct val="0"/>
                </a:spcAft>
              </a:pPr>
              <a:endParaRPr lang="en-US" sz="1600" b="1" smtClean="0">
                <a:solidFill>
                  <a:srgbClr val="FFFFFF"/>
                </a:solidFill>
              </a:endParaRPr>
            </a:p>
            <a:p>
              <a:pPr algn="ctr" defTabSz="914400" eaLnBrk="0" fontAlgn="base" hangingPunct="0">
                <a:spcBef>
                  <a:spcPct val="20000"/>
                </a:spcBef>
                <a:spcAft>
                  <a:spcPct val="0"/>
                </a:spcAft>
              </a:pPr>
              <a:r>
                <a:rPr lang="en-US" sz="1600" b="1" smtClean="0">
                  <a:solidFill>
                    <a:srgbClr val="FFFFFF"/>
                  </a:solidFill>
                </a:rPr>
                <a:t>Aches and pains</a:t>
              </a:r>
            </a:p>
          </p:txBody>
        </p:sp>
        <p:sp>
          <p:nvSpPr>
            <p:cNvPr id="32781" name="Text Box 7"/>
            <p:cNvSpPr txBox="1">
              <a:spLocks noChangeArrowheads="1"/>
            </p:cNvSpPr>
            <p:nvPr/>
          </p:nvSpPr>
          <p:spPr bwMode="auto">
            <a:xfrm>
              <a:off x="4124" y="1648"/>
              <a:ext cx="1274" cy="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0" fontAlgn="base" hangingPunct="0">
                <a:spcBef>
                  <a:spcPct val="20000"/>
                </a:spcBef>
                <a:spcAft>
                  <a:spcPct val="0"/>
                </a:spcAft>
              </a:pPr>
              <a:r>
                <a:rPr lang="en-US" sz="1600" b="1" smtClean="0">
                  <a:solidFill>
                    <a:srgbClr val="FFFFFF"/>
                  </a:solidFill>
                </a:rPr>
                <a:t>Fatigue,</a:t>
              </a:r>
            </a:p>
            <a:p>
              <a:pPr algn="ctr" defTabSz="914400" eaLnBrk="0" fontAlgn="base" hangingPunct="0">
                <a:spcBef>
                  <a:spcPct val="20000"/>
                </a:spcBef>
                <a:spcAft>
                  <a:spcPct val="0"/>
                </a:spcAft>
              </a:pPr>
              <a:r>
                <a:rPr lang="en-US" sz="1600" b="1" smtClean="0">
                  <a:solidFill>
                    <a:srgbClr val="FFFFFF"/>
                  </a:solidFill>
                </a:rPr>
                <a:t>Lack of energy,</a:t>
              </a:r>
            </a:p>
            <a:p>
              <a:pPr algn="ctr" defTabSz="914400" eaLnBrk="0" fontAlgn="base" hangingPunct="0">
                <a:spcBef>
                  <a:spcPct val="20000"/>
                </a:spcBef>
                <a:spcAft>
                  <a:spcPct val="0"/>
                </a:spcAft>
              </a:pPr>
              <a:r>
                <a:rPr lang="en-US" sz="1600" b="1" smtClean="0">
                  <a:solidFill>
                    <a:srgbClr val="FFFFFF"/>
                  </a:solidFill>
                </a:rPr>
                <a:t>Lack of initiative</a:t>
              </a:r>
            </a:p>
            <a:p>
              <a:pPr algn="ctr" defTabSz="914400" eaLnBrk="0" fontAlgn="base" hangingPunct="0">
                <a:spcBef>
                  <a:spcPct val="20000"/>
                </a:spcBef>
                <a:spcAft>
                  <a:spcPct val="0"/>
                </a:spcAft>
              </a:pPr>
              <a:endParaRPr lang="en-US" sz="1600" b="1" smtClean="0">
                <a:solidFill>
                  <a:srgbClr val="FFFFFF"/>
                </a:solidFill>
              </a:endParaRPr>
            </a:p>
          </p:txBody>
        </p:sp>
      </p:grpSp>
      <p:sp>
        <p:nvSpPr>
          <p:cNvPr id="32775" name="Line 26"/>
          <p:cNvSpPr>
            <a:spLocks noChangeShapeType="1"/>
          </p:cNvSpPr>
          <p:nvPr/>
        </p:nvSpPr>
        <p:spPr bwMode="auto">
          <a:xfrm>
            <a:off x="393700" y="2247900"/>
            <a:ext cx="8153400" cy="25400"/>
          </a:xfrm>
          <a:prstGeom prst="line">
            <a:avLst/>
          </a:prstGeom>
          <a:noFill/>
          <a:ln w="2857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smtClean="0">
              <a:solidFill>
                <a:srgbClr val="FFFFFF"/>
              </a:solidFill>
              <a:ea typeface="ＭＳ Ｐゴシック" pitchFamily="34" charset="-128"/>
            </a:endParaRPr>
          </a:p>
        </p:txBody>
      </p:sp>
      <p:sp>
        <p:nvSpPr>
          <p:cNvPr id="32776" name="Rectangle 54"/>
          <p:cNvSpPr>
            <a:spLocks noChangeArrowheads="1"/>
          </p:cNvSpPr>
          <p:nvPr/>
        </p:nvSpPr>
        <p:spPr bwMode="auto">
          <a:xfrm>
            <a:off x="530225" y="1741488"/>
            <a:ext cx="1323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ja-JP" altLang="en-US" sz="1600" b="1" smtClean="0">
                <a:solidFill>
                  <a:srgbClr val="FFFFFF"/>
                </a:solidFill>
                <a:ea typeface="ＭＳ Ｐゴシック" pitchFamily="34" charset="-128"/>
              </a:rPr>
              <a:t>“</a:t>
            </a:r>
            <a:r>
              <a:rPr lang="en-US" altLang="ja-JP" sz="1600" b="1" smtClean="0">
                <a:solidFill>
                  <a:srgbClr val="FFFFFF"/>
                </a:solidFill>
                <a:ea typeface="ＭＳ Ｐゴシック" pitchFamily="34" charset="-128"/>
              </a:rPr>
              <a:t>Big Three</a:t>
            </a:r>
            <a:r>
              <a:rPr lang="ja-JP" altLang="en-US" sz="1600" b="1" smtClean="0">
                <a:solidFill>
                  <a:srgbClr val="FFFFFF"/>
                </a:solidFill>
                <a:ea typeface="ＭＳ Ｐゴシック" pitchFamily="34" charset="-128"/>
              </a:rPr>
              <a:t>”</a:t>
            </a:r>
            <a:endParaRPr lang="en-US" sz="1600" b="1" smtClean="0">
              <a:solidFill>
                <a:srgbClr val="FFFFFF"/>
              </a:solidFill>
              <a:ea typeface="ＭＳ Ｐゴシック" pitchFamily="34" charset="-128"/>
            </a:endParaRPr>
          </a:p>
        </p:txBody>
      </p:sp>
      <p:sp>
        <p:nvSpPr>
          <p:cNvPr id="32777" name="Text Box 56"/>
          <p:cNvSpPr txBox="1">
            <a:spLocks noChangeArrowheads="1"/>
          </p:cNvSpPr>
          <p:nvPr/>
        </p:nvSpPr>
        <p:spPr bwMode="auto">
          <a:xfrm>
            <a:off x="2333625" y="1728788"/>
            <a:ext cx="1493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see</a:t>
            </a:r>
          </a:p>
        </p:txBody>
      </p:sp>
      <p:sp>
        <p:nvSpPr>
          <p:cNvPr id="32778" name="Text Box 57"/>
          <p:cNvSpPr txBox="1">
            <a:spLocks noChangeArrowheads="1"/>
          </p:cNvSpPr>
          <p:nvPr/>
        </p:nvSpPr>
        <p:spPr bwMode="auto">
          <a:xfrm>
            <a:off x="4352925" y="1728788"/>
            <a:ext cx="20462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don</a:t>
            </a:r>
            <a:r>
              <a:rPr lang="ja-JP" altLang="en-US" sz="1600" b="1" smtClean="0">
                <a:solidFill>
                  <a:srgbClr val="FFFFFF"/>
                </a:solidFill>
              </a:rPr>
              <a:t>’</a:t>
            </a:r>
            <a:r>
              <a:rPr lang="en-US" altLang="ja-JP" sz="1600" b="1" smtClean="0">
                <a:solidFill>
                  <a:srgbClr val="FFFFFF"/>
                </a:solidFill>
              </a:rPr>
              <a:t>t see</a:t>
            </a:r>
            <a:endParaRPr lang="en-US" sz="1600" b="1" smtClean="0">
              <a:solidFill>
                <a:srgbClr val="FFFFFF"/>
              </a:solidFill>
            </a:endParaRPr>
          </a:p>
        </p:txBody>
      </p:sp>
      <p:sp>
        <p:nvSpPr>
          <p:cNvPr id="32779" name="Text Box 58"/>
          <p:cNvSpPr txBox="1">
            <a:spLocks noChangeArrowheads="1"/>
          </p:cNvSpPr>
          <p:nvPr/>
        </p:nvSpPr>
        <p:spPr bwMode="auto">
          <a:xfrm>
            <a:off x="6842125" y="1741488"/>
            <a:ext cx="15049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fontAlgn="base" hangingPunct="0">
              <a:spcBef>
                <a:spcPct val="0"/>
              </a:spcBef>
              <a:spcAft>
                <a:spcPct val="0"/>
              </a:spcAft>
            </a:pPr>
            <a:r>
              <a:rPr lang="en-US" sz="1600" b="1" smtClean="0">
                <a:solidFill>
                  <a:srgbClr val="FFFFFF"/>
                </a:solidFill>
              </a:rPr>
              <a:t>What you feel</a:t>
            </a:r>
          </a:p>
        </p:txBody>
      </p:sp>
    </p:spTree>
    <p:extLst>
      <p:ext uri="{BB962C8B-B14F-4D97-AF65-F5344CB8AC3E}">
        <p14:creationId xmlns:p14="http://schemas.microsoft.com/office/powerpoint/2010/main" xmlns="" val="40919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p:bldP spid="932869" grpId="0"/>
      <p:bldP spid="9328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smtClean="0">
                <a:ea typeface="ＭＳ Ｐゴシック" pitchFamily="34" charset="-128"/>
              </a:rPr>
              <a:t/>
            </a:r>
            <a:br>
              <a:rPr lang="en-US" sz="2800" smtClean="0">
                <a:ea typeface="ＭＳ Ｐゴシック" pitchFamily="34" charset="-128"/>
              </a:rPr>
            </a:br>
            <a:r>
              <a:rPr lang="en-US" sz="3200" smtClean="0">
                <a:ea typeface="ＭＳ Ｐゴシック" pitchFamily="34" charset="-128"/>
              </a:rPr>
              <a:t>Loss of Libido and Erectile Dysfunction</a:t>
            </a:r>
          </a:p>
        </p:txBody>
      </p:sp>
      <p:sp>
        <p:nvSpPr>
          <p:cNvPr id="701443" name="Rectangle 3"/>
          <p:cNvSpPr>
            <a:spLocks noGrp="1" noChangeArrowheads="1"/>
          </p:cNvSpPr>
          <p:nvPr>
            <p:ph idx="1"/>
          </p:nvPr>
        </p:nvSpPr>
        <p:spPr>
          <a:xfrm>
            <a:off x="314325" y="1603375"/>
            <a:ext cx="8532813" cy="4572000"/>
          </a:xfrm>
          <a:noFill/>
        </p:spPr>
        <p:txBody>
          <a:bodyPr/>
          <a:lstStyle/>
          <a:p>
            <a:pPr>
              <a:lnSpc>
                <a:spcPct val="120000"/>
              </a:lnSpc>
              <a:spcAft>
                <a:spcPct val="0"/>
              </a:spcAft>
            </a:pPr>
            <a:r>
              <a:rPr lang="en-US" sz="2400" dirty="0" smtClean="0">
                <a:ea typeface="ＭＳ Ｐゴシック" pitchFamily="34" charset="-128"/>
              </a:rPr>
              <a:t>Loss of libido</a:t>
            </a:r>
          </a:p>
          <a:p>
            <a:pPr lvl="1">
              <a:lnSpc>
                <a:spcPct val="120000"/>
              </a:lnSpc>
              <a:spcAft>
                <a:spcPct val="0"/>
              </a:spcAft>
            </a:pPr>
            <a:r>
              <a:rPr lang="en-US" sz="2000" dirty="0" smtClean="0">
                <a:ea typeface="ＭＳ Ｐゴシック" pitchFamily="34" charset="-128"/>
              </a:rPr>
              <a:t>Difficult to overcome on ADT</a:t>
            </a:r>
          </a:p>
          <a:p>
            <a:pPr>
              <a:lnSpc>
                <a:spcPct val="120000"/>
              </a:lnSpc>
              <a:spcAft>
                <a:spcPct val="0"/>
              </a:spcAft>
            </a:pPr>
            <a:r>
              <a:rPr lang="en-US" sz="2400" dirty="0" smtClean="0">
                <a:ea typeface="ＭＳ Ｐゴシック" pitchFamily="34" charset="-128"/>
              </a:rPr>
              <a:t>Erectile dysfunction</a:t>
            </a:r>
          </a:p>
          <a:p>
            <a:pPr lvl="1">
              <a:lnSpc>
                <a:spcPct val="120000"/>
              </a:lnSpc>
              <a:spcAft>
                <a:spcPct val="0"/>
              </a:spcAft>
            </a:pPr>
            <a:r>
              <a:rPr lang="en-US" sz="2000" dirty="0" smtClean="0">
                <a:ea typeface="ＭＳ Ｐゴシック" pitchFamily="34" charset="-128"/>
              </a:rPr>
              <a:t>Many causes</a:t>
            </a:r>
          </a:p>
          <a:p>
            <a:pPr lvl="1">
              <a:lnSpc>
                <a:spcPct val="120000"/>
              </a:lnSpc>
              <a:spcAft>
                <a:spcPct val="0"/>
              </a:spcAft>
            </a:pPr>
            <a:endParaRPr lang="en-US" sz="2000" dirty="0">
              <a:ea typeface="ＭＳ Ｐゴシック" pitchFamily="34" charset="-128"/>
            </a:endParaRPr>
          </a:p>
          <a:p>
            <a:pPr lvl="1">
              <a:lnSpc>
                <a:spcPct val="120000"/>
              </a:lnSpc>
              <a:spcAft>
                <a:spcPct val="0"/>
              </a:spcAft>
            </a:pPr>
            <a:endParaRPr lang="en-US" sz="2000" dirty="0" smtClean="0">
              <a:ea typeface="ＭＳ Ｐゴシック" pitchFamily="34" charset="-128"/>
            </a:endParaRPr>
          </a:p>
          <a:p>
            <a:pPr>
              <a:lnSpc>
                <a:spcPct val="120000"/>
              </a:lnSpc>
              <a:spcAft>
                <a:spcPct val="0"/>
              </a:spcAft>
            </a:pPr>
            <a:r>
              <a:rPr lang="en-US" sz="2400" dirty="0" smtClean="0">
                <a:ea typeface="ＭＳ Ｐゴシック" pitchFamily="34" charset="-128"/>
              </a:rPr>
              <a:t>Consider counselor or sex therapist referral</a:t>
            </a:r>
          </a:p>
          <a:p>
            <a:pPr lvl="1">
              <a:lnSpc>
                <a:spcPct val="120000"/>
              </a:lnSpc>
              <a:spcAft>
                <a:spcPct val="0"/>
              </a:spcAft>
            </a:pPr>
            <a:r>
              <a:rPr lang="en-US" sz="2000" dirty="0" smtClean="0">
                <a:ea typeface="ＭＳ Ｐゴシック" pitchFamily="34" charset="-128"/>
              </a:rPr>
              <a:t>Sexual rehabilitation</a:t>
            </a:r>
            <a:r>
              <a:rPr lang="en-US" sz="2000" baseline="30000" dirty="0" smtClean="0">
                <a:ea typeface="ＭＳ Ｐゴシック" pitchFamily="34" charset="-128"/>
              </a:rPr>
              <a:t>1</a:t>
            </a:r>
          </a:p>
          <a:p>
            <a:pPr lvl="1">
              <a:lnSpc>
                <a:spcPct val="120000"/>
              </a:lnSpc>
              <a:spcAft>
                <a:spcPct val="0"/>
              </a:spcAft>
            </a:pPr>
            <a:r>
              <a:rPr lang="en-US" sz="2000" dirty="0" smtClean="0">
                <a:ea typeface="ＭＳ Ｐゴシック" pitchFamily="34" charset="-128"/>
              </a:rPr>
              <a:t>Intimacy and communication </a:t>
            </a:r>
          </a:p>
        </p:txBody>
      </p:sp>
      <p:sp>
        <p:nvSpPr>
          <p:cNvPr id="3584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2AAB4C-758A-41F1-8154-714B4891C0AD}" type="slidenum">
              <a:rPr lang="en-US" sz="1600">
                <a:solidFill>
                  <a:srgbClr val="356FFF"/>
                </a:solidFill>
              </a:rPr>
              <a:pPr/>
              <a:t>21</a:t>
            </a:fld>
            <a:endParaRPr lang="en-US" sz="1600">
              <a:solidFill>
                <a:srgbClr val="356FFF"/>
              </a:solidFill>
            </a:endParaRPr>
          </a:p>
        </p:txBody>
      </p:sp>
      <p:sp>
        <p:nvSpPr>
          <p:cNvPr id="35844" name="Text Box 7"/>
          <p:cNvSpPr txBox="1">
            <a:spLocks noChangeArrowheads="1"/>
          </p:cNvSpPr>
          <p:nvPr/>
        </p:nvSpPr>
        <p:spPr bwMode="auto">
          <a:xfrm>
            <a:off x="415925" y="6405563"/>
            <a:ext cx="18446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Canada Cancer 2005</a:t>
            </a:r>
            <a:endParaRPr lang="en-US" sz="1200"/>
          </a:p>
        </p:txBody>
      </p:sp>
    </p:spTree>
    <p:extLst>
      <p:ext uri="{BB962C8B-B14F-4D97-AF65-F5344CB8AC3E}">
        <p14:creationId xmlns:p14="http://schemas.microsoft.com/office/powerpoint/2010/main" xmlns="" val="804069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144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144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ja-JP" sz="3600" dirty="0" smtClean="0">
                <a:ea typeface="ＭＳ Ｐゴシック" pitchFamily="34" charset="-128"/>
              </a:rPr>
              <a:t>Penile </a:t>
            </a:r>
            <a:r>
              <a:rPr lang="en-US" altLang="ja-JP" sz="3600" dirty="0" err="1" smtClean="0">
                <a:ea typeface="ＭＳ Ｐゴシック" pitchFamily="34" charset="-128"/>
              </a:rPr>
              <a:t>rehabiltation</a:t>
            </a:r>
            <a:r>
              <a:rPr lang="en-US" altLang="ja-JP" sz="3600" dirty="0" smtClean="0">
                <a:ea typeface="ＭＳ Ｐゴシック" pitchFamily="34" charset="-128"/>
              </a:rPr>
              <a:t> for ED</a:t>
            </a:r>
            <a:endParaRPr lang="en-US" altLang="ja-JP" sz="3600" dirty="0">
              <a:ea typeface="ＭＳ Ｐゴシック" pitchFamily="34" charset="-128"/>
            </a:endParaRPr>
          </a:p>
        </p:txBody>
      </p:sp>
      <p:sp>
        <p:nvSpPr>
          <p:cNvPr id="37890" name="Content Placeholder 2"/>
          <p:cNvSpPr>
            <a:spLocks noGrp="1"/>
          </p:cNvSpPr>
          <p:nvPr>
            <p:ph idx="1"/>
          </p:nvPr>
        </p:nvSpPr>
        <p:spPr>
          <a:xfrm>
            <a:off x="457199" y="1722438"/>
            <a:ext cx="6007575" cy="4525962"/>
          </a:xfrm>
        </p:spPr>
        <p:txBody>
          <a:bodyPr/>
          <a:lstStyle/>
          <a:p>
            <a:pPr eaLnBrk="1" hangingPunct="1"/>
            <a:r>
              <a:rPr lang="en-US" dirty="0" smtClean="0">
                <a:ea typeface="ＭＳ Ｐゴシック" pitchFamily="34" charset="-128"/>
              </a:rPr>
              <a:t>First line therapy</a:t>
            </a:r>
          </a:p>
          <a:p>
            <a:pPr lvl="1" eaLnBrk="1" hangingPunct="1"/>
            <a:r>
              <a:rPr lang="en-US" sz="1800" dirty="0" err="1" smtClean="0">
                <a:ea typeface="ＭＳ Ｐゴシック" pitchFamily="34" charset="-128"/>
              </a:rPr>
              <a:t>Phosphodiesterase</a:t>
            </a:r>
            <a:r>
              <a:rPr lang="en-US" sz="1800" dirty="0" smtClean="0">
                <a:ea typeface="ＭＳ Ｐゴシック" pitchFamily="34" charset="-128"/>
              </a:rPr>
              <a:t> type 5 (PDE-5) inhibitors</a:t>
            </a:r>
          </a:p>
          <a:p>
            <a:pPr lvl="1" eaLnBrk="1" hangingPunct="1"/>
            <a:r>
              <a:rPr lang="en-US" sz="1800" dirty="0" smtClean="0">
                <a:ea typeface="ＭＳ Ｐゴシック" pitchFamily="34" charset="-128"/>
              </a:rPr>
              <a:t>Vibrator</a:t>
            </a:r>
          </a:p>
          <a:p>
            <a:pPr lvl="1" eaLnBrk="1" hangingPunct="1"/>
            <a:r>
              <a:rPr lang="en-US" sz="1800" dirty="0" smtClean="0">
                <a:ea typeface="ＭＳ Ｐゴシック" pitchFamily="34" charset="-128"/>
              </a:rPr>
              <a:t>Vacuum erection device (VED)</a:t>
            </a:r>
          </a:p>
          <a:p>
            <a:pPr lvl="1" eaLnBrk="1" hangingPunct="1"/>
            <a:r>
              <a:rPr lang="en-US" sz="1800" dirty="0" smtClean="0">
                <a:ea typeface="ＭＳ Ｐゴシック" pitchFamily="34" charset="-128"/>
              </a:rPr>
              <a:t>Combination</a:t>
            </a:r>
          </a:p>
          <a:p>
            <a:pPr eaLnBrk="1" hangingPunct="1"/>
            <a:r>
              <a:rPr lang="en-US" dirty="0" smtClean="0">
                <a:ea typeface="ＭＳ Ｐゴシック" pitchFamily="34" charset="-128"/>
              </a:rPr>
              <a:t>Second line therapy </a:t>
            </a:r>
          </a:p>
          <a:p>
            <a:pPr marL="0" indent="0" eaLnBrk="1" hangingPunct="1">
              <a:buNone/>
            </a:pPr>
            <a:r>
              <a:rPr lang="en-US" sz="2000" b="0" dirty="0">
                <a:ea typeface="ＭＳ Ｐゴシック" pitchFamily="34" charset="-128"/>
              </a:rPr>
              <a:t>	</a:t>
            </a:r>
            <a:r>
              <a:rPr lang="en-US" sz="2000" b="0" dirty="0" smtClean="0">
                <a:ea typeface="ＭＳ Ｐゴシック" pitchFamily="34" charset="-128"/>
              </a:rPr>
              <a:t>(Intra </a:t>
            </a:r>
            <a:r>
              <a:rPr lang="en-US" sz="2000" b="0" dirty="0" err="1" smtClean="0">
                <a:ea typeface="ＭＳ Ｐゴシック" pitchFamily="34" charset="-128"/>
              </a:rPr>
              <a:t>cavernosal</a:t>
            </a:r>
            <a:r>
              <a:rPr lang="en-US" sz="2000" b="0" dirty="0" smtClean="0">
                <a:ea typeface="ＭＳ Ｐゴシック" pitchFamily="34" charset="-128"/>
              </a:rPr>
              <a:t> Injection)</a:t>
            </a:r>
          </a:p>
          <a:p>
            <a:pPr eaLnBrk="1" hangingPunct="1"/>
            <a:r>
              <a:rPr lang="en-US" dirty="0" smtClean="0">
                <a:ea typeface="ＭＳ Ｐゴシック" pitchFamily="34" charset="-128"/>
              </a:rPr>
              <a:t>Third line therapy </a:t>
            </a:r>
            <a:r>
              <a:rPr lang="en-US" b="0" dirty="0" smtClean="0">
                <a:ea typeface="ＭＳ Ｐゴシック" pitchFamily="34" charset="-128"/>
              </a:rPr>
              <a:t>(</a:t>
            </a:r>
            <a:r>
              <a:rPr lang="en-US" sz="1800" b="0" dirty="0" smtClean="0">
                <a:ea typeface="ＭＳ Ｐゴシック" pitchFamily="34" charset="-128"/>
              </a:rPr>
              <a:t>Penile prosthesis</a:t>
            </a:r>
            <a:r>
              <a:rPr lang="en-US" b="0" dirty="0" smtClean="0">
                <a:ea typeface="ＭＳ Ｐゴシック" pitchFamily="34" charset="-128"/>
              </a:rPr>
              <a:t>)</a:t>
            </a:r>
          </a:p>
        </p:txBody>
      </p:sp>
      <p:pic>
        <p:nvPicPr>
          <p:cNvPr id="2" name="Picture 1"/>
          <p:cNvPicPr>
            <a:picLocks noChangeAspect="1"/>
          </p:cNvPicPr>
          <p:nvPr/>
        </p:nvPicPr>
        <p:blipFill>
          <a:blip r:embed="rId2"/>
          <a:stretch>
            <a:fillRect/>
          </a:stretch>
        </p:blipFill>
        <p:spPr>
          <a:xfrm>
            <a:off x="6699039" y="297891"/>
            <a:ext cx="2046362" cy="1424547"/>
          </a:xfrm>
          <a:prstGeom prst="rect">
            <a:avLst/>
          </a:prstGeom>
        </p:spPr>
      </p:pic>
      <p:pic>
        <p:nvPicPr>
          <p:cNvPr id="3" name="Picture 2"/>
          <p:cNvPicPr>
            <a:picLocks noChangeAspect="1"/>
          </p:cNvPicPr>
          <p:nvPr/>
        </p:nvPicPr>
        <p:blipFill>
          <a:blip r:embed="rId3"/>
          <a:stretch>
            <a:fillRect/>
          </a:stretch>
        </p:blipFill>
        <p:spPr>
          <a:xfrm>
            <a:off x="6714362" y="1722438"/>
            <a:ext cx="2031038" cy="1909176"/>
          </a:xfrm>
          <a:prstGeom prst="rect">
            <a:avLst/>
          </a:prstGeom>
        </p:spPr>
      </p:pic>
      <p:pic>
        <p:nvPicPr>
          <p:cNvPr id="4" name="Picture 3"/>
          <p:cNvPicPr>
            <a:picLocks noChangeAspect="1"/>
          </p:cNvPicPr>
          <p:nvPr/>
        </p:nvPicPr>
        <p:blipFill>
          <a:blip r:embed="rId4"/>
          <a:stretch>
            <a:fillRect/>
          </a:stretch>
        </p:blipFill>
        <p:spPr>
          <a:xfrm>
            <a:off x="6699038" y="3631614"/>
            <a:ext cx="2046362" cy="1417375"/>
          </a:xfrm>
          <a:prstGeom prst="rect">
            <a:avLst/>
          </a:prstGeom>
        </p:spPr>
      </p:pic>
      <p:pic>
        <p:nvPicPr>
          <p:cNvPr id="5" name="Picture 4"/>
          <p:cNvPicPr>
            <a:picLocks noChangeAspect="1"/>
          </p:cNvPicPr>
          <p:nvPr/>
        </p:nvPicPr>
        <p:blipFill>
          <a:blip r:embed="rId5"/>
          <a:stretch>
            <a:fillRect/>
          </a:stretch>
        </p:blipFill>
        <p:spPr>
          <a:xfrm>
            <a:off x="6714362" y="5048989"/>
            <a:ext cx="2031038" cy="1697568"/>
          </a:xfrm>
          <a:prstGeom prst="rect">
            <a:avLst/>
          </a:prstGeom>
        </p:spPr>
      </p:pic>
    </p:spTree>
    <p:extLst>
      <p:ext uri="{BB962C8B-B14F-4D97-AF65-F5344CB8AC3E}">
        <p14:creationId xmlns:p14="http://schemas.microsoft.com/office/powerpoint/2010/main" xmlns="" val="5575350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see:</a:t>
            </a:r>
            <a:br>
              <a:rPr lang="en-US" sz="2800" smtClean="0">
                <a:ea typeface="ＭＳ Ｐゴシック" pitchFamily="34" charset="-128"/>
              </a:rPr>
            </a:br>
            <a:r>
              <a:rPr lang="en-US" smtClean="0">
                <a:ea typeface="ＭＳ Ｐゴシック" pitchFamily="34" charset="-128"/>
              </a:rPr>
              <a:t>Gynecomastia</a:t>
            </a:r>
          </a:p>
        </p:txBody>
      </p:sp>
      <p:sp>
        <p:nvSpPr>
          <p:cNvPr id="41987" name="Rectangle 3"/>
          <p:cNvSpPr>
            <a:spLocks noGrp="1" noChangeArrowheads="1"/>
          </p:cNvSpPr>
          <p:nvPr>
            <p:ph idx="1"/>
          </p:nvPr>
        </p:nvSpPr>
        <p:spPr>
          <a:xfrm>
            <a:off x="200025" y="1679575"/>
            <a:ext cx="6273927" cy="4572000"/>
          </a:xfrm>
        </p:spPr>
        <p:txBody>
          <a:bodyPr/>
          <a:lstStyle/>
          <a:p>
            <a:pPr>
              <a:lnSpc>
                <a:spcPct val="90000"/>
              </a:lnSpc>
              <a:spcBef>
                <a:spcPts val="600"/>
              </a:spcBef>
              <a:spcAft>
                <a:spcPts val="1200"/>
              </a:spcAft>
            </a:pPr>
            <a:r>
              <a:rPr lang="en-US" dirty="0" smtClean="0">
                <a:ea typeface="ＭＳ Ｐゴシック" pitchFamily="34" charset="-128"/>
              </a:rPr>
              <a:t>Often associated with breast tenderness</a:t>
            </a:r>
          </a:p>
          <a:p>
            <a:pPr>
              <a:lnSpc>
                <a:spcPct val="90000"/>
              </a:lnSpc>
              <a:spcBef>
                <a:spcPts val="600"/>
              </a:spcBef>
              <a:spcAft>
                <a:spcPts val="1200"/>
              </a:spcAft>
            </a:pPr>
            <a:r>
              <a:rPr lang="en-US" dirty="0" smtClean="0">
                <a:ea typeface="ＭＳ Ｐゴシック" pitchFamily="34" charset="-128"/>
              </a:rPr>
              <a:t>Generally not totally reversible</a:t>
            </a:r>
          </a:p>
          <a:p>
            <a:pPr lvl="1">
              <a:lnSpc>
                <a:spcPct val="90000"/>
              </a:lnSpc>
              <a:spcBef>
                <a:spcPts val="600"/>
              </a:spcBef>
              <a:spcAft>
                <a:spcPts val="1200"/>
              </a:spcAft>
            </a:pPr>
            <a:r>
              <a:rPr lang="en-US" sz="2400" dirty="0" smtClean="0">
                <a:ea typeface="ＭＳ Ｐゴシック" pitchFamily="34" charset="-128"/>
              </a:rPr>
              <a:t>Made worse by weight gain</a:t>
            </a:r>
          </a:p>
          <a:p>
            <a:pPr>
              <a:lnSpc>
                <a:spcPct val="90000"/>
              </a:lnSpc>
              <a:spcBef>
                <a:spcPts val="600"/>
              </a:spcBef>
              <a:spcAft>
                <a:spcPts val="1200"/>
              </a:spcAft>
            </a:pPr>
            <a:r>
              <a:rPr lang="en-US" dirty="0" smtClean="0">
                <a:ea typeface="ＭＳ Ｐゴシック" pitchFamily="34" charset="-128"/>
              </a:rPr>
              <a:t>An ounce of prevention</a:t>
            </a:r>
          </a:p>
          <a:p>
            <a:pPr lvl="1">
              <a:lnSpc>
                <a:spcPct val="90000"/>
              </a:lnSpc>
              <a:spcBef>
                <a:spcPts val="600"/>
              </a:spcBef>
              <a:spcAft>
                <a:spcPts val="1200"/>
              </a:spcAft>
            </a:pPr>
            <a:r>
              <a:rPr lang="en-US" sz="2400" dirty="0" smtClean="0">
                <a:ea typeface="ＭＳ Ｐゴシック" pitchFamily="34" charset="-128"/>
              </a:rPr>
              <a:t>Electron beam radiation of breast tissue</a:t>
            </a:r>
          </a:p>
          <a:p>
            <a:pPr>
              <a:lnSpc>
                <a:spcPct val="90000"/>
              </a:lnSpc>
              <a:spcBef>
                <a:spcPts val="600"/>
              </a:spcBef>
              <a:spcAft>
                <a:spcPts val="1200"/>
              </a:spcAft>
            </a:pPr>
            <a:r>
              <a:rPr lang="en-US" dirty="0" smtClean="0">
                <a:ea typeface="ＭＳ Ｐゴシック" pitchFamily="34" charset="-128"/>
              </a:rPr>
              <a:t>Treatment</a:t>
            </a:r>
            <a:endParaRPr lang="en-US" baseline="30000" dirty="0" smtClean="0">
              <a:ea typeface="ＭＳ Ｐゴシック" pitchFamily="34" charset="-128"/>
            </a:endParaRPr>
          </a:p>
          <a:p>
            <a:pPr lvl="1">
              <a:lnSpc>
                <a:spcPct val="90000"/>
              </a:lnSpc>
              <a:spcBef>
                <a:spcPts val="600"/>
              </a:spcBef>
              <a:spcAft>
                <a:spcPts val="1200"/>
              </a:spcAft>
            </a:pPr>
            <a:r>
              <a:rPr lang="en-US" sz="2400" dirty="0" smtClean="0">
                <a:ea typeface="ＭＳ Ｐゴシック" pitchFamily="34" charset="-128"/>
              </a:rPr>
              <a:t>Subcutaneous mastectomy</a:t>
            </a:r>
          </a:p>
        </p:txBody>
      </p:sp>
      <p:sp>
        <p:nvSpPr>
          <p:cNvPr id="4198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36886A1-B0AE-4A36-9D01-3A0E78124810}" type="slidenum">
              <a:rPr lang="en-US" sz="1600">
                <a:solidFill>
                  <a:srgbClr val="356FFF"/>
                </a:solidFill>
              </a:rPr>
              <a:pPr/>
              <a:t>23</a:t>
            </a:fld>
            <a:endParaRPr lang="en-US" sz="1600">
              <a:solidFill>
                <a:srgbClr val="356FFF"/>
              </a:solidFill>
            </a:endParaRPr>
          </a:p>
        </p:txBody>
      </p:sp>
      <p:sp>
        <p:nvSpPr>
          <p:cNvPr id="41988" name="Text Box 4"/>
          <p:cNvSpPr txBox="1">
            <a:spLocks noChangeArrowheads="1"/>
          </p:cNvSpPr>
          <p:nvPr/>
        </p:nvSpPr>
        <p:spPr bwMode="auto">
          <a:xfrm>
            <a:off x="365125" y="6310313"/>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60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29325" y="1685925"/>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431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2000" dirty="0" smtClean="0">
                <a:ea typeface="ＭＳ Ｐゴシック" pitchFamily="34" charset="-128"/>
              </a:rPr>
              <a:t>What you see:</a:t>
            </a: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Decrease in Penile and Testicular Size</a:t>
            </a:r>
          </a:p>
        </p:txBody>
      </p:sp>
      <p:sp>
        <p:nvSpPr>
          <p:cNvPr id="44035" name="Rectangle 3"/>
          <p:cNvSpPr>
            <a:spLocks noGrp="1" noChangeArrowheads="1"/>
          </p:cNvSpPr>
          <p:nvPr>
            <p:ph idx="1"/>
          </p:nvPr>
        </p:nvSpPr>
        <p:spPr>
          <a:xfrm>
            <a:off x="314325" y="1679575"/>
            <a:ext cx="5857875" cy="4572000"/>
          </a:xfrm>
        </p:spPr>
        <p:txBody>
          <a:bodyPr/>
          <a:lstStyle/>
          <a:p>
            <a:pPr>
              <a:lnSpc>
                <a:spcPct val="90000"/>
              </a:lnSpc>
              <a:spcAft>
                <a:spcPts val="1175"/>
              </a:spcAft>
            </a:pPr>
            <a:r>
              <a:rPr lang="en-US" dirty="0" smtClean="0">
                <a:ea typeface="ＭＳ Ｐゴシック" pitchFamily="34" charset="-128"/>
              </a:rPr>
              <a:t>Up to 68% have penile shortening </a:t>
            </a:r>
            <a:endParaRPr lang="en-US" baseline="30000" dirty="0" smtClean="0">
              <a:ea typeface="ＭＳ Ｐゴシック" pitchFamily="34" charset="-128"/>
            </a:endParaRPr>
          </a:p>
          <a:p>
            <a:pPr>
              <a:lnSpc>
                <a:spcPct val="90000"/>
              </a:lnSpc>
              <a:spcAft>
                <a:spcPts val="1175"/>
              </a:spcAft>
            </a:pPr>
            <a:r>
              <a:rPr lang="en-US" dirty="0" smtClean="0">
                <a:ea typeface="ＭＳ Ｐゴシック" pitchFamily="34" charset="-128"/>
              </a:rPr>
              <a:t>Penile rehab</a:t>
            </a:r>
          </a:p>
          <a:p>
            <a:pPr lvl="1">
              <a:lnSpc>
                <a:spcPct val="90000"/>
              </a:lnSpc>
              <a:spcAft>
                <a:spcPts val="1175"/>
              </a:spcAft>
            </a:pPr>
            <a:r>
              <a:rPr lang="en-US" dirty="0" smtClean="0">
                <a:ea typeface="ＭＳ Ｐゴシック" pitchFamily="34" charset="-128"/>
              </a:rPr>
              <a:t>Post operative</a:t>
            </a:r>
          </a:p>
          <a:p>
            <a:pPr lvl="1">
              <a:lnSpc>
                <a:spcPct val="90000"/>
              </a:lnSpc>
              <a:spcAft>
                <a:spcPts val="1175"/>
              </a:spcAft>
            </a:pPr>
            <a:r>
              <a:rPr lang="en-US" dirty="0" smtClean="0">
                <a:ea typeface="ＭＳ Ｐゴシック" pitchFamily="34" charset="-128"/>
              </a:rPr>
              <a:t>During ADT</a:t>
            </a:r>
          </a:p>
          <a:p>
            <a:pPr>
              <a:lnSpc>
                <a:spcPct val="90000"/>
              </a:lnSpc>
              <a:spcAft>
                <a:spcPts val="1175"/>
              </a:spcAft>
            </a:pPr>
            <a:r>
              <a:rPr lang="en-US" dirty="0" smtClean="0">
                <a:ea typeface="ＭＳ Ｐゴシック" pitchFamily="34" charset="-128"/>
              </a:rPr>
              <a:t>Shrinkage of testicles physiologic related to testosterone levels</a:t>
            </a:r>
          </a:p>
        </p:txBody>
      </p:sp>
      <p:sp>
        <p:nvSpPr>
          <p:cNvPr id="4403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22252B-6DB0-41E4-937C-7CE842D7F8AE}" type="slidenum">
              <a:rPr lang="en-US" sz="1600">
                <a:solidFill>
                  <a:srgbClr val="356FFF"/>
                </a:solidFill>
              </a:rPr>
              <a:pPr/>
              <a:t>24</a:t>
            </a:fld>
            <a:endParaRPr lang="en-US" sz="1600">
              <a:solidFill>
                <a:srgbClr val="356FFF"/>
              </a:solidFill>
            </a:endParaRPr>
          </a:p>
        </p:txBody>
      </p:sp>
      <p:sp>
        <p:nvSpPr>
          <p:cNvPr id="44036" name="Text Box 4"/>
          <p:cNvSpPr txBox="1">
            <a:spLocks noChangeArrowheads="1"/>
          </p:cNvSpPr>
          <p:nvPr/>
        </p:nvSpPr>
        <p:spPr bwMode="auto">
          <a:xfrm>
            <a:off x="428625" y="6286500"/>
            <a:ext cx="17430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Savoie J Urol 2003</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93383" y="1819974"/>
            <a:ext cx="1990725" cy="229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93382" y="4238624"/>
            <a:ext cx="1990725" cy="199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59760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2800" smtClean="0">
                <a:ea typeface="ＭＳ Ｐゴシック" pitchFamily="34" charset="-128"/>
              </a:rPr>
              <a:t>The </a:t>
            </a:r>
            <a:r>
              <a:rPr lang="ja-JP" altLang="en-US" sz="2800" smtClean="0">
                <a:ea typeface="ＭＳ Ｐゴシック" pitchFamily="34" charset="-128"/>
              </a:rPr>
              <a:t>“</a:t>
            </a:r>
            <a:r>
              <a:rPr lang="en-US" altLang="ja-JP" sz="2800" smtClean="0">
                <a:ea typeface="ＭＳ Ｐゴシック" pitchFamily="34" charset="-128"/>
              </a:rPr>
              <a:t>Big Three</a:t>
            </a:r>
            <a:r>
              <a:rPr lang="ja-JP" altLang="en-US" sz="2800" smtClean="0">
                <a:ea typeface="ＭＳ Ｐゴシック" pitchFamily="34" charset="-128"/>
              </a:rPr>
              <a:t>”</a:t>
            </a: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3. </a:t>
            </a:r>
            <a:r>
              <a:rPr lang="en-US" altLang="ja-JP" sz="3600" smtClean="0">
                <a:ea typeface="ＭＳ Ｐゴシック" pitchFamily="34" charset="-128"/>
              </a:rPr>
              <a:t>Hot Flashes</a:t>
            </a:r>
            <a:endParaRPr lang="en-US" smtClean="0">
              <a:ea typeface="ＭＳ Ｐゴシック" pitchFamily="34" charset="-128"/>
            </a:endParaRPr>
          </a:p>
        </p:txBody>
      </p:sp>
      <p:sp>
        <p:nvSpPr>
          <p:cNvPr id="57347" name="Rectangle 3"/>
          <p:cNvSpPr>
            <a:spLocks noGrp="1" noChangeArrowheads="1"/>
          </p:cNvSpPr>
          <p:nvPr>
            <p:ph idx="1"/>
          </p:nvPr>
        </p:nvSpPr>
        <p:spPr>
          <a:xfrm>
            <a:off x="314325" y="1679575"/>
            <a:ext cx="8532813" cy="4279900"/>
          </a:xfrm>
        </p:spPr>
        <p:txBody>
          <a:bodyPr/>
          <a:lstStyle/>
          <a:p>
            <a:r>
              <a:rPr lang="en-US" sz="2400" dirty="0" smtClean="0">
                <a:ea typeface="ＭＳ Ｐゴシック" pitchFamily="34" charset="-128"/>
              </a:rPr>
              <a:t>75% have them but how bothersome?</a:t>
            </a:r>
          </a:p>
          <a:p>
            <a:pPr lvl="1">
              <a:spcBef>
                <a:spcPct val="50000"/>
              </a:spcBef>
            </a:pPr>
            <a:r>
              <a:rPr lang="en-US" sz="2400" dirty="0" smtClean="0">
                <a:ea typeface="ＭＳ Ｐゴシック" pitchFamily="34" charset="-128"/>
              </a:rPr>
              <a:t>11% </a:t>
            </a:r>
            <a:r>
              <a:rPr lang="ja-JP" altLang="en-US" sz="2400" dirty="0" smtClean="0">
                <a:ea typeface="ＭＳ Ｐゴシック" pitchFamily="34" charset="-128"/>
              </a:rPr>
              <a:t>“</a:t>
            </a:r>
            <a:r>
              <a:rPr lang="en-US" altLang="ja-JP" sz="2400" dirty="0" smtClean="0">
                <a:ea typeface="ＭＳ Ｐゴシック" pitchFamily="34" charset="-128"/>
              </a:rPr>
              <a:t>severely distressed</a:t>
            </a:r>
            <a:r>
              <a:rPr lang="ja-JP" altLang="en-US" sz="2400" dirty="0" smtClean="0">
                <a:ea typeface="ＭＳ Ｐゴシック" pitchFamily="34" charset="-128"/>
              </a:rPr>
              <a:t>”</a:t>
            </a:r>
            <a:r>
              <a:rPr lang="en-US" altLang="ja-JP" sz="2400" dirty="0" smtClean="0">
                <a:ea typeface="ＭＳ Ｐゴシック" pitchFamily="34" charset="-128"/>
              </a:rPr>
              <a:t> </a:t>
            </a:r>
            <a:r>
              <a:rPr lang="en-US" altLang="ja-JP" sz="2400" baseline="30000" dirty="0" smtClean="0">
                <a:ea typeface="ＭＳ Ｐゴシック" pitchFamily="34" charset="-128"/>
              </a:rPr>
              <a:t>1</a:t>
            </a:r>
            <a:endParaRPr lang="en-US" altLang="ja-JP" sz="2400" dirty="0" smtClean="0">
              <a:ea typeface="ＭＳ Ｐゴシック" pitchFamily="34" charset="-128"/>
            </a:endParaRPr>
          </a:p>
          <a:p>
            <a:pPr lvl="1">
              <a:spcBef>
                <a:spcPct val="50000"/>
              </a:spcBef>
            </a:pPr>
            <a:r>
              <a:rPr lang="en-US" sz="2400" dirty="0" smtClean="0">
                <a:ea typeface="ＭＳ Ｐゴシック" pitchFamily="34" charset="-128"/>
              </a:rPr>
              <a:t>Emotional, physical symptoms</a:t>
            </a:r>
          </a:p>
          <a:p>
            <a:pPr lvl="1">
              <a:spcBef>
                <a:spcPct val="50000"/>
              </a:spcBef>
            </a:pPr>
            <a:r>
              <a:rPr lang="en-US" sz="2400" dirty="0" smtClean="0">
                <a:ea typeface="ＭＳ Ｐゴシック" pitchFamily="34" charset="-128"/>
              </a:rPr>
              <a:t>Can disturb sleep</a:t>
            </a:r>
          </a:p>
          <a:p>
            <a:pPr lvl="1">
              <a:spcBef>
                <a:spcPct val="50000"/>
              </a:spcBef>
            </a:pPr>
            <a:r>
              <a:rPr lang="en-US" sz="2400" dirty="0" smtClean="0">
                <a:ea typeface="ＭＳ Ｐゴシック" pitchFamily="34" charset="-128"/>
              </a:rPr>
              <a:t>Do not abate over time</a:t>
            </a:r>
          </a:p>
          <a:p>
            <a:r>
              <a:rPr lang="en-US" sz="2400" dirty="0" smtClean="0">
                <a:ea typeface="ＭＳ Ｐゴシック" pitchFamily="34" charset="-128"/>
              </a:rPr>
              <a:t>Few well done prospective trials</a:t>
            </a:r>
          </a:p>
          <a:p>
            <a:pPr lvl="1">
              <a:spcBef>
                <a:spcPct val="50000"/>
              </a:spcBef>
            </a:pPr>
            <a:r>
              <a:rPr lang="en-US" sz="2400" dirty="0" smtClean="0">
                <a:ea typeface="ＭＳ Ｐゴシック" pitchFamily="34" charset="-128"/>
              </a:rPr>
              <a:t>Hot flash scales </a:t>
            </a:r>
            <a:r>
              <a:rPr lang="en-US" sz="2400" baseline="30000" dirty="0" smtClean="0">
                <a:ea typeface="ＭＳ Ｐゴシック" pitchFamily="34" charset="-128"/>
              </a:rPr>
              <a:t>2,3</a:t>
            </a:r>
          </a:p>
        </p:txBody>
      </p:sp>
      <p:sp>
        <p:nvSpPr>
          <p:cNvPr id="5734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B2A9759-5EAB-48D4-91B4-D4F02895E790}" type="slidenum">
              <a:rPr lang="en-US" sz="1600">
                <a:solidFill>
                  <a:srgbClr val="356FFF"/>
                </a:solidFill>
              </a:rPr>
              <a:pPr/>
              <a:t>25</a:t>
            </a:fld>
            <a:endParaRPr lang="en-US" sz="1600">
              <a:solidFill>
                <a:srgbClr val="356FFF"/>
              </a:solidFill>
            </a:endParaRPr>
          </a:p>
        </p:txBody>
      </p:sp>
      <p:sp>
        <p:nvSpPr>
          <p:cNvPr id="57348" name="Text Box 4"/>
          <p:cNvSpPr txBox="1">
            <a:spLocks noChangeArrowheads="1"/>
          </p:cNvSpPr>
          <p:nvPr/>
        </p:nvSpPr>
        <p:spPr bwMode="auto">
          <a:xfrm>
            <a:off x="377825" y="6184900"/>
            <a:ext cx="53927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Spetz J Urol 2001  2. Quella Urol Nurs 1994  3. Moyad Urol Oncol 2005</a:t>
            </a:r>
          </a:p>
        </p:txBody>
      </p:sp>
    </p:spTree>
    <p:extLst>
      <p:ext uri="{BB962C8B-B14F-4D97-AF65-F5344CB8AC3E}">
        <p14:creationId xmlns:p14="http://schemas.microsoft.com/office/powerpoint/2010/main" xmlns="" val="33622348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mtClean="0">
                <a:ea typeface="ＭＳ Ｐゴシック" pitchFamily="34" charset="-128"/>
              </a:rPr>
              <a:t>Treatment Options for Hot Flashes</a:t>
            </a:r>
          </a:p>
        </p:txBody>
      </p:sp>
      <p:sp>
        <p:nvSpPr>
          <p:cNvPr id="61443" name="Rectangle 3"/>
          <p:cNvSpPr>
            <a:spLocks noGrp="1" noChangeArrowheads="1"/>
          </p:cNvSpPr>
          <p:nvPr>
            <p:ph idx="1"/>
          </p:nvPr>
        </p:nvSpPr>
        <p:spPr>
          <a:xfrm>
            <a:off x="314325" y="1679575"/>
            <a:ext cx="8532813" cy="4025900"/>
          </a:xfrm>
        </p:spPr>
        <p:txBody>
          <a:bodyPr/>
          <a:lstStyle/>
          <a:p>
            <a:pPr>
              <a:lnSpc>
                <a:spcPct val="85000"/>
              </a:lnSpc>
            </a:pPr>
            <a:endParaRPr lang="en-US" sz="2200" dirty="0" smtClean="0">
              <a:ea typeface="ＭＳ Ｐゴシック" pitchFamily="34" charset="-128"/>
            </a:endParaRPr>
          </a:p>
          <a:p>
            <a:pPr>
              <a:lnSpc>
                <a:spcPct val="85000"/>
              </a:lnSpc>
            </a:pPr>
            <a:r>
              <a:rPr lang="en-US" sz="2200" dirty="0" smtClean="0">
                <a:ea typeface="ＭＳ Ｐゴシック" pitchFamily="34" charset="-128"/>
              </a:rPr>
              <a:t>5-Hydroxytryptamine reuptake inhibitors</a:t>
            </a:r>
          </a:p>
          <a:p>
            <a:pPr lvl="1">
              <a:lnSpc>
                <a:spcPct val="85000"/>
              </a:lnSpc>
            </a:pPr>
            <a:r>
              <a:rPr lang="en-US" sz="2200" dirty="0" smtClean="0">
                <a:ea typeface="ＭＳ Ｐゴシック" pitchFamily="34" charset="-128"/>
              </a:rPr>
              <a:t>Sertraline (Zoloft) </a:t>
            </a:r>
            <a:r>
              <a:rPr lang="en-US" sz="2200" baseline="30000" dirty="0" smtClean="0">
                <a:ea typeface="ＭＳ Ｐゴシック" pitchFamily="34" charset="-128"/>
              </a:rPr>
              <a:t>2</a:t>
            </a:r>
            <a:endParaRPr lang="en-US" sz="2200" dirty="0" smtClean="0">
              <a:ea typeface="ＭＳ Ｐゴシック" pitchFamily="34" charset="-128"/>
            </a:endParaRPr>
          </a:p>
          <a:p>
            <a:pPr>
              <a:lnSpc>
                <a:spcPct val="85000"/>
              </a:lnSpc>
            </a:pPr>
            <a:r>
              <a:rPr lang="en-US" sz="2200" dirty="0" smtClean="0">
                <a:ea typeface="ＭＳ Ｐゴシック" pitchFamily="34" charset="-128"/>
              </a:rPr>
              <a:t>Gabapentin (Neurontin) </a:t>
            </a:r>
            <a:r>
              <a:rPr lang="en-US" sz="2200" baseline="30000" dirty="0" smtClean="0">
                <a:ea typeface="ＭＳ Ｐゴシック" pitchFamily="34" charset="-128"/>
              </a:rPr>
              <a:t>3</a:t>
            </a:r>
            <a:endParaRPr lang="en-US" sz="2200" dirty="0" smtClean="0">
              <a:ea typeface="ＭＳ Ｐゴシック" pitchFamily="34" charset="-128"/>
            </a:endParaRPr>
          </a:p>
          <a:p>
            <a:pPr>
              <a:lnSpc>
                <a:spcPct val="85000"/>
              </a:lnSpc>
            </a:pPr>
            <a:r>
              <a:rPr lang="en-US" sz="2200" dirty="0" smtClean="0">
                <a:ea typeface="ＭＳ Ｐゴシック" pitchFamily="34" charset="-128"/>
              </a:rPr>
              <a:t>Not effective or no longer recommended</a:t>
            </a:r>
          </a:p>
          <a:p>
            <a:pPr lvl="1">
              <a:lnSpc>
                <a:spcPct val="85000"/>
              </a:lnSpc>
            </a:pPr>
            <a:r>
              <a:rPr lang="en-US" sz="2200" dirty="0" smtClean="0">
                <a:ea typeface="ＭＳ Ｐゴシック" pitchFamily="34" charset="-128"/>
              </a:rPr>
              <a:t>Clonidine </a:t>
            </a:r>
            <a:r>
              <a:rPr lang="en-US" sz="2200" baseline="30000" dirty="0" smtClean="0">
                <a:ea typeface="ＭＳ Ｐゴシック" pitchFamily="34" charset="-128"/>
              </a:rPr>
              <a:t>5</a:t>
            </a:r>
            <a:endParaRPr lang="en-US" sz="2200" dirty="0" smtClean="0">
              <a:ea typeface="ＭＳ Ｐゴシック" pitchFamily="34" charset="-128"/>
            </a:endParaRPr>
          </a:p>
          <a:p>
            <a:pPr lvl="1">
              <a:lnSpc>
                <a:spcPct val="85000"/>
              </a:lnSpc>
            </a:pPr>
            <a:r>
              <a:rPr lang="en-US" sz="2200" dirty="0" smtClean="0">
                <a:ea typeface="ＭＳ Ｐゴシック" pitchFamily="34" charset="-128"/>
              </a:rPr>
              <a:t>Vitamin E </a:t>
            </a:r>
            <a:r>
              <a:rPr lang="en-US" sz="2200" baseline="30000" dirty="0" smtClean="0">
                <a:ea typeface="ＭＳ Ｐゴシック" pitchFamily="34" charset="-128"/>
              </a:rPr>
              <a:t>6, 7 </a:t>
            </a:r>
            <a:endParaRPr lang="en-US" sz="2200" u="sng" dirty="0" smtClean="0">
              <a:ea typeface="ＭＳ Ｐゴシック" pitchFamily="34" charset="-128"/>
            </a:endParaRPr>
          </a:p>
          <a:p>
            <a:pPr>
              <a:lnSpc>
                <a:spcPct val="90000"/>
              </a:lnSpc>
              <a:spcAft>
                <a:spcPct val="0"/>
              </a:spcAft>
              <a:buClrTx/>
              <a:buSzTx/>
              <a:buFontTx/>
              <a:buNone/>
            </a:pPr>
            <a:r>
              <a:rPr lang="en-US" sz="900" b="0" dirty="0" smtClean="0">
                <a:ea typeface="ＭＳ Ｐゴシック" pitchFamily="34" charset="-128"/>
              </a:rPr>
              <a:t>	</a:t>
            </a:r>
          </a:p>
        </p:txBody>
      </p:sp>
      <p:sp>
        <p:nvSpPr>
          <p:cNvPr id="6144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9446F-6432-47B1-8A0C-2F05C407FE95}" type="slidenum">
              <a:rPr lang="en-US" sz="1600">
                <a:solidFill>
                  <a:srgbClr val="356FFF"/>
                </a:solidFill>
              </a:rPr>
              <a:pPr/>
              <a:t>26</a:t>
            </a:fld>
            <a:endParaRPr lang="en-US" sz="1600">
              <a:solidFill>
                <a:srgbClr val="356FFF"/>
              </a:solidFill>
            </a:endParaRPr>
          </a:p>
        </p:txBody>
      </p:sp>
      <p:sp>
        <p:nvSpPr>
          <p:cNvPr id="61444" name="Rectangle 4"/>
          <p:cNvSpPr>
            <a:spLocks noChangeArrowheads="1"/>
          </p:cNvSpPr>
          <p:nvPr/>
        </p:nvSpPr>
        <p:spPr bwMode="auto">
          <a:xfrm>
            <a:off x="288925" y="6178550"/>
            <a:ext cx="775335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nSpc>
                <a:spcPct val="90000"/>
              </a:lnSpc>
              <a:spcBef>
                <a:spcPct val="50000"/>
              </a:spcBef>
            </a:pPr>
            <a:r>
              <a:rPr lang="en-US" sz="1200" b="1"/>
              <a:t>1. Quella J Urol 1999  2. Roth J Urol 1998  3. Guttso Neurology 2000. 4. Hammar J Urol</a:t>
            </a:r>
            <a:r>
              <a:rPr lang="en-US" sz="1200" b="1" i="1"/>
              <a:t> </a:t>
            </a:r>
            <a:r>
              <a:rPr lang="en-US" sz="1200" b="1"/>
              <a:t> 1999.  5. Loprinzi J Urol 1994  6. Lonn JAMA 2005  7. Miller Ann Int Med 2005</a:t>
            </a:r>
          </a:p>
        </p:txBody>
      </p:sp>
    </p:spTree>
    <p:extLst>
      <p:ext uri="{BB962C8B-B14F-4D97-AF65-F5344CB8AC3E}">
        <p14:creationId xmlns:p14="http://schemas.microsoft.com/office/powerpoint/2010/main" xmlns="" val="33457387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n-US" smtClean="0">
                <a:ea typeface="ＭＳ Ｐゴシック" pitchFamily="34" charset="-128"/>
              </a:rPr>
              <a:t>Treatment Options for Hot Flashes</a:t>
            </a:r>
          </a:p>
        </p:txBody>
      </p:sp>
      <p:sp>
        <p:nvSpPr>
          <p:cNvPr id="59395" name="Rectangle 3"/>
          <p:cNvSpPr>
            <a:spLocks noGrp="1" noChangeArrowheads="1"/>
          </p:cNvSpPr>
          <p:nvPr>
            <p:ph idx="1"/>
          </p:nvPr>
        </p:nvSpPr>
        <p:spPr>
          <a:xfrm>
            <a:off x="314325" y="1679575"/>
            <a:ext cx="8532813" cy="3784600"/>
          </a:xfrm>
        </p:spPr>
        <p:txBody>
          <a:bodyPr/>
          <a:lstStyle/>
          <a:p>
            <a:pPr>
              <a:lnSpc>
                <a:spcPct val="85000"/>
              </a:lnSpc>
            </a:pPr>
            <a:r>
              <a:rPr lang="en-US" sz="2400" b="0" i="1" dirty="0" err="1" smtClean="0">
                <a:ea typeface="ＭＳ Ｐゴシック" pitchFamily="34" charset="-128"/>
              </a:rPr>
              <a:t>Progestational</a:t>
            </a:r>
            <a:r>
              <a:rPr lang="en-US" sz="2400" b="0" i="1" dirty="0" smtClean="0">
                <a:ea typeface="ＭＳ Ｐゴシック" pitchFamily="34" charset="-128"/>
              </a:rPr>
              <a:t> agents</a:t>
            </a:r>
          </a:p>
          <a:p>
            <a:pPr lvl="1">
              <a:lnSpc>
                <a:spcPct val="85000"/>
              </a:lnSpc>
            </a:pPr>
            <a:r>
              <a:rPr lang="en-US" sz="2400" b="0" i="1" dirty="0" err="1" smtClean="0">
                <a:ea typeface="ＭＳ Ｐゴシック" pitchFamily="34" charset="-128"/>
              </a:rPr>
              <a:t>Megestrol</a:t>
            </a:r>
            <a:r>
              <a:rPr lang="en-US" sz="2400" b="0" i="1" dirty="0" smtClean="0">
                <a:ea typeface="ＭＳ Ｐゴシック" pitchFamily="34" charset="-128"/>
              </a:rPr>
              <a:t> acetate (</a:t>
            </a:r>
            <a:r>
              <a:rPr lang="en-US" sz="2400" b="0" i="1" dirty="0" err="1" smtClean="0">
                <a:ea typeface="ＭＳ Ｐゴシック" pitchFamily="34" charset="-128"/>
              </a:rPr>
              <a:t>Megace</a:t>
            </a:r>
            <a:r>
              <a:rPr lang="en-US" sz="2400" b="0" i="1" dirty="0" smtClean="0">
                <a:ea typeface="ＭＳ Ｐゴシック" pitchFamily="34" charset="-128"/>
              </a:rPr>
              <a:t>)</a:t>
            </a:r>
            <a:r>
              <a:rPr lang="en-US" sz="2400" b="0" i="1" baseline="30000" dirty="0" smtClean="0">
                <a:ea typeface="ＭＳ Ｐゴシック" pitchFamily="34" charset="-128"/>
              </a:rPr>
              <a:t>1</a:t>
            </a:r>
          </a:p>
          <a:p>
            <a:pPr lvl="1">
              <a:lnSpc>
                <a:spcPct val="85000"/>
              </a:lnSpc>
            </a:pPr>
            <a:r>
              <a:rPr lang="en-US" sz="2400" b="0" i="1" dirty="0" smtClean="0">
                <a:ea typeface="ＭＳ Ｐゴシック" pitchFamily="34" charset="-128"/>
              </a:rPr>
              <a:t>Depot </a:t>
            </a:r>
            <a:r>
              <a:rPr lang="en-US" sz="2400" b="0" i="1" dirty="0" err="1" smtClean="0">
                <a:ea typeface="ＭＳ Ｐゴシック" pitchFamily="34" charset="-128"/>
              </a:rPr>
              <a:t>medroxyprogesterone</a:t>
            </a:r>
            <a:r>
              <a:rPr lang="en-US" sz="2400" b="0" i="1" dirty="0" smtClean="0">
                <a:ea typeface="ＭＳ Ｐゴシック" pitchFamily="34" charset="-128"/>
              </a:rPr>
              <a:t> acetate</a:t>
            </a:r>
            <a:r>
              <a:rPr lang="en-US" sz="2400" b="0" i="1" baseline="30000" dirty="0" smtClean="0">
                <a:ea typeface="ＭＳ Ｐゴシック" pitchFamily="34" charset="-128"/>
              </a:rPr>
              <a:t>2</a:t>
            </a:r>
            <a:endParaRPr lang="en-US" sz="2400" b="0" i="1" dirty="0" smtClean="0">
              <a:ea typeface="ＭＳ Ｐゴシック" pitchFamily="34" charset="-128"/>
            </a:endParaRPr>
          </a:p>
          <a:p>
            <a:pPr lvl="1">
              <a:lnSpc>
                <a:spcPct val="85000"/>
              </a:lnSpc>
            </a:pPr>
            <a:r>
              <a:rPr lang="en-US" sz="2400" b="0" i="1" dirty="0" err="1" smtClean="0">
                <a:ea typeface="ＭＳ Ｐゴシック" pitchFamily="34" charset="-128"/>
              </a:rPr>
              <a:t>Cyproterone</a:t>
            </a:r>
            <a:r>
              <a:rPr lang="en-US" sz="2400" b="0" i="1" dirty="0" smtClean="0">
                <a:ea typeface="ＭＳ Ｐゴシック" pitchFamily="34" charset="-128"/>
              </a:rPr>
              <a:t> acetate</a:t>
            </a:r>
            <a:r>
              <a:rPr lang="en-US" sz="2400" b="0" i="1" baseline="30000" dirty="0" smtClean="0">
                <a:ea typeface="ＭＳ Ｐゴシック" pitchFamily="34" charset="-128"/>
              </a:rPr>
              <a:t>3 </a:t>
            </a:r>
          </a:p>
          <a:p>
            <a:pPr>
              <a:lnSpc>
                <a:spcPct val="85000"/>
              </a:lnSpc>
            </a:pPr>
            <a:r>
              <a:rPr lang="en-US" sz="2400" b="0" i="1" dirty="0" smtClean="0">
                <a:ea typeface="ＭＳ Ｐゴシック" pitchFamily="34" charset="-128"/>
              </a:rPr>
              <a:t>Estrogens</a:t>
            </a:r>
          </a:p>
          <a:p>
            <a:pPr lvl="1">
              <a:lnSpc>
                <a:spcPct val="85000"/>
              </a:lnSpc>
            </a:pPr>
            <a:r>
              <a:rPr lang="en-US" sz="2400" b="0" i="1" dirty="0" smtClean="0">
                <a:ea typeface="ＭＳ Ｐゴシック" pitchFamily="34" charset="-128"/>
              </a:rPr>
              <a:t>Diethylstilbestrol (DES)</a:t>
            </a:r>
            <a:r>
              <a:rPr lang="en-US" sz="2400" b="0" i="1" baseline="30000" dirty="0" smtClean="0">
                <a:ea typeface="ＭＳ Ｐゴシック" pitchFamily="34" charset="-128"/>
              </a:rPr>
              <a:t>4 </a:t>
            </a:r>
          </a:p>
          <a:p>
            <a:pPr lvl="1">
              <a:lnSpc>
                <a:spcPct val="85000"/>
              </a:lnSpc>
            </a:pPr>
            <a:r>
              <a:rPr lang="en-US" sz="2400" b="0" i="1" dirty="0" smtClean="0">
                <a:ea typeface="ＭＳ Ｐゴシック" pitchFamily="34" charset="-128"/>
              </a:rPr>
              <a:t>Estradiol patches</a:t>
            </a:r>
            <a:r>
              <a:rPr lang="en-US" sz="2400" b="0" i="1" baseline="30000" dirty="0" smtClean="0">
                <a:ea typeface="ＭＳ Ｐゴシック" pitchFamily="34" charset="-128"/>
              </a:rPr>
              <a:t>5,6</a:t>
            </a:r>
          </a:p>
          <a:p>
            <a:pPr lvl="1">
              <a:lnSpc>
                <a:spcPct val="85000"/>
              </a:lnSpc>
            </a:pPr>
            <a:r>
              <a:rPr lang="en-US" sz="2400" b="0" i="1" dirty="0" smtClean="0">
                <a:ea typeface="ＭＳ Ｐゴシック" pitchFamily="34" charset="-128"/>
              </a:rPr>
              <a:t>Estrogen gel</a:t>
            </a:r>
            <a:endParaRPr lang="en-US" sz="2400" b="0" i="1" baseline="30000" dirty="0" smtClean="0">
              <a:ea typeface="ＭＳ Ｐゴシック" pitchFamily="34" charset="-128"/>
            </a:endParaRPr>
          </a:p>
          <a:p>
            <a:pPr>
              <a:lnSpc>
                <a:spcPct val="90000"/>
              </a:lnSpc>
              <a:spcAft>
                <a:spcPct val="0"/>
              </a:spcAft>
              <a:buClrTx/>
              <a:buSzTx/>
              <a:buFontTx/>
              <a:buNone/>
            </a:pPr>
            <a:r>
              <a:rPr lang="en-US" sz="900" b="0" dirty="0" smtClean="0">
                <a:ea typeface="ＭＳ Ｐゴシック" pitchFamily="34" charset="-128"/>
              </a:rPr>
              <a:t>	</a:t>
            </a:r>
          </a:p>
        </p:txBody>
      </p:sp>
      <p:sp>
        <p:nvSpPr>
          <p:cNvPr id="5939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ED64F6-D731-4FAD-A96B-1F172A3C3D71}" type="slidenum">
              <a:rPr lang="en-US" sz="1600">
                <a:solidFill>
                  <a:srgbClr val="356FFF"/>
                </a:solidFill>
              </a:rPr>
              <a:pPr/>
              <a:t>27</a:t>
            </a:fld>
            <a:endParaRPr lang="en-US" sz="1600">
              <a:solidFill>
                <a:srgbClr val="356FFF"/>
              </a:solidFill>
            </a:endParaRPr>
          </a:p>
        </p:txBody>
      </p:sp>
      <p:sp>
        <p:nvSpPr>
          <p:cNvPr id="59396" name="Rectangle 6"/>
          <p:cNvSpPr>
            <a:spLocks noChangeArrowheads="1"/>
          </p:cNvSpPr>
          <p:nvPr/>
        </p:nvSpPr>
        <p:spPr bwMode="auto">
          <a:xfrm>
            <a:off x="1368425" y="5962650"/>
            <a:ext cx="72453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endParaRPr lang="en-US"/>
          </a:p>
        </p:txBody>
      </p:sp>
      <p:sp>
        <p:nvSpPr>
          <p:cNvPr id="59397" name="Rectangle 7"/>
          <p:cNvSpPr>
            <a:spLocks noChangeArrowheads="1"/>
          </p:cNvSpPr>
          <p:nvPr/>
        </p:nvSpPr>
        <p:spPr bwMode="auto">
          <a:xfrm>
            <a:off x="414338" y="6045200"/>
            <a:ext cx="7650162"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nSpc>
                <a:spcPct val="90000"/>
              </a:lnSpc>
              <a:spcBef>
                <a:spcPct val="50000"/>
              </a:spcBef>
            </a:pPr>
            <a:r>
              <a:rPr lang="en-US" sz="1200" b="1"/>
              <a:t>1. Loprinzi  N Engl J Med 1994. 2. Charig  Urology 1989 3. Cervenakov Int Urol Nephrol</a:t>
            </a:r>
            <a:r>
              <a:rPr lang="en-US" sz="1200" b="1" i="1"/>
              <a:t> </a:t>
            </a:r>
            <a:r>
              <a:rPr lang="en-US" sz="1200" b="1"/>
              <a:t> 2000 4. Atala A Urology</a:t>
            </a:r>
            <a:r>
              <a:rPr lang="en-US" sz="1200" b="1" i="1"/>
              <a:t> </a:t>
            </a:r>
            <a:r>
              <a:rPr lang="en-US" sz="1200" b="1"/>
              <a:t>1992 . 5. Gerber GS Urology 2000.   6. Spetz J Urol 2001. </a:t>
            </a:r>
          </a:p>
        </p:txBody>
      </p:sp>
    </p:spTree>
    <p:extLst>
      <p:ext uri="{BB962C8B-B14F-4D97-AF65-F5344CB8AC3E}">
        <p14:creationId xmlns:p14="http://schemas.microsoft.com/office/powerpoint/2010/main" xmlns="" val="32315594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520700"/>
            <a:ext cx="8521700" cy="800100"/>
          </a:xfrm>
        </p:spPr>
        <p:txBody>
          <a:bodyPr>
            <a:normAutofit/>
          </a:bodyPr>
          <a:lstStyle/>
          <a:p>
            <a:r>
              <a:rPr lang="en-US" sz="3600" dirty="0" smtClean="0">
                <a:ea typeface="ＭＳ Ｐゴシック" pitchFamily="34" charset="-128"/>
              </a:rPr>
              <a:t>Weight Gain and Associated Changes</a:t>
            </a:r>
          </a:p>
        </p:txBody>
      </p:sp>
      <p:sp>
        <p:nvSpPr>
          <p:cNvPr id="627715" name="Rectangle 3"/>
          <p:cNvSpPr>
            <a:spLocks noGrp="1" noChangeArrowheads="1"/>
          </p:cNvSpPr>
          <p:nvPr>
            <p:ph idx="1"/>
          </p:nvPr>
        </p:nvSpPr>
        <p:spPr>
          <a:xfrm>
            <a:off x="304800" y="1670050"/>
            <a:ext cx="8585200" cy="4330700"/>
          </a:xfrm>
        </p:spPr>
        <p:txBody>
          <a:bodyPr/>
          <a:lstStyle/>
          <a:p>
            <a:pPr>
              <a:lnSpc>
                <a:spcPct val="120000"/>
              </a:lnSpc>
            </a:pPr>
            <a:r>
              <a:rPr lang="en-US" sz="2400" b="0" dirty="0" smtClean="0">
                <a:ea typeface="ＭＳ Ｐゴシック" pitchFamily="34" charset="-128"/>
              </a:rPr>
              <a:t>Median of 3-6 kg gain over 9-12 months ADT </a:t>
            </a:r>
            <a:r>
              <a:rPr lang="en-US" sz="2400" b="0" baseline="30000" dirty="0" smtClean="0">
                <a:ea typeface="ＭＳ Ｐゴシック" pitchFamily="34" charset="-128"/>
              </a:rPr>
              <a:t>1,2</a:t>
            </a:r>
            <a:endParaRPr lang="en-US" sz="2400" b="0" dirty="0" smtClean="0">
              <a:ea typeface="ＭＳ Ｐゴシック" pitchFamily="34" charset="-128"/>
            </a:endParaRPr>
          </a:p>
          <a:p>
            <a:pPr>
              <a:lnSpc>
                <a:spcPct val="120000"/>
              </a:lnSpc>
            </a:pPr>
            <a:r>
              <a:rPr lang="en-US" sz="2400" b="0" dirty="0" smtClean="0">
                <a:ea typeface="ＭＳ Ｐゴシック" pitchFamily="34" charset="-128"/>
              </a:rPr>
              <a:t>Decrease in lean body mass, 2-3%</a:t>
            </a:r>
            <a:r>
              <a:rPr lang="en-US" sz="2400" b="0" baseline="30000" dirty="0" smtClean="0">
                <a:ea typeface="ＭＳ Ｐゴシック" pitchFamily="34" charset="-128"/>
              </a:rPr>
              <a:t>1,3,4</a:t>
            </a:r>
          </a:p>
          <a:p>
            <a:pPr>
              <a:lnSpc>
                <a:spcPct val="120000"/>
              </a:lnSpc>
            </a:pPr>
            <a:r>
              <a:rPr lang="en-US" sz="2400" b="0" dirty="0" smtClean="0">
                <a:ea typeface="ＭＳ Ｐゴシック" pitchFamily="34" charset="-128"/>
              </a:rPr>
              <a:t>Decrease in muscle strength</a:t>
            </a:r>
            <a:r>
              <a:rPr lang="en-US" sz="2400" b="0" baseline="30000" dirty="0" smtClean="0">
                <a:ea typeface="ＭＳ Ｐゴシック" pitchFamily="34" charset="-128"/>
              </a:rPr>
              <a:t>5</a:t>
            </a:r>
          </a:p>
          <a:p>
            <a:pPr>
              <a:lnSpc>
                <a:spcPct val="120000"/>
              </a:lnSpc>
            </a:pPr>
            <a:r>
              <a:rPr lang="en-US" sz="2400" b="0" dirty="0" smtClean="0">
                <a:ea typeface="ＭＳ Ｐゴシック" pitchFamily="34" charset="-128"/>
              </a:rPr>
              <a:t>Increase in total body fat, 10-20% </a:t>
            </a:r>
            <a:r>
              <a:rPr lang="en-US" sz="2400" b="0" baseline="30000" dirty="0" smtClean="0">
                <a:ea typeface="ＭＳ Ｐゴシック" pitchFamily="34" charset="-128"/>
              </a:rPr>
              <a:t>1,3,4</a:t>
            </a:r>
            <a:endParaRPr lang="en-US" sz="2400" b="0" dirty="0" smtClean="0">
              <a:ea typeface="ＭＳ Ｐゴシック" pitchFamily="34" charset="-128"/>
            </a:endParaRPr>
          </a:p>
          <a:p>
            <a:pPr>
              <a:lnSpc>
                <a:spcPct val="120000"/>
              </a:lnSpc>
            </a:pPr>
            <a:r>
              <a:rPr lang="en-US" sz="2400" b="0" dirty="0" smtClean="0">
                <a:ea typeface="ＭＳ Ｐゴシック" pitchFamily="34" charset="-128"/>
              </a:rPr>
              <a:t>Changes occur early (&lt;18 </a:t>
            </a:r>
            <a:r>
              <a:rPr lang="en-US" sz="2400" b="0" dirty="0" err="1" smtClean="0">
                <a:ea typeface="ＭＳ Ｐゴシック" pitchFamily="34" charset="-128"/>
              </a:rPr>
              <a:t>mo</a:t>
            </a:r>
            <a:r>
              <a:rPr lang="en-US" sz="2400" b="0" dirty="0" smtClean="0">
                <a:ea typeface="ＭＳ Ｐゴシック" pitchFamily="34" charset="-128"/>
              </a:rPr>
              <a:t>) and do not continue</a:t>
            </a:r>
            <a:r>
              <a:rPr lang="en-US" sz="2400" b="0" baseline="30000" dirty="0" smtClean="0">
                <a:ea typeface="ＭＳ Ｐゴシック" pitchFamily="34" charset="-128"/>
              </a:rPr>
              <a:t> 4</a:t>
            </a:r>
            <a:endParaRPr lang="en-US" sz="2400" b="0" dirty="0" smtClean="0">
              <a:ea typeface="ＭＳ Ｐゴシック" pitchFamily="34" charset="-128"/>
            </a:endParaRPr>
          </a:p>
          <a:p>
            <a:pPr>
              <a:lnSpc>
                <a:spcPct val="120000"/>
              </a:lnSpc>
            </a:pPr>
            <a:r>
              <a:rPr lang="en-US" sz="2400" b="0" dirty="0" smtClean="0">
                <a:solidFill>
                  <a:srgbClr val="FFFF00"/>
                </a:solidFill>
                <a:ea typeface="ＭＳ Ｐゴシック" pitchFamily="34" charset="-128"/>
              </a:rPr>
              <a:t>Difficult to loose weight even if ADT stopped</a:t>
            </a:r>
            <a:r>
              <a:rPr lang="en-US" sz="2400" b="0" baseline="30000" dirty="0" smtClean="0">
                <a:solidFill>
                  <a:srgbClr val="FFFF00"/>
                </a:solidFill>
                <a:ea typeface="ＭＳ Ｐゴシック" pitchFamily="34" charset="-128"/>
              </a:rPr>
              <a:t>2</a:t>
            </a:r>
          </a:p>
          <a:p>
            <a:pPr>
              <a:lnSpc>
                <a:spcPct val="120000"/>
              </a:lnSpc>
            </a:pPr>
            <a:endParaRPr lang="en-US" sz="2400" b="0" dirty="0" smtClean="0">
              <a:solidFill>
                <a:srgbClr val="FFFF00"/>
              </a:solidFill>
              <a:ea typeface="ＭＳ Ｐゴシック" pitchFamily="34" charset="-128"/>
            </a:endParaRPr>
          </a:p>
        </p:txBody>
      </p:sp>
      <p:sp>
        <p:nvSpPr>
          <p:cNvPr id="6348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39B3FB-5D98-4894-9AC5-D9EC7661166F}" type="slidenum">
              <a:rPr lang="en-US" sz="1600">
                <a:solidFill>
                  <a:srgbClr val="356FFF"/>
                </a:solidFill>
              </a:rPr>
              <a:pPr/>
              <a:t>28</a:t>
            </a:fld>
            <a:endParaRPr lang="en-US" sz="1600">
              <a:solidFill>
                <a:srgbClr val="356FFF"/>
              </a:solidFill>
            </a:endParaRPr>
          </a:p>
        </p:txBody>
      </p:sp>
      <p:sp>
        <p:nvSpPr>
          <p:cNvPr id="63492" name="Text Box 4"/>
          <p:cNvSpPr txBox="1">
            <a:spLocks noChangeArrowheads="1"/>
          </p:cNvSpPr>
          <p:nvPr/>
        </p:nvSpPr>
        <p:spPr bwMode="auto">
          <a:xfrm flipV="1">
            <a:off x="393700" y="6251575"/>
            <a:ext cx="84423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a:spAutoFit/>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a:solidFill>
                <a:schemeClr val="bg1"/>
              </a:solidFill>
            </a:endParaRPr>
          </a:p>
        </p:txBody>
      </p:sp>
      <p:sp>
        <p:nvSpPr>
          <p:cNvPr id="63493" name="Text Box 5"/>
          <p:cNvSpPr txBox="1">
            <a:spLocks noChangeArrowheads="1"/>
          </p:cNvSpPr>
          <p:nvPr/>
        </p:nvSpPr>
        <p:spPr bwMode="auto">
          <a:xfrm>
            <a:off x="347663" y="6040438"/>
            <a:ext cx="73691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Times" pitchFamily="-84" charset="0"/>
              <a:buNone/>
            </a:pPr>
            <a:r>
              <a:rPr lang="en-US" sz="1200" b="1"/>
              <a:t>1. Smith MR J Clin Endocrinol Metab</a:t>
            </a:r>
            <a:r>
              <a:rPr lang="en-US" sz="1200" b="1" i="1"/>
              <a:t> </a:t>
            </a:r>
            <a:r>
              <a:rPr lang="en-US" sz="1200" b="1"/>
              <a:t>2002  2. Higano CS Urology 1996  3.  Berruti A  J Urology 2002   4. Lee Cancer 2005  5. Segal J Clin Oncol 2004</a:t>
            </a:r>
            <a:r>
              <a:rPr lang="en-US" sz="1200"/>
              <a:t>  </a:t>
            </a:r>
            <a:endParaRPr lang="en-US" sz="1200">
              <a:solidFill>
                <a:schemeClr val="bg1"/>
              </a:solidFill>
            </a:endParaRPr>
          </a:p>
        </p:txBody>
      </p:sp>
      <p:sp>
        <p:nvSpPr>
          <p:cNvPr id="63494" name="Rectangle 10"/>
          <p:cNvSpPr>
            <a:spLocks noChangeArrowheads="1"/>
          </p:cNvSpPr>
          <p:nvPr/>
        </p:nvSpPr>
        <p:spPr bwMode="auto">
          <a:xfrm>
            <a:off x="8594725" y="48958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xmlns="" val="2042183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600" smtClean="0">
                <a:ea typeface="ＭＳ Ｐゴシック" pitchFamily="34" charset="-128"/>
              </a:rPr>
              <a:t>Preventive Approach </a:t>
            </a:r>
            <a:endParaRPr lang="en-US" smtClean="0">
              <a:ea typeface="ＭＳ Ｐゴシック" pitchFamily="34" charset="-128"/>
            </a:endParaRPr>
          </a:p>
        </p:txBody>
      </p:sp>
      <p:sp>
        <p:nvSpPr>
          <p:cNvPr id="65539" name="Rectangle 3"/>
          <p:cNvSpPr>
            <a:spLocks noGrp="1" noChangeArrowheads="1"/>
          </p:cNvSpPr>
          <p:nvPr>
            <p:ph idx="1"/>
          </p:nvPr>
        </p:nvSpPr>
        <p:spPr>
          <a:xfrm>
            <a:off x="314326" y="1679575"/>
            <a:ext cx="5707920" cy="4572000"/>
          </a:xfrm>
        </p:spPr>
        <p:txBody>
          <a:bodyPr/>
          <a:lstStyle/>
          <a:p>
            <a:pPr>
              <a:spcBef>
                <a:spcPct val="30000"/>
              </a:spcBef>
            </a:pPr>
            <a:r>
              <a:rPr lang="en-US" sz="2400" dirty="0" smtClean="0">
                <a:ea typeface="ＭＳ Ｐゴシック" pitchFamily="34" charset="-128"/>
              </a:rPr>
              <a:t>Early consultation with nutritionist</a:t>
            </a:r>
          </a:p>
          <a:p>
            <a:pPr lvl="1">
              <a:spcBef>
                <a:spcPct val="30000"/>
              </a:spcBef>
            </a:pPr>
            <a:r>
              <a:rPr lang="en-US" sz="2400" dirty="0" smtClean="0">
                <a:ea typeface="ＭＳ Ｐゴシック" pitchFamily="34" charset="-128"/>
              </a:rPr>
              <a:t>Discuss healthy diet to maintain or lose weight</a:t>
            </a:r>
          </a:p>
          <a:p>
            <a:pPr lvl="1">
              <a:spcBef>
                <a:spcPct val="30000"/>
              </a:spcBef>
            </a:pPr>
            <a:r>
              <a:rPr lang="en-US" sz="2400" dirty="0" smtClean="0">
                <a:ea typeface="ＭＳ Ｐゴシック" pitchFamily="34" charset="-128"/>
              </a:rPr>
              <a:t>Snacking strategies</a:t>
            </a:r>
          </a:p>
          <a:p>
            <a:pPr lvl="1">
              <a:spcBef>
                <a:spcPct val="30000"/>
              </a:spcBef>
            </a:pPr>
            <a:r>
              <a:rPr lang="en-US" sz="2400" dirty="0" smtClean="0">
                <a:ea typeface="ＭＳ Ｐゴシック" pitchFamily="34" charset="-128"/>
              </a:rPr>
              <a:t>Recommend daily calcium and </a:t>
            </a:r>
            <a:r>
              <a:rPr lang="en-US" sz="2400" dirty="0" err="1" smtClean="0">
                <a:ea typeface="ＭＳ Ｐゴシック" pitchFamily="34" charset="-128"/>
              </a:rPr>
              <a:t>vit</a:t>
            </a:r>
            <a:r>
              <a:rPr lang="en-US" sz="2400" dirty="0" smtClean="0">
                <a:ea typeface="ＭＳ Ｐゴシック" pitchFamily="34" charset="-128"/>
              </a:rPr>
              <a:t> D intake</a:t>
            </a:r>
          </a:p>
          <a:p>
            <a:pPr>
              <a:spcBef>
                <a:spcPct val="30000"/>
              </a:spcBef>
            </a:pPr>
            <a:r>
              <a:rPr lang="en-US" sz="2400" dirty="0" smtClean="0">
                <a:ea typeface="ＭＳ Ｐゴシック" pitchFamily="34" charset="-128"/>
              </a:rPr>
              <a:t>Physical therapist or licensed trainer</a:t>
            </a:r>
          </a:p>
          <a:p>
            <a:pPr lvl="1">
              <a:spcBef>
                <a:spcPct val="30000"/>
              </a:spcBef>
            </a:pPr>
            <a:r>
              <a:rPr lang="en-US" sz="2400" dirty="0" smtClean="0">
                <a:ea typeface="ＭＳ Ｐゴシック" pitchFamily="34" charset="-128"/>
              </a:rPr>
              <a:t>Aerobic exercise routines</a:t>
            </a:r>
          </a:p>
          <a:p>
            <a:pPr lvl="1">
              <a:buFontTx/>
              <a:buNone/>
            </a:pPr>
            <a:endParaRPr lang="en-US" sz="2400" dirty="0" smtClean="0">
              <a:ea typeface="ＭＳ Ｐゴシック" pitchFamily="34" charset="-128"/>
            </a:endParaRPr>
          </a:p>
        </p:txBody>
      </p:sp>
      <p:sp>
        <p:nvSpPr>
          <p:cNvPr id="6553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4FDAA31-BD34-4493-B26A-1BD934B3907E}" type="slidenum">
              <a:rPr lang="en-US" sz="1600">
                <a:solidFill>
                  <a:srgbClr val="356FFF"/>
                </a:solidFill>
              </a:rPr>
              <a:pPr/>
              <a:t>29</a:t>
            </a:fld>
            <a:endParaRPr lang="en-US" sz="1600">
              <a:solidFill>
                <a:srgbClr val="356FFF"/>
              </a:solidFill>
            </a:endParaRPr>
          </a:p>
        </p:txBody>
      </p:sp>
      <p:pic>
        <p:nvPicPr>
          <p:cNvPr id="2" name="Picture 1"/>
          <p:cNvPicPr>
            <a:picLocks noChangeAspect="1"/>
          </p:cNvPicPr>
          <p:nvPr/>
        </p:nvPicPr>
        <p:blipFill>
          <a:blip r:embed="rId3"/>
          <a:stretch>
            <a:fillRect/>
          </a:stretch>
        </p:blipFill>
        <p:spPr>
          <a:xfrm>
            <a:off x="6388100" y="4557917"/>
            <a:ext cx="2694346" cy="1565962"/>
          </a:xfrm>
          <a:prstGeom prst="rect">
            <a:avLst/>
          </a:prstGeom>
        </p:spPr>
      </p:pic>
      <p:pic>
        <p:nvPicPr>
          <p:cNvPr id="3" name="Picture 2"/>
          <p:cNvPicPr>
            <a:picLocks noChangeAspect="1"/>
          </p:cNvPicPr>
          <p:nvPr/>
        </p:nvPicPr>
        <p:blipFill>
          <a:blip r:embed="rId4"/>
          <a:stretch>
            <a:fillRect/>
          </a:stretch>
        </p:blipFill>
        <p:spPr>
          <a:xfrm>
            <a:off x="6388100" y="1611517"/>
            <a:ext cx="2755900" cy="2946400"/>
          </a:xfrm>
          <a:prstGeom prst="rect">
            <a:avLst/>
          </a:prstGeom>
        </p:spPr>
      </p:pic>
    </p:spTree>
    <p:extLst>
      <p:ext uri="{BB962C8B-B14F-4D97-AF65-F5344CB8AC3E}">
        <p14:creationId xmlns:p14="http://schemas.microsoft.com/office/powerpoint/2010/main" xmlns="" val="4355029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n-US" sz="2000" dirty="0" smtClean="0">
                <a:solidFill>
                  <a:schemeClr val="accent1"/>
                </a:solidFill>
                <a:ea typeface="ＭＳ Ｐゴシック" pitchFamily="34" charset="-128"/>
              </a:rPr>
              <a:t>The History of Hormonal Therapy for Advanced Prostate Cancer</a:t>
            </a:r>
          </a:p>
        </p:txBody>
      </p:sp>
      <p:sp>
        <p:nvSpPr>
          <p:cNvPr id="5120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43A7FD4-B9EF-4489-BFAE-225DA31E819A}" type="slidenum">
              <a:rPr lang="en-US" sz="1600">
                <a:solidFill>
                  <a:srgbClr val="356FFF"/>
                </a:solidFill>
              </a:rPr>
              <a:pPr/>
              <a:t>3</a:t>
            </a:fld>
            <a:endParaRPr lang="en-US" sz="1600">
              <a:solidFill>
                <a:srgbClr val="356FFF"/>
              </a:solidFill>
            </a:endParaRPr>
          </a:p>
        </p:txBody>
      </p:sp>
      <p:grpSp>
        <p:nvGrpSpPr>
          <p:cNvPr id="2" name="Group 3"/>
          <p:cNvGrpSpPr>
            <a:grpSpLocks/>
          </p:cNvGrpSpPr>
          <p:nvPr/>
        </p:nvGrpSpPr>
        <p:grpSpPr bwMode="auto">
          <a:xfrm>
            <a:off x="292100" y="4559300"/>
            <a:ext cx="1917700" cy="1206500"/>
            <a:chOff x="184" y="3024"/>
            <a:chExt cx="1152" cy="528"/>
          </a:xfrm>
        </p:grpSpPr>
        <p:sp>
          <p:nvSpPr>
            <p:cNvPr id="51234" name="Line 4"/>
            <p:cNvSpPr>
              <a:spLocks noChangeShapeType="1"/>
            </p:cNvSpPr>
            <p:nvPr/>
          </p:nvSpPr>
          <p:spPr bwMode="auto">
            <a:xfrm flipV="1">
              <a:off x="528" y="3264"/>
              <a:ext cx="0" cy="288"/>
            </a:xfrm>
            <a:prstGeom prst="line">
              <a:avLst/>
            </a:prstGeom>
            <a:noFill/>
            <a:ln w="28575">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1235" name="Text Box 5"/>
            <p:cNvSpPr txBox="1">
              <a:spLocks noChangeArrowheads="1"/>
            </p:cNvSpPr>
            <p:nvPr/>
          </p:nvSpPr>
          <p:spPr bwMode="auto">
            <a:xfrm>
              <a:off x="184" y="3024"/>
              <a:ext cx="115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2000" b="1">
                  <a:solidFill>
                    <a:schemeClr val="hlink"/>
                  </a:solidFill>
                </a:rPr>
                <a:t>orchiectomy</a:t>
              </a:r>
            </a:p>
          </p:txBody>
        </p:sp>
      </p:grpSp>
      <p:grpSp>
        <p:nvGrpSpPr>
          <p:cNvPr id="3" name="Group 38"/>
          <p:cNvGrpSpPr>
            <a:grpSpLocks/>
          </p:cNvGrpSpPr>
          <p:nvPr/>
        </p:nvGrpSpPr>
        <p:grpSpPr bwMode="auto">
          <a:xfrm>
            <a:off x="2946400" y="4114800"/>
            <a:ext cx="1143000" cy="1752600"/>
            <a:chOff x="2304" y="2592"/>
            <a:chExt cx="720" cy="1104"/>
          </a:xfrm>
        </p:grpSpPr>
        <p:sp>
          <p:nvSpPr>
            <p:cNvPr id="51232" name="Line 7"/>
            <p:cNvSpPr>
              <a:spLocks noChangeShapeType="1"/>
            </p:cNvSpPr>
            <p:nvPr/>
          </p:nvSpPr>
          <p:spPr bwMode="auto">
            <a:xfrm flipV="1">
              <a:off x="2592" y="3198"/>
              <a:ext cx="0" cy="498"/>
            </a:xfrm>
            <a:prstGeom prst="line">
              <a:avLst/>
            </a:prstGeom>
            <a:noFill/>
            <a:ln w="28575">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1233" name="Text Box 8"/>
            <p:cNvSpPr txBox="1">
              <a:spLocks noChangeArrowheads="1"/>
            </p:cNvSpPr>
            <p:nvPr/>
          </p:nvSpPr>
          <p:spPr bwMode="auto">
            <a:xfrm>
              <a:off x="2304" y="2592"/>
              <a:ext cx="72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solidFill>
                    <a:srgbClr val="00FF00"/>
                  </a:solidFill>
                </a:rPr>
                <a:t>LHRH analogs</a:t>
              </a:r>
              <a:endParaRPr lang="en-US" sz="2000" b="1">
                <a:solidFill>
                  <a:schemeClr val="accent2"/>
                </a:solidFill>
                <a:latin typeface="Comic Sans MS" pitchFamily="66" charset="0"/>
              </a:endParaRPr>
            </a:p>
          </p:txBody>
        </p:sp>
      </p:grpSp>
      <p:sp>
        <p:nvSpPr>
          <p:cNvPr id="934921" name="Text Box 9"/>
          <p:cNvSpPr txBox="1">
            <a:spLocks noChangeArrowheads="1"/>
          </p:cNvSpPr>
          <p:nvPr/>
        </p:nvSpPr>
        <p:spPr bwMode="auto">
          <a:xfrm>
            <a:off x="279400" y="3289300"/>
            <a:ext cx="2133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2000" b="1"/>
              <a:t>symptomatic bone mets</a:t>
            </a:r>
          </a:p>
        </p:txBody>
      </p:sp>
      <p:grpSp>
        <p:nvGrpSpPr>
          <p:cNvPr id="4" name="Group 10"/>
          <p:cNvGrpSpPr>
            <a:grpSpLocks/>
          </p:cNvGrpSpPr>
          <p:nvPr/>
        </p:nvGrpSpPr>
        <p:grpSpPr bwMode="auto">
          <a:xfrm>
            <a:off x="4140200" y="4483100"/>
            <a:ext cx="1143000" cy="1384300"/>
            <a:chOff x="3008" y="2824"/>
            <a:chExt cx="720" cy="872"/>
          </a:xfrm>
        </p:grpSpPr>
        <p:sp>
          <p:nvSpPr>
            <p:cNvPr id="51230" name="AutoShape 11"/>
            <p:cNvSpPr>
              <a:spLocks noChangeArrowheads="1"/>
            </p:cNvSpPr>
            <p:nvPr/>
          </p:nvSpPr>
          <p:spPr bwMode="auto">
            <a:xfrm rot="-5400000">
              <a:off x="3200" y="3408"/>
              <a:ext cx="336"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7 w 21600"/>
                <a:gd name="T13" fmla="*/ 7290 h 21600"/>
                <a:gd name="T14" fmla="*/ 19414 w 21600"/>
                <a:gd name="T15" fmla="*/ 14310 h 21600"/>
              </a:gdLst>
              <a:ahLst/>
              <a:cxnLst>
                <a:cxn ang="T8">
                  <a:pos x="T0" y="T1"/>
                </a:cxn>
                <a:cxn ang="T9">
                  <a:pos x="T2" y="T3"/>
                </a:cxn>
                <a:cxn ang="T10">
                  <a:pos x="T4" y="T5"/>
                </a:cxn>
                <a:cxn ang="T11">
                  <a:pos x="T6" y="T7"/>
                </a:cxn>
              </a:cxnLst>
              <a:rect l="T12" t="T13" r="T14" b="T15"/>
              <a:pathLst>
                <a:path w="21600" h="21600">
                  <a:moveTo>
                    <a:pt x="14850" y="0"/>
                  </a:moveTo>
                  <a:lnTo>
                    <a:pt x="14850" y="7289"/>
                  </a:lnTo>
                  <a:lnTo>
                    <a:pt x="3375" y="7289"/>
                  </a:lnTo>
                  <a:lnTo>
                    <a:pt x="3375" y="14311"/>
                  </a:lnTo>
                  <a:lnTo>
                    <a:pt x="14850" y="14311"/>
                  </a:lnTo>
                  <a:lnTo>
                    <a:pt x="14850" y="21600"/>
                  </a:lnTo>
                  <a:lnTo>
                    <a:pt x="21600" y="10800"/>
                  </a:lnTo>
                  <a:lnTo>
                    <a:pt x="14850" y="0"/>
                  </a:lnTo>
                  <a:close/>
                </a:path>
                <a:path w="21600" h="21600">
                  <a:moveTo>
                    <a:pt x="1350" y="7289"/>
                  </a:moveTo>
                  <a:lnTo>
                    <a:pt x="1350" y="14311"/>
                  </a:lnTo>
                  <a:lnTo>
                    <a:pt x="2700" y="14311"/>
                  </a:lnTo>
                  <a:lnTo>
                    <a:pt x="2700" y="7289"/>
                  </a:lnTo>
                  <a:lnTo>
                    <a:pt x="1350" y="7289"/>
                  </a:lnTo>
                  <a:close/>
                </a:path>
                <a:path w="21600" h="21600">
                  <a:moveTo>
                    <a:pt x="0" y="7289"/>
                  </a:moveTo>
                  <a:lnTo>
                    <a:pt x="0" y="14311"/>
                  </a:lnTo>
                  <a:lnTo>
                    <a:pt x="675" y="14311"/>
                  </a:lnTo>
                  <a:lnTo>
                    <a:pt x="675" y="7289"/>
                  </a:lnTo>
                  <a:lnTo>
                    <a:pt x="0" y="7289"/>
                  </a:lnTo>
                  <a:close/>
                </a:path>
              </a:pathLst>
            </a:custGeom>
            <a:solidFill>
              <a:schemeClr val="accent1"/>
            </a:solidFill>
            <a:ln w="9525">
              <a:solidFill>
                <a:srgbClr val="42E0DD"/>
              </a:solidFill>
              <a:miter lim="800000"/>
              <a:headEnd/>
              <a:tailEnd/>
            </a:ln>
          </p:spPr>
          <p:txBody>
            <a:bodyPr wrap="none" anchor="ctr"/>
            <a:lstStyle/>
            <a:p>
              <a:endParaRPr lang="en-US"/>
            </a:p>
          </p:txBody>
        </p:sp>
        <p:sp>
          <p:nvSpPr>
            <p:cNvPr id="51231" name="AutoShape 12"/>
            <p:cNvSpPr>
              <a:spLocks noChangeArrowheads="1"/>
            </p:cNvSpPr>
            <p:nvPr/>
          </p:nvSpPr>
          <p:spPr bwMode="auto">
            <a:xfrm>
              <a:off x="3008" y="2824"/>
              <a:ext cx="720" cy="480"/>
            </a:xfrm>
            <a:prstGeom prst="irregularSeal1">
              <a:avLst/>
            </a:prstGeom>
            <a:solidFill>
              <a:schemeClr val="accent1"/>
            </a:solidFill>
            <a:ln w="9525">
              <a:solidFill>
                <a:srgbClr val="42E0DD"/>
              </a:solidFill>
              <a:miter lim="800000"/>
              <a:headEnd/>
              <a:tailEnd/>
            </a:ln>
          </p:spPr>
          <p:txBody>
            <a:bodyPr wrap="none" anchor="ctr"/>
            <a:lstStyle/>
            <a:p>
              <a:pPr algn="ctr"/>
              <a:r>
                <a:rPr lang="en-US" b="1">
                  <a:solidFill>
                    <a:srgbClr val="FDFFFB"/>
                  </a:solidFill>
                </a:rPr>
                <a:t>PSA</a:t>
              </a:r>
              <a:endParaRPr lang="en-US" b="1">
                <a:latin typeface="Andale Mono" pitchFamily="-84" charset="0"/>
              </a:endParaRPr>
            </a:p>
          </p:txBody>
        </p:sp>
      </p:grpSp>
      <p:sp>
        <p:nvSpPr>
          <p:cNvPr id="934925" name="Text Box 13"/>
          <p:cNvSpPr txBox="1">
            <a:spLocks noChangeArrowheads="1"/>
          </p:cNvSpPr>
          <p:nvPr/>
        </p:nvSpPr>
        <p:spPr bwMode="auto">
          <a:xfrm>
            <a:off x="5384800" y="2324100"/>
            <a:ext cx="2209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biochemical relapse</a:t>
            </a:r>
          </a:p>
        </p:txBody>
      </p:sp>
      <p:sp>
        <p:nvSpPr>
          <p:cNvPr id="51208" name="Line 15"/>
          <p:cNvSpPr>
            <a:spLocks noChangeShapeType="1"/>
          </p:cNvSpPr>
          <p:nvPr/>
        </p:nvSpPr>
        <p:spPr bwMode="auto">
          <a:xfrm>
            <a:off x="469900" y="5943600"/>
            <a:ext cx="8153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09" name="Text Box 16"/>
          <p:cNvSpPr txBox="1">
            <a:spLocks noChangeArrowheads="1"/>
          </p:cNvSpPr>
          <p:nvPr/>
        </p:nvSpPr>
        <p:spPr bwMode="auto">
          <a:xfrm>
            <a:off x="165100" y="59436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1940</a:t>
            </a:r>
            <a:r>
              <a:rPr lang="ja-JP" altLang="en-US" sz="1800" b="1"/>
              <a:t>’</a:t>
            </a:r>
            <a:r>
              <a:rPr lang="en-US" altLang="ja-JP" sz="1800" b="1"/>
              <a:t>s</a:t>
            </a:r>
            <a:endParaRPr lang="en-US" sz="1800" b="1"/>
          </a:p>
        </p:txBody>
      </p:sp>
      <p:sp>
        <p:nvSpPr>
          <p:cNvPr id="51210" name="Text Box 17"/>
          <p:cNvSpPr txBox="1">
            <a:spLocks noChangeArrowheads="1"/>
          </p:cNvSpPr>
          <p:nvPr/>
        </p:nvSpPr>
        <p:spPr bwMode="auto">
          <a:xfrm>
            <a:off x="2425700" y="59563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1980</a:t>
            </a:r>
            <a:r>
              <a:rPr lang="ja-JP" altLang="en-US" sz="1800" b="1"/>
              <a:t>’</a:t>
            </a:r>
            <a:r>
              <a:rPr lang="en-US" altLang="ja-JP" sz="1800" b="1"/>
              <a:t>s</a:t>
            </a:r>
            <a:endParaRPr lang="en-US" sz="1800" b="1"/>
          </a:p>
        </p:txBody>
      </p:sp>
      <p:sp>
        <p:nvSpPr>
          <p:cNvPr id="51211" name="Text Box 18"/>
          <p:cNvSpPr txBox="1">
            <a:spLocks noChangeArrowheads="1"/>
          </p:cNvSpPr>
          <p:nvPr/>
        </p:nvSpPr>
        <p:spPr bwMode="auto">
          <a:xfrm>
            <a:off x="5994400" y="59436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1990</a:t>
            </a:r>
            <a:r>
              <a:rPr lang="ja-JP" altLang="en-US" sz="1800" b="1"/>
              <a:t>’</a:t>
            </a:r>
            <a:r>
              <a:rPr lang="en-US" altLang="ja-JP" sz="1800" b="1"/>
              <a:t>s</a:t>
            </a:r>
            <a:endParaRPr lang="en-US" sz="1800" b="1"/>
          </a:p>
        </p:txBody>
      </p:sp>
      <p:sp>
        <p:nvSpPr>
          <p:cNvPr id="51212" name="Text Box 19"/>
          <p:cNvSpPr txBox="1">
            <a:spLocks noChangeArrowheads="1"/>
          </p:cNvSpPr>
          <p:nvPr/>
        </p:nvSpPr>
        <p:spPr bwMode="auto">
          <a:xfrm>
            <a:off x="8026400" y="5943600"/>
            <a:ext cx="90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800" b="1"/>
              <a:t>2000</a:t>
            </a:r>
            <a:r>
              <a:rPr lang="ja-JP" altLang="en-US" sz="1800" b="1"/>
              <a:t>’</a:t>
            </a:r>
            <a:r>
              <a:rPr lang="en-US" altLang="ja-JP" sz="1800" b="1"/>
              <a:t>s</a:t>
            </a:r>
            <a:endParaRPr lang="en-US" sz="1800" b="1"/>
          </a:p>
        </p:txBody>
      </p:sp>
      <p:sp>
        <p:nvSpPr>
          <p:cNvPr id="51213" name="Line 20"/>
          <p:cNvSpPr>
            <a:spLocks noChangeShapeType="1"/>
          </p:cNvSpPr>
          <p:nvPr/>
        </p:nvSpPr>
        <p:spPr bwMode="auto">
          <a:xfrm>
            <a:off x="469900" y="5867400"/>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4" name="Line 21"/>
          <p:cNvSpPr>
            <a:spLocks noChangeShapeType="1"/>
          </p:cNvSpPr>
          <p:nvPr/>
        </p:nvSpPr>
        <p:spPr bwMode="auto">
          <a:xfrm>
            <a:off x="6146800" y="5867400"/>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5" name="Line 22"/>
          <p:cNvSpPr>
            <a:spLocks noChangeShapeType="1"/>
          </p:cNvSpPr>
          <p:nvPr/>
        </p:nvSpPr>
        <p:spPr bwMode="auto">
          <a:xfrm>
            <a:off x="8483600" y="5867400"/>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6" name="Line 23"/>
          <p:cNvSpPr>
            <a:spLocks noChangeShapeType="1"/>
          </p:cNvSpPr>
          <p:nvPr/>
        </p:nvSpPr>
        <p:spPr bwMode="auto">
          <a:xfrm>
            <a:off x="2921000" y="5867400"/>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4936" name="Text Box 24"/>
          <p:cNvSpPr txBox="1">
            <a:spLocks noChangeArrowheads="1"/>
          </p:cNvSpPr>
          <p:nvPr/>
        </p:nvSpPr>
        <p:spPr bwMode="auto">
          <a:xfrm>
            <a:off x="3949700" y="3286125"/>
            <a:ext cx="2057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asymptomatic</a:t>
            </a:r>
          </a:p>
          <a:p>
            <a:r>
              <a:rPr lang="en-US" sz="2000" b="1"/>
              <a:t>bone mets</a:t>
            </a:r>
          </a:p>
        </p:txBody>
      </p:sp>
      <p:sp>
        <p:nvSpPr>
          <p:cNvPr id="934937" name="Line 25"/>
          <p:cNvSpPr>
            <a:spLocks noChangeShapeType="1"/>
          </p:cNvSpPr>
          <p:nvPr/>
        </p:nvSpPr>
        <p:spPr bwMode="auto">
          <a:xfrm>
            <a:off x="1955800" y="4813300"/>
            <a:ext cx="10033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38" name="Line 26"/>
          <p:cNvSpPr>
            <a:spLocks noChangeShapeType="1"/>
          </p:cNvSpPr>
          <p:nvPr/>
        </p:nvSpPr>
        <p:spPr bwMode="auto">
          <a:xfrm>
            <a:off x="3822700" y="4318000"/>
            <a:ext cx="355600" cy="0"/>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39" name="Line 27"/>
          <p:cNvSpPr>
            <a:spLocks noChangeShapeType="1"/>
          </p:cNvSpPr>
          <p:nvPr/>
        </p:nvSpPr>
        <p:spPr bwMode="auto">
          <a:xfrm>
            <a:off x="4991100" y="4318000"/>
            <a:ext cx="1104900" cy="0"/>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40" name="Line 28"/>
          <p:cNvSpPr>
            <a:spLocks noChangeShapeType="1"/>
          </p:cNvSpPr>
          <p:nvPr/>
        </p:nvSpPr>
        <p:spPr bwMode="auto">
          <a:xfrm>
            <a:off x="6108700" y="4305300"/>
            <a:ext cx="1663700" cy="0"/>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41" name="Line 29"/>
          <p:cNvSpPr>
            <a:spLocks noChangeShapeType="1"/>
          </p:cNvSpPr>
          <p:nvPr/>
        </p:nvSpPr>
        <p:spPr bwMode="auto">
          <a:xfrm flipV="1">
            <a:off x="5245100" y="4813300"/>
            <a:ext cx="850900" cy="127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1223" name="Rectangle 30"/>
          <p:cNvSpPr>
            <a:spLocks noChangeArrowheads="1"/>
          </p:cNvSpPr>
          <p:nvPr/>
        </p:nvSpPr>
        <p:spPr bwMode="auto">
          <a:xfrm>
            <a:off x="1508125" y="31051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a:p>
        </p:txBody>
      </p:sp>
      <p:sp>
        <p:nvSpPr>
          <p:cNvPr id="934943" name="Text Box 31"/>
          <p:cNvSpPr txBox="1">
            <a:spLocks noChangeArrowheads="1"/>
          </p:cNvSpPr>
          <p:nvPr/>
        </p:nvSpPr>
        <p:spPr bwMode="auto">
          <a:xfrm>
            <a:off x="6943725" y="1809750"/>
            <a:ext cx="1820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localized PCa</a:t>
            </a:r>
            <a:endParaRPr lang="en-US" sz="1800" b="1"/>
          </a:p>
        </p:txBody>
      </p:sp>
      <p:sp>
        <p:nvSpPr>
          <p:cNvPr id="934944" name="Line 32"/>
          <p:cNvSpPr>
            <a:spLocks noChangeShapeType="1"/>
          </p:cNvSpPr>
          <p:nvPr/>
        </p:nvSpPr>
        <p:spPr bwMode="auto">
          <a:xfrm>
            <a:off x="3009900" y="4813300"/>
            <a:ext cx="1155700" cy="127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1226" name="Text Box 33"/>
          <p:cNvSpPr txBox="1">
            <a:spLocks noChangeArrowheads="1"/>
          </p:cNvSpPr>
          <p:nvPr/>
        </p:nvSpPr>
        <p:spPr bwMode="auto">
          <a:xfrm>
            <a:off x="1876425" y="23288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800"/>
          </a:p>
        </p:txBody>
      </p:sp>
      <p:sp>
        <p:nvSpPr>
          <p:cNvPr id="934947" name="Line 35"/>
          <p:cNvSpPr>
            <a:spLocks noChangeShapeType="1"/>
          </p:cNvSpPr>
          <p:nvPr/>
        </p:nvSpPr>
        <p:spPr bwMode="auto">
          <a:xfrm>
            <a:off x="6108700" y="4813300"/>
            <a:ext cx="1689100" cy="12700"/>
          </a:xfrm>
          <a:prstGeom prst="line">
            <a:avLst/>
          </a:prstGeom>
          <a:noFill/>
          <a:ln w="38100">
            <a:solidFill>
              <a:srgbClr val="FFFF66"/>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55" name="Line 43"/>
          <p:cNvSpPr>
            <a:spLocks noChangeShapeType="1"/>
          </p:cNvSpPr>
          <p:nvPr/>
        </p:nvSpPr>
        <p:spPr bwMode="auto">
          <a:xfrm>
            <a:off x="7785100" y="4318000"/>
            <a:ext cx="1104900" cy="0"/>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4956" name="Line 44"/>
          <p:cNvSpPr>
            <a:spLocks noChangeShapeType="1"/>
          </p:cNvSpPr>
          <p:nvPr/>
        </p:nvSpPr>
        <p:spPr bwMode="auto">
          <a:xfrm>
            <a:off x="7823200" y="4838700"/>
            <a:ext cx="1066800" cy="25400"/>
          </a:xfrm>
          <a:prstGeom prst="line">
            <a:avLst/>
          </a:prstGeom>
          <a:noFill/>
          <a:ln w="38100">
            <a:solidFill>
              <a:srgbClr val="FFFF66"/>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xmlns="" val="4186300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49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34937"/>
                                        </p:tgtEl>
                                        <p:attrNameLst>
                                          <p:attrName>style.visibility</p:attrName>
                                        </p:attrNameLst>
                                      </p:cBhvr>
                                      <p:to>
                                        <p:strVal val="visible"/>
                                      </p:to>
                                    </p:set>
                                    <p:animEffect transition="in" filter="slide(fromLeft)">
                                      <p:cBhvr>
                                        <p:cTn id="16" dur="500"/>
                                        <p:tgtEl>
                                          <p:spTgt spid="934937"/>
                                        </p:tgtEl>
                                      </p:cBhvr>
                                    </p:animEffect>
                                  </p:childTnLst>
                                  <p:subTnLst>
                                    <p:animClr clrSpc="rgb" dir="cw">
                                      <p:cBhvr override="childStyle">
                                        <p:cTn dur="1" fill="hold" display="0" masterRel="nextClick" afterEffect="1"/>
                                        <p:tgtEl>
                                          <p:spTgt spid="934937"/>
                                        </p:tgtEl>
                                        <p:attrNameLst>
                                          <p:attrName>ppt_c</p:attrName>
                                        </p:attrNameLst>
                                      </p:cBhvr>
                                      <p:to>
                                        <a:schemeClr val="hlink"/>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49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934938"/>
                                        </p:tgtEl>
                                        <p:attrNameLst>
                                          <p:attrName>style.visibility</p:attrName>
                                        </p:attrNameLst>
                                      </p:cBhvr>
                                      <p:to>
                                        <p:strVal val="visible"/>
                                      </p:to>
                                    </p:set>
                                    <p:animEffect transition="in" filter="slide(fromLeft)">
                                      <p:cBhvr>
                                        <p:cTn id="29" dur="500"/>
                                        <p:tgtEl>
                                          <p:spTgt spid="934938"/>
                                        </p:tgtEl>
                                      </p:cBhvr>
                                    </p:animEffect>
                                  </p:childTnLst>
                                  <p:subTnLst>
                                    <p:animClr clrSpc="rgb" dir="cw">
                                      <p:cBhvr override="childStyle">
                                        <p:cTn dur="1" fill="hold" display="0" masterRel="nextClick" afterEffect="1"/>
                                        <p:tgtEl>
                                          <p:spTgt spid="934938"/>
                                        </p:tgtEl>
                                        <p:attrNameLst>
                                          <p:attrName>ppt_c</p:attrName>
                                        </p:attrNameLst>
                                      </p:cBhvr>
                                      <p:to>
                                        <a:srgbClr val="00FF00"/>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934936"/>
                                        </p:tgtEl>
                                        <p:attrNameLst>
                                          <p:attrName>style.visibility</p:attrName>
                                        </p:attrNameLst>
                                      </p:cBhvr>
                                      <p:to>
                                        <p:strVal val="visible"/>
                                      </p:to>
                                    </p:set>
                                    <p:animEffect transition="in" filter="dissolve">
                                      <p:cBhvr>
                                        <p:cTn id="38" dur="500"/>
                                        <p:tgtEl>
                                          <p:spTgt spid="93493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934939"/>
                                        </p:tgtEl>
                                        <p:attrNameLst>
                                          <p:attrName>style.visibility</p:attrName>
                                        </p:attrNameLst>
                                      </p:cBhvr>
                                      <p:to>
                                        <p:strVal val="visible"/>
                                      </p:to>
                                    </p:set>
                                    <p:animEffect transition="in" filter="slide(fromLeft)">
                                      <p:cBhvr>
                                        <p:cTn id="43" dur="500"/>
                                        <p:tgtEl>
                                          <p:spTgt spid="934939"/>
                                        </p:tgtEl>
                                      </p:cBhvr>
                                    </p:animEffect>
                                  </p:childTnLst>
                                  <p:subTnLst>
                                    <p:animClr clrSpc="rgb" dir="cw">
                                      <p:cBhvr override="childStyle">
                                        <p:cTn dur="1" fill="hold" display="0" masterRel="nextClick" afterEffect="1"/>
                                        <p:tgtEl>
                                          <p:spTgt spid="934939"/>
                                        </p:tgtEl>
                                        <p:attrNameLst>
                                          <p:attrName>ppt_c</p:attrName>
                                        </p:attrNameLst>
                                      </p:cBhvr>
                                      <p:to>
                                        <a:srgbClr val="00FF00"/>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934941"/>
                                        </p:tgtEl>
                                        <p:attrNameLst>
                                          <p:attrName>style.visibility</p:attrName>
                                        </p:attrNameLst>
                                      </p:cBhvr>
                                      <p:to>
                                        <p:strVal val="visible"/>
                                      </p:to>
                                    </p:set>
                                    <p:animEffect transition="in" filter="slide(fromLeft)">
                                      <p:cBhvr>
                                        <p:cTn id="48" dur="500"/>
                                        <p:tgtEl>
                                          <p:spTgt spid="934941"/>
                                        </p:tgtEl>
                                      </p:cBhvr>
                                    </p:animEffect>
                                  </p:childTnLst>
                                  <p:subTnLst>
                                    <p:animClr clrSpc="rgb" dir="cw">
                                      <p:cBhvr override="childStyle">
                                        <p:cTn dur="1" fill="hold" display="0" masterRel="nextClick" afterEffect="1"/>
                                        <p:tgtEl>
                                          <p:spTgt spid="934941"/>
                                        </p:tgtEl>
                                        <p:attrNameLst>
                                          <p:attrName>ppt_c</p:attrName>
                                        </p:attrNameLst>
                                      </p:cBhvr>
                                      <p:to>
                                        <a:schemeClr val="hlink"/>
                                      </p:to>
                                    </p:animClr>
                                  </p:sub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934925"/>
                                        </p:tgtEl>
                                        <p:attrNameLst>
                                          <p:attrName>style.visibility</p:attrName>
                                        </p:attrNameLst>
                                      </p:cBhvr>
                                      <p:to>
                                        <p:strVal val="visible"/>
                                      </p:to>
                                    </p:set>
                                    <p:animEffect transition="in" filter="dissolve">
                                      <p:cBhvr>
                                        <p:cTn id="53" dur="500"/>
                                        <p:tgtEl>
                                          <p:spTgt spid="93492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934940"/>
                                        </p:tgtEl>
                                        <p:attrNameLst>
                                          <p:attrName>style.visibility</p:attrName>
                                        </p:attrNameLst>
                                      </p:cBhvr>
                                      <p:to>
                                        <p:strVal val="visible"/>
                                      </p:to>
                                    </p:set>
                                    <p:animEffect transition="in" filter="slide(fromLeft)">
                                      <p:cBhvr>
                                        <p:cTn id="58" dur="500"/>
                                        <p:tgtEl>
                                          <p:spTgt spid="934940"/>
                                        </p:tgtEl>
                                      </p:cBhvr>
                                    </p:animEffect>
                                  </p:childTnLst>
                                  <p:subTnLst>
                                    <p:animClr clrSpc="rgb" dir="cw">
                                      <p:cBhvr override="childStyle">
                                        <p:cTn dur="1" fill="hold" display="0" masterRel="nextClick" afterEffect="1"/>
                                        <p:tgtEl>
                                          <p:spTgt spid="934940"/>
                                        </p:tgtEl>
                                        <p:attrNameLst>
                                          <p:attrName>ppt_c</p:attrName>
                                        </p:attrNameLst>
                                      </p:cBhvr>
                                      <p:to>
                                        <a:srgbClr val="00FF00"/>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494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3494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934955"/>
                                        </p:tgtEl>
                                        <p:attrNameLst>
                                          <p:attrName>style.visibility</p:attrName>
                                        </p:attrNameLst>
                                      </p:cBhvr>
                                      <p:to>
                                        <p:strVal val="visible"/>
                                      </p:to>
                                    </p:set>
                                    <p:animEffect transition="in" filter="slide(fromLeft)">
                                      <p:cBhvr>
                                        <p:cTn id="71" dur="500"/>
                                        <p:tgtEl>
                                          <p:spTgt spid="934955"/>
                                        </p:tgtEl>
                                      </p:cBhvr>
                                    </p:animEffect>
                                  </p:childTnLst>
                                  <p:subTnLst>
                                    <p:animClr clrSpc="rgb" dir="cw">
                                      <p:cBhvr override="childStyle">
                                        <p:cTn dur="1" fill="hold" display="0" masterRel="nextClick" afterEffect="1"/>
                                        <p:tgtEl>
                                          <p:spTgt spid="934955"/>
                                        </p:tgtEl>
                                        <p:attrNameLst>
                                          <p:attrName>ppt_c</p:attrName>
                                        </p:attrNameLst>
                                      </p:cBhvr>
                                      <p:to>
                                        <a:srgbClr val="00FF00"/>
                                      </p:to>
                                    </p:animClr>
                                  </p:sub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34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1" grpId="0"/>
      <p:bldP spid="934937" grpId="0" animBg="1"/>
      <p:bldP spid="934938" grpId="0" animBg="1"/>
      <p:bldP spid="934939" grpId="0" animBg="1"/>
      <p:bldP spid="934940" grpId="0" animBg="1"/>
      <p:bldP spid="934941" grpId="0" animBg="1"/>
      <p:bldP spid="934944" grpId="0" animBg="1"/>
      <p:bldP spid="934947" grpId="0" animBg="1"/>
      <p:bldP spid="934955" grpId="0" animBg="1"/>
      <p:bldP spid="9349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ea typeface="ＭＳ Ｐゴシック" pitchFamily="34" charset="-128"/>
              </a:rPr>
              <a:t>Exercise helps</a:t>
            </a:r>
          </a:p>
        </p:txBody>
      </p:sp>
      <p:sp>
        <p:nvSpPr>
          <p:cNvPr id="40962" name="Content Placeholder 2"/>
          <p:cNvSpPr>
            <a:spLocks noGrp="1"/>
          </p:cNvSpPr>
          <p:nvPr>
            <p:ph idx="1"/>
          </p:nvPr>
        </p:nvSpPr>
        <p:spPr>
          <a:xfrm>
            <a:off x="314325" y="1679575"/>
            <a:ext cx="5861843" cy="4572000"/>
          </a:xfrm>
        </p:spPr>
        <p:txBody>
          <a:bodyPr/>
          <a:lstStyle/>
          <a:p>
            <a:r>
              <a:rPr lang="en-US" dirty="0" smtClean="0">
                <a:ea typeface="ＭＳ Ｐゴシック" pitchFamily="34" charset="-128"/>
              </a:rPr>
              <a:t>What kind?</a:t>
            </a:r>
          </a:p>
          <a:p>
            <a:pPr lvl="1"/>
            <a:r>
              <a:rPr lang="en-US" dirty="0" smtClean="0">
                <a:ea typeface="ＭＳ Ｐゴシック" pitchFamily="34" charset="-128"/>
              </a:rPr>
              <a:t>Aerobic</a:t>
            </a:r>
          </a:p>
          <a:p>
            <a:pPr lvl="1"/>
            <a:r>
              <a:rPr lang="en-US" dirty="0" smtClean="0">
                <a:ea typeface="ＭＳ Ｐゴシック" pitchFamily="34" charset="-128"/>
              </a:rPr>
              <a:t>Resistance</a:t>
            </a:r>
          </a:p>
          <a:p>
            <a:pPr lvl="1"/>
            <a:r>
              <a:rPr lang="en-US" dirty="0" smtClean="0">
                <a:ea typeface="ＭＳ Ｐゴシック" pitchFamily="34" charset="-128"/>
              </a:rPr>
              <a:t>Stretching</a:t>
            </a:r>
          </a:p>
          <a:p>
            <a:r>
              <a:rPr lang="en-US" dirty="0" smtClean="0">
                <a:ea typeface="ＭＳ Ｐゴシック" pitchFamily="34" charset="-128"/>
              </a:rPr>
              <a:t>How to accomplish?</a:t>
            </a:r>
          </a:p>
          <a:p>
            <a:pPr lvl="1"/>
            <a:r>
              <a:rPr lang="en-US" dirty="0" smtClean="0">
                <a:ea typeface="ＭＳ Ｐゴシック" pitchFamily="34" charset="-128"/>
              </a:rPr>
              <a:t>With help and support</a:t>
            </a:r>
          </a:p>
          <a:p>
            <a:pPr lvl="1"/>
            <a:r>
              <a:rPr lang="en-US" dirty="0" smtClean="0">
                <a:ea typeface="ＭＳ Ｐゴシック" pitchFamily="34" charset="-128"/>
              </a:rPr>
              <a:t>Make it a part of the schedule</a:t>
            </a:r>
          </a:p>
          <a:p>
            <a:pPr lvl="1"/>
            <a:r>
              <a:rPr lang="en-US" dirty="0" smtClean="0">
                <a:ea typeface="ＭＳ Ｐゴシック" pitchFamily="34" charset="-128"/>
              </a:rPr>
              <a:t>work out slowly</a:t>
            </a:r>
          </a:p>
        </p:txBody>
      </p:sp>
      <p:sp>
        <p:nvSpPr>
          <p:cNvPr id="409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34B059-8A71-4AC6-84AA-7334B3CEEEB9}" type="slidenum">
              <a:rPr lang="en-US" sz="1600">
                <a:solidFill>
                  <a:srgbClr val="356FFF"/>
                </a:solidFill>
              </a:rPr>
              <a:pPr/>
              <a:t>30</a:t>
            </a:fld>
            <a:endParaRPr lang="en-US" sz="1600">
              <a:solidFill>
                <a:srgbClr val="356FFF"/>
              </a:solidFill>
            </a:endParaRPr>
          </a:p>
        </p:txBody>
      </p:sp>
      <p:pic>
        <p:nvPicPr>
          <p:cNvPr id="2" name="Picture 1"/>
          <p:cNvPicPr>
            <a:picLocks noChangeAspect="1"/>
          </p:cNvPicPr>
          <p:nvPr/>
        </p:nvPicPr>
        <p:blipFill>
          <a:blip r:embed="rId2"/>
          <a:stretch>
            <a:fillRect/>
          </a:stretch>
        </p:blipFill>
        <p:spPr>
          <a:xfrm>
            <a:off x="4619025" y="1679575"/>
            <a:ext cx="3738965" cy="2804224"/>
          </a:xfrm>
          <a:prstGeom prst="rect">
            <a:avLst/>
          </a:prstGeom>
        </p:spPr>
      </p:pic>
    </p:spTree>
    <p:extLst>
      <p:ext uri="{BB962C8B-B14F-4D97-AF65-F5344CB8AC3E}">
        <p14:creationId xmlns:p14="http://schemas.microsoft.com/office/powerpoint/2010/main" xmlns="" val="8005811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see:</a:t>
            </a:r>
            <a:r>
              <a:rPr lang="en-US" smtClean="0">
                <a:ea typeface="ＭＳ Ｐゴシック" pitchFamily="34" charset="-128"/>
              </a:rPr>
              <a:t> </a:t>
            </a:r>
            <a:br>
              <a:rPr lang="en-US" smtClean="0">
                <a:ea typeface="ＭＳ Ｐゴシック" pitchFamily="34" charset="-128"/>
              </a:rPr>
            </a:br>
            <a:r>
              <a:rPr lang="en-US" smtClean="0">
                <a:ea typeface="ＭＳ Ｐゴシック" pitchFamily="34" charset="-128"/>
              </a:rPr>
              <a:t>Hair Changes</a:t>
            </a:r>
          </a:p>
        </p:txBody>
      </p:sp>
      <p:sp>
        <p:nvSpPr>
          <p:cNvPr id="806915" name="Rectangle 3"/>
          <p:cNvSpPr>
            <a:spLocks noGrp="1" noChangeArrowheads="1"/>
          </p:cNvSpPr>
          <p:nvPr>
            <p:ph idx="1"/>
          </p:nvPr>
        </p:nvSpPr>
        <p:spPr>
          <a:xfrm>
            <a:off x="314326" y="1679575"/>
            <a:ext cx="5419314" cy="4572000"/>
          </a:xfrm>
        </p:spPr>
        <p:txBody>
          <a:bodyPr/>
          <a:lstStyle/>
          <a:p>
            <a:r>
              <a:rPr lang="en-US" dirty="0" smtClean="0">
                <a:ea typeface="ＭＳ Ｐゴシック" pitchFamily="34" charset="-128"/>
              </a:rPr>
              <a:t>Thinning or loss of body hair</a:t>
            </a:r>
          </a:p>
          <a:p>
            <a:pPr lvl="1"/>
            <a:r>
              <a:rPr lang="en-US" dirty="0" smtClean="0">
                <a:ea typeface="ＭＳ Ｐゴシック" pitchFamily="34" charset="-128"/>
              </a:rPr>
              <a:t>Unexpected</a:t>
            </a:r>
          </a:p>
          <a:p>
            <a:pPr lvl="1"/>
            <a:r>
              <a:rPr lang="en-US" dirty="0" smtClean="0">
                <a:ea typeface="ＭＳ Ｐゴシック" pitchFamily="34" charset="-128"/>
              </a:rPr>
              <a:t>Distressing</a:t>
            </a:r>
          </a:p>
          <a:p>
            <a:r>
              <a:rPr lang="en-US" dirty="0" smtClean="0">
                <a:ea typeface="ＭＳ Ｐゴシック" pitchFamily="34" charset="-128"/>
              </a:rPr>
              <a:t>Beard softer</a:t>
            </a:r>
          </a:p>
          <a:p>
            <a:r>
              <a:rPr lang="en-US" dirty="0" smtClean="0">
                <a:ea typeface="ＭＳ Ｐゴシック" pitchFamily="34" charset="-128"/>
              </a:rPr>
              <a:t>Educate the patient</a:t>
            </a:r>
          </a:p>
          <a:p>
            <a:r>
              <a:rPr lang="en-US" dirty="0" smtClean="0">
                <a:ea typeface="ＭＳ Ｐゴシック" pitchFamily="34" charset="-128"/>
              </a:rPr>
              <a:t>Reversible</a:t>
            </a:r>
          </a:p>
          <a:p>
            <a:pPr>
              <a:buFont typeface="Wingdings" pitchFamily="2" charset="2"/>
              <a:buNone/>
            </a:pPr>
            <a:endParaRPr lang="en-US" dirty="0" smtClean="0">
              <a:ea typeface="ＭＳ Ｐゴシック" pitchFamily="34" charset="-128"/>
            </a:endParaRPr>
          </a:p>
        </p:txBody>
      </p:sp>
      <p:sp>
        <p:nvSpPr>
          <p:cNvPr id="6963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D118E4-08D4-4EE4-AD4B-CDF4C946F564}" type="slidenum">
              <a:rPr lang="en-US" sz="1600">
                <a:solidFill>
                  <a:srgbClr val="356FFF"/>
                </a:solidFill>
              </a:rPr>
              <a:pPr/>
              <a:t>31</a:t>
            </a:fld>
            <a:endParaRPr lang="en-US" sz="1600">
              <a:solidFill>
                <a:srgbClr val="356FFF"/>
              </a:solidFill>
            </a:endParaRPr>
          </a:p>
        </p:txBody>
      </p:sp>
      <p:pic>
        <p:nvPicPr>
          <p:cNvPr id="2" name="Picture 1"/>
          <p:cNvPicPr>
            <a:picLocks noChangeAspect="1"/>
          </p:cNvPicPr>
          <p:nvPr/>
        </p:nvPicPr>
        <p:blipFill>
          <a:blip r:embed="rId3"/>
          <a:stretch>
            <a:fillRect/>
          </a:stretch>
        </p:blipFill>
        <p:spPr>
          <a:xfrm>
            <a:off x="6451600" y="2167869"/>
            <a:ext cx="2692400" cy="3022600"/>
          </a:xfrm>
          <a:prstGeom prst="rect">
            <a:avLst/>
          </a:prstGeom>
        </p:spPr>
      </p:pic>
    </p:spTree>
    <p:extLst>
      <p:ext uri="{BB962C8B-B14F-4D97-AF65-F5344CB8AC3E}">
        <p14:creationId xmlns:p14="http://schemas.microsoft.com/office/powerpoint/2010/main" xmlns="" val="3417510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691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6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6000" dirty="0" smtClean="0">
                <a:ea typeface="ＭＳ Ｐゴシック" pitchFamily="34" charset="-128"/>
              </a:rPr>
              <a:t>What </a:t>
            </a:r>
            <a:r>
              <a:rPr lang="en-US" sz="6000" dirty="0">
                <a:ea typeface="ＭＳ Ｐゴシック" pitchFamily="34" charset="-128"/>
              </a:rPr>
              <a:t>you </a:t>
            </a:r>
            <a:r>
              <a:rPr lang="en-US" sz="6000" dirty="0" smtClean="0">
                <a:ea typeface="ＭＳ Ｐゴシック" pitchFamily="34" charset="-128"/>
              </a:rPr>
              <a:t>don’</a:t>
            </a:r>
            <a:r>
              <a:rPr lang="en-US" altLang="ja-JP" sz="6000" dirty="0" smtClean="0">
                <a:ea typeface="ＭＳ Ｐゴシック" pitchFamily="34" charset="-128"/>
              </a:rPr>
              <a:t>t </a:t>
            </a:r>
            <a:r>
              <a:rPr lang="en-US" altLang="ja-JP" sz="6000" dirty="0">
                <a:ea typeface="ＭＳ Ｐゴシック" pitchFamily="34" charset="-128"/>
              </a:rPr>
              <a:t>see:</a:t>
            </a:r>
            <a:br>
              <a:rPr lang="en-US" altLang="ja-JP" sz="6000" dirty="0">
                <a:ea typeface="ＭＳ Ｐゴシック" pitchFamily="34" charset="-128"/>
              </a:rPr>
            </a:br>
            <a:endParaRPr lang="en-US" sz="6000"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32</a:t>
            </a:fld>
            <a:endParaRPr lang="en-US"/>
          </a:p>
        </p:txBody>
      </p:sp>
    </p:spTree>
    <p:extLst>
      <p:ext uri="{BB962C8B-B14F-4D97-AF65-F5344CB8AC3E}">
        <p14:creationId xmlns:p14="http://schemas.microsoft.com/office/powerpoint/2010/main" xmlns="" val="40426198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1625" y="533400"/>
            <a:ext cx="8553450" cy="800100"/>
          </a:xfrm>
        </p:spPr>
        <p:txBody>
          <a:bodyPr>
            <a:normAutofit/>
          </a:bodyPr>
          <a:lstStyle/>
          <a:p>
            <a:r>
              <a:rPr lang="en-US" altLang="ja-JP" dirty="0" smtClean="0">
                <a:ea typeface="ＭＳ Ｐゴシック" pitchFamily="34" charset="-128"/>
              </a:rPr>
              <a:t>Loss of Bone Mineral Density</a:t>
            </a:r>
            <a:endParaRPr lang="en-US" dirty="0" smtClean="0">
              <a:ea typeface="ＭＳ Ｐゴシック" pitchFamily="34" charset="-128"/>
            </a:endParaRPr>
          </a:p>
        </p:txBody>
      </p:sp>
      <p:sp>
        <p:nvSpPr>
          <p:cNvPr id="71683" name="Rectangle 3"/>
          <p:cNvSpPr>
            <a:spLocks noGrp="1" noChangeArrowheads="1"/>
          </p:cNvSpPr>
          <p:nvPr>
            <p:ph idx="1"/>
          </p:nvPr>
        </p:nvSpPr>
        <p:spPr>
          <a:xfrm>
            <a:off x="314326" y="1679575"/>
            <a:ext cx="6634276" cy="3806825"/>
          </a:xfrm>
        </p:spPr>
        <p:txBody>
          <a:bodyPr/>
          <a:lstStyle/>
          <a:p>
            <a:r>
              <a:rPr lang="en-US" sz="1800" dirty="0" smtClean="0">
                <a:ea typeface="ＭＳ Ｐゴシック" pitchFamily="34" charset="-128"/>
              </a:rPr>
              <a:t>A significant low BMD before ADT</a:t>
            </a:r>
            <a:r>
              <a:rPr lang="en-US" sz="1800" baseline="30000" dirty="0" smtClean="0">
                <a:ea typeface="ＭＳ Ｐゴシック" pitchFamily="34" charset="-128"/>
              </a:rPr>
              <a:t>1</a:t>
            </a:r>
          </a:p>
          <a:p>
            <a:r>
              <a:rPr lang="en-US" sz="1800" dirty="0" smtClean="0">
                <a:ea typeface="ＭＳ Ｐゴシック" pitchFamily="34" charset="-128"/>
              </a:rPr>
              <a:t>Many prostate cancer patients have low </a:t>
            </a:r>
            <a:r>
              <a:rPr lang="en-US" sz="1800" dirty="0" err="1" smtClean="0">
                <a:ea typeface="ＭＳ Ｐゴシック" pitchFamily="34" charset="-128"/>
              </a:rPr>
              <a:t>vit</a:t>
            </a:r>
            <a:r>
              <a:rPr lang="en-US" sz="1800" dirty="0" smtClean="0">
                <a:ea typeface="ＭＳ Ｐゴシック" pitchFamily="34" charset="-128"/>
              </a:rPr>
              <a:t> D levels</a:t>
            </a:r>
          </a:p>
          <a:p>
            <a:r>
              <a:rPr lang="en-US" sz="1800" dirty="0" smtClean="0">
                <a:ea typeface="ＭＳ Ｐゴシック" pitchFamily="34" charset="-128"/>
              </a:rPr>
              <a:t>Men tend to have a low dietary intake of calcium</a:t>
            </a:r>
          </a:p>
          <a:p>
            <a:r>
              <a:rPr lang="en-US" sz="1800" dirty="0" smtClean="0">
                <a:ea typeface="ＭＳ Ｐゴシック" pitchFamily="34" charset="-128"/>
              </a:rPr>
              <a:t>BMD loss occurs at greater rate than seen in women </a:t>
            </a:r>
            <a:r>
              <a:rPr lang="en-US" sz="1800" baseline="30000" dirty="0" smtClean="0">
                <a:ea typeface="ＭＳ Ｐゴシック" pitchFamily="34" charset="-128"/>
              </a:rPr>
              <a:t>2, 3</a:t>
            </a:r>
            <a:endParaRPr lang="en-US" sz="1800" dirty="0" smtClean="0">
              <a:ea typeface="ＭＳ Ｐゴシック" pitchFamily="34" charset="-128"/>
            </a:endParaRPr>
          </a:p>
          <a:p>
            <a:r>
              <a:rPr lang="en-US" sz="1800" dirty="0" smtClean="0">
                <a:ea typeface="ＭＳ Ｐゴシック" pitchFamily="34" charset="-128"/>
              </a:rPr>
              <a:t>Risk of fracture is increased </a:t>
            </a:r>
            <a:r>
              <a:rPr lang="en-US" sz="1800" baseline="30000" dirty="0" smtClean="0">
                <a:ea typeface="ＭＳ Ｐゴシック" pitchFamily="34" charset="-128"/>
              </a:rPr>
              <a:t>4, 5</a:t>
            </a:r>
          </a:p>
          <a:p>
            <a:r>
              <a:rPr lang="en-US" sz="1800" dirty="0" smtClean="0">
                <a:ea typeface="ＭＳ Ｐゴシック" pitchFamily="34" charset="-128"/>
              </a:rPr>
              <a:t>Unlike weight gain, BMD loss continues over time </a:t>
            </a:r>
            <a:r>
              <a:rPr lang="en-US" sz="1800" baseline="30000" dirty="0" smtClean="0">
                <a:ea typeface="ＭＳ Ｐゴシック" pitchFamily="34" charset="-128"/>
              </a:rPr>
              <a:t>6</a:t>
            </a:r>
          </a:p>
        </p:txBody>
      </p:sp>
      <p:sp>
        <p:nvSpPr>
          <p:cNvPr id="7168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4C83B1-B356-4AA6-9663-C65E5CFFCE4F}" type="slidenum">
              <a:rPr lang="en-US" sz="1600">
                <a:solidFill>
                  <a:srgbClr val="356FFF"/>
                </a:solidFill>
              </a:rPr>
              <a:pPr/>
              <a:t>33</a:t>
            </a:fld>
            <a:endParaRPr lang="en-US" sz="1600">
              <a:solidFill>
                <a:srgbClr val="356FFF"/>
              </a:solidFill>
            </a:endParaRPr>
          </a:p>
        </p:txBody>
      </p:sp>
      <p:sp>
        <p:nvSpPr>
          <p:cNvPr id="71684" name="Rectangle 4"/>
          <p:cNvSpPr>
            <a:spLocks noChangeArrowheads="1"/>
          </p:cNvSpPr>
          <p:nvPr/>
        </p:nvSpPr>
        <p:spPr bwMode="auto">
          <a:xfrm>
            <a:off x="381000" y="6167438"/>
            <a:ext cx="8089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spcBef>
                <a:spcPct val="50000"/>
              </a:spcBef>
            </a:pPr>
            <a:r>
              <a:rPr lang="en-US" sz="1200" b="1"/>
              <a:t>1. Smith MJ Cancer 2001  2. Higano Urology 2004  3. Smith MR NEJM</a:t>
            </a:r>
            <a:r>
              <a:rPr lang="en-US" sz="1200" b="1" i="1"/>
              <a:t> </a:t>
            </a:r>
            <a:r>
              <a:rPr lang="en-US" sz="1200" b="1"/>
              <a:t>2001 4.  Shahinian NEJM 2005  5. Smith J Clin Oncol 2005 6. Lee Cancer 2005</a:t>
            </a:r>
          </a:p>
        </p:txBody>
      </p:sp>
    </p:spTree>
    <p:extLst>
      <p:ext uri="{BB962C8B-B14F-4D97-AF65-F5344CB8AC3E}">
        <p14:creationId xmlns:p14="http://schemas.microsoft.com/office/powerpoint/2010/main" xmlns="" val="17791392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BMD Evaluation and Treatment </a:t>
            </a:r>
          </a:p>
        </p:txBody>
      </p:sp>
      <p:sp>
        <p:nvSpPr>
          <p:cNvPr id="73731" name="Rectangle 3"/>
          <p:cNvSpPr>
            <a:spLocks noGrp="1" noChangeArrowheads="1"/>
          </p:cNvSpPr>
          <p:nvPr>
            <p:ph idx="1"/>
          </p:nvPr>
        </p:nvSpPr>
        <p:spPr>
          <a:xfrm>
            <a:off x="314325" y="1679575"/>
            <a:ext cx="8532813" cy="4114800"/>
          </a:xfrm>
        </p:spPr>
        <p:txBody>
          <a:bodyPr/>
          <a:lstStyle/>
          <a:p>
            <a:pPr>
              <a:lnSpc>
                <a:spcPct val="115000"/>
              </a:lnSpc>
              <a:spcAft>
                <a:spcPct val="0"/>
              </a:spcAft>
            </a:pPr>
            <a:r>
              <a:rPr lang="en-US" sz="3200" dirty="0" smtClean="0">
                <a:ea typeface="ＭＳ Ｐゴシック" pitchFamily="34" charset="-128"/>
              </a:rPr>
              <a:t>Monitor BMD, during ADT</a:t>
            </a:r>
            <a:r>
              <a:rPr lang="en-US" sz="3200" baseline="30000" dirty="0" smtClean="0">
                <a:ea typeface="ＭＳ Ｐゴシック" pitchFamily="34" charset="-128"/>
              </a:rPr>
              <a:t>1</a:t>
            </a:r>
            <a:endParaRPr lang="en-US" sz="3200" dirty="0" smtClean="0">
              <a:ea typeface="ＭＳ Ｐゴシック" pitchFamily="34" charset="-128"/>
            </a:endParaRPr>
          </a:p>
          <a:p>
            <a:pPr>
              <a:lnSpc>
                <a:spcPct val="120000"/>
              </a:lnSpc>
            </a:pPr>
            <a:r>
              <a:rPr lang="en-US" sz="3200" dirty="0" smtClean="0">
                <a:ea typeface="ＭＳ Ｐゴシック" pitchFamily="34" charset="-128"/>
              </a:rPr>
              <a:t>Treat osteoporosis</a:t>
            </a:r>
          </a:p>
          <a:p>
            <a:pPr lvl="1">
              <a:lnSpc>
                <a:spcPct val="120000"/>
              </a:lnSpc>
            </a:pPr>
            <a:r>
              <a:rPr lang="en-US" sz="3200" dirty="0">
                <a:ea typeface="ＭＳ Ｐゴシック" pitchFamily="34" charset="-128"/>
              </a:rPr>
              <a:t>Zoledronic acid (</a:t>
            </a:r>
            <a:r>
              <a:rPr lang="en-US" sz="3200" dirty="0" err="1">
                <a:ea typeface="ＭＳ Ｐゴシック" pitchFamily="34" charset="-128"/>
              </a:rPr>
              <a:t>Zometa</a:t>
            </a:r>
            <a:r>
              <a:rPr lang="en-US" sz="3200" dirty="0">
                <a:ea typeface="ＭＳ Ｐゴシック" pitchFamily="34" charset="-128"/>
              </a:rPr>
              <a:t>)*</a:t>
            </a:r>
            <a:r>
              <a:rPr lang="en-US" sz="3200" baseline="30000" dirty="0" smtClean="0">
                <a:ea typeface="ＭＳ Ｐゴシック" pitchFamily="34" charset="-128"/>
              </a:rPr>
              <a:t>2</a:t>
            </a:r>
            <a:r>
              <a:rPr lang="en-US" sz="3200" dirty="0" smtClean="0">
                <a:ea typeface="ＭＳ Ｐゴシック" pitchFamily="34" charset="-128"/>
              </a:rPr>
              <a:t>plus calcium and </a:t>
            </a:r>
            <a:r>
              <a:rPr lang="en-US" sz="3200" dirty="0" err="1" smtClean="0">
                <a:ea typeface="ＭＳ Ｐゴシック" pitchFamily="34" charset="-128"/>
              </a:rPr>
              <a:t>vit</a:t>
            </a:r>
            <a:r>
              <a:rPr lang="en-US" sz="3200" dirty="0" smtClean="0">
                <a:ea typeface="ＭＳ Ｐゴシック" pitchFamily="34" charset="-128"/>
              </a:rPr>
              <a:t> D</a:t>
            </a:r>
          </a:p>
          <a:p>
            <a:pPr lvl="1">
              <a:lnSpc>
                <a:spcPct val="120000"/>
              </a:lnSpc>
            </a:pPr>
            <a:r>
              <a:rPr lang="en-US" sz="3200" dirty="0" smtClean="0">
                <a:ea typeface="ＭＳ Ｐゴシック" pitchFamily="34" charset="-128"/>
              </a:rPr>
              <a:t>Estrogens</a:t>
            </a:r>
          </a:p>
        </p:txBody>
      </p:sp>
      <p:sp>
        <p:nvSpPr>
          <p:cNvPr id="7372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3325344-6B7C-4469-9285-9C780530013B}" type="slidenum">
              <a:rPr lang="en-US" sz="1600">
                <a:solidFill>
                  <a:srgbClr val="356FFF"/>
                </a:solidFill>
              </a:rPr>
              <a:pPr/>
              <a:t>34</a:t>
            </a:fld>
            <a:endParaRPr lang="en-US" sz="1600">
              <a:solidFill>
                <a:srgbClr val="356FFF"/>
              </a:solidFill>
            </a:endParaRPr>
          </a:p>
        </p:txBody>
      </p:sp>
      <p:sp>
        <p:nvSpPr>
          <p:cNvPr id="73732" name="Text Box 4"/>
          <p:cNvSpPr txBox="1">
            <a:spLocks noChangeArrowheads="1"/>
          </p:cNvSpPr>
          <p:nvPr/>
        </p:nvSpPr>
        <p:spPr bwMode="auto">
          <a:xfrm>
            <a:off x="428625" y="6172200"/>
            <a:ext cx="4341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None/>
            </a:pPr>
            <a:r>
              <a:rPr lang="en-US" sz="1200" b="1"/>
              <a:t>1. Higano Urol Clin North Amer 2004  2. Smith J Urol 2003</a:t>
            </a:r>
            <a:endParaRPr lang="en-US"/>
          </a:p>
        </p:txBody>
      </p:sp>
      <p:sp>
        <p:nvSpPr>
          <p:cNvPr id="73733" name="Text Box 5"/>
          <p:cNvSpPr txBox="1">
            <a:spLocks noChangeArrowheads="1"/>
          </p:cNvSpPr>
          <p:nvPr/>
        </p:nvSpPr>
        <p:spPr bwMode="auto">
          <a:xfrm>
            <a:off x="1063625" y="5526088"/>
            <a:ext cx="4362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b="1">
                <a:solidFill>
                  <a:schemeClr val="tx2"/>
                </a:solidFill>
              </a:rPr>
              <a:t>*not approved for treatment of male osteoporosis</a:t>
            </a:r>
            <a:endParaRPr lang="en-US"/>
          </a:p>
        </p:txBody>
      </p:sp>
    </p:spTree>
    <p:extLst>
      <p:ext uri="{BB962C8B-B14F-4D97-AF65-F5344CB8AC3E}">
        <p14:creationId xmlns:p14="http://schemas.microsoft.com/office/powerpoint/2010/main" xmlns="" val="366890085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2800" smtClean="0">
                <a:ea typeface="ＭＳ Ｐゴシック" pitchFamily="34" charset="-128"/>
              </a:rPr>
              <a:t>What you don</a:t>
            </a:r>
            <a:r>
              <a:rPr lang="ja-JP" altLang="en-US" sz="2800" smtClean="0">
                <a:ea typeface="ＭＳ Ｐゴシック" pitchFamily="34" charset="-128"/>
              </a:rPr>
              <a:t>’</a:t>
            </a:r>
            <a:r>
              <a:rPr lang="en-US" altLang="ja-JP" sz="2800" smtClean="0">
                <a:ea typeface="ＭＳ Ｐゴシック" pitchFamily="34" charset="-128"/>
              </a:rPr>
              <a:t>t see:</a:t>
            </a:r>
            <a:br>
              <a:rPr lang="en-US" altLang="ja-JP" sz="2800" smtClean="0">
                <a:ea typeface="ＭＳ Ｐゴシック" pitchFamily="34" charset="-128"/>
              </a:rPr>
            </a:br>
            <a:r>
              <a:rPr lang="en-US" altLang="ja-JP" smtClean="0">
                <a:ea typeface="ＭＳ Ｐゴシック" pitchFamily="34" charset="-128"/>
              </a:rPr>
              <a:t>Anemia</a:t>
            </a:r>
            <a:endParaRPr lang="en-US" smtClean="0">
              <a:ea typeface="ＭＳ Ｐゴシック" pitchFamily="34" charset="-128"/>
            </a:endParaRPr>
          </a:p>
        </p:txBody>
      </p:sp>
      <p:sp>
        <p:nvSpPr>
          <p:cNvPr id="796675" name="Rectangle 3"/>
          <p:cNvSpPr>
            <a:spLocks noGrp="1" noChangeArrowheads="1"/>
          </p:cNvSpPr>
          <p:nvPr>
            <p:ph idx="1"/>
          </p:nvPr>
        </p:nvSpPr>
        <p:spPr/>
        <p:txBody>
          <a:bodyPr/>
          <a:lstStyle/>
          <a:p>
            <a:pPr>
              <a:lnSpc>
                <a:spcPct val="110000"/>
              </a:lnSpc>
            </a:pPr>
            <a:r>
              <a:rPr lang="en-US" sz="2400" dirty="0" smtClean="0">
                <a:ea typeface="ＭＳ Ｐゴシック" pitchFamily="34" charset="-128"/>
              </a:rPr>
              <a:t>Incidence up to 90%</a:t>
            </a:r>
            <a:r>
              <a:rPr lang="en-US" sz="2400" baseline="30000" dirty="0" smtClean="0">
                <a:ea typeface="ＭＳ Ｐゴシック" pitchFamily="34" charset="-128"/>
              </a:rPr>
              <a:t>1, 2</a:t>
            </a:r>
          </a:p>
          <a:p>
            <a:pPr>
              <a:lnSpc>
                <a:spcPct val="110000"/>
              </a:lnSpc>
            </a:pPr>
            <a:r>
              <a:rPr lang="en-US" sz="2400" dirty="0" smtClean="0">
                <a:ea typeface="ＭＳ Ｐゴシック" pitchFamily="34" charset="-128"/>
              </a:rPr>
              <a:t>Usually mild to moderate</a:t>
            </a:r>
            <a:endParaRPr lang="en-US" sz="2400" baseline="30000" dirty="0" smtClean="0">
              <a:ea typeface="ＭＳ Ｐゴシック" pitchFamily="34" charset="-128"/>
            </a:endParaRPr>
          </a:p>
          <a:p>
            <a:pPr>
              <a:lnSpc>
                <a:spcPct val="110000"/>
              </a:lnSpc>
            </a:pPr>
            <a:r>
              <a:rPr lang="en-US" sz="2400" dirty="0" smtClean="0">
                <a:ea typeface="ＭＳ Ｐゴシック" pitchFamily="34" charset="-128"/>
              </a:rPr>
              <a:t>Normochromic, normocytic</a:t>
            </a:r>
          </a:p>
          <a:p>
            <a:pPr>
              <a:lnSpc>
                <a:spcPct val="110000"/>
              </a:lnSpc>
            </a:pPr>
            <a:r>
              <a:rPr lang="en-US" sz="2400" dirty="0" smtClean="0">
                <a:ea typeface="ＭＳ Ｐゴシック" pitchFamily="34" charset="-128"/>
              </a:rPr>
              <a:t>Does not correlate with fatigue symptoms</a:t>
            </a:r>
          </a:p>
          <a:p>
            <a:pPr>
              <a:lnSpc>
                <a:spcPct val="110000"/>
              </a:lnSpc>
            </a:pPr>
            <a:r>
              <a:rPr lang="en-US" sz="2400" dirty="0" smtClean="0">
                <a:ea typeface="ＭＳ Ｐゴシック" pitchFamily="34" charset="-128"/>
              </a:rPr>
              <a:t>Responds well to erythropoietin </a:t>
            </a:r>
            <a:r>
              <a:rPr lang="en-US" sz="2400" baseline="30000" dirty="0" smtClean="0">
                <a:ea typeface="ＭＳ Ｐゴシック" pitchFamily="34" charset="-128"/>
              </a:rPr>
              <a:t>3,4</a:t>
            </a:r>
          </a:p>
          <a:p>
            <a:pPr>
              <a:lnSpc>
                <a:spcPct val="110000"/>
              </a:lnSpc>
            </a:pPr>
            <a:r>
              <a:rPr lang="en-US" sz="2400" dirty="0" smtClean="0">
                <a:ea typeface="ＭＳ Ｐゴシック" pitchFamily="34" charset="-128"/>
              </a:rPr>
              <a:t>Reversible</a:t>
            </a:r>
            <a:endParaRPr lang="en-US" sz="2400" baseline="30000" dirty="0" smtClean="0">
              <a:ea typeface="ＭＳ Ｐゴシック" pitchFamily="34" charset="-128"/>
            </a:endParaRPr>
          </a:p>
          <a:p>
            <a:pPr>
              <a:lnSpc>
                <a:spcPct val="110000"/>
              </a:lnSpc>
              <a:buFont typeface="Wingdings" pitchFamily="2" charset="2"/>
              <a:buNone/>
            </a:pPr>
            <a:endParaRPr lang="en-US" sz="2400" dirty="0" smtClean="0">
              <a:ea typeface="ＭＳ Ｐゴシック" pitchFamily="34" charset="-128"/>
            </a:endParaRPr>
          </a:p>
        </p:txBody>
      </p:sp>
      <p:sp>
        <p:nvSpPr>
          <p:cNvPr id="7782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33C9CF-20AD-4EB0-8FC3-052C0B086712}" type="slidenum">
              <a:rPr lang="en-US" sz="1600">
                <a:solidFill>
                  <a:srgbClr val="356FFF"/>
                </a:solidFill>
              </a:rPr>
              <a:pPr/>
              <a:t>35</a:t>
            </a:fld>
            <a:endParaRPr lang="en-US" sz="1600">
              <a:solidFill>
                <a:srgbClr val="356FFF"/>
              </a:solidFill>
            </a:endParaRPr>
          </a:p>
        </p:txBody>
      </p:sp>
      <p:sp>
        <p:nvSpPr>
          <p:cNvPr id="77828" name="Rectangle 4"/>
          <p:cNvSpPr>
            <a:spLocks noChangeArrowheads="1"/>
          </p:cNvSpPr>
          <p:nvPr/>
        </p:nvSpPr>
        <p:spPr bwMode="auto">
          <a:xfrm>
            <a:off x="431800" y="6021388"/>
            <a:ext cx="7170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200" b="1"/>
              <a:t>1. Crawford Cancer 1990  2. Strum J Urol 1997  3. Strum Br J Urol 1997 4. Beshara Prostate 1997</a:t>
            </a:r>
            <a:r>
              <a:rPr lang="en-US" sz="1400"/>
              <a:t> </a:t>
            </a:r>
          </a:p>
        </p:txBody>
      </p:sp>
    </p:spTree>
    <p:extLst>
      <p:ext uri="{BB962C8B-B14F-4D97-AF65-F5344CB8AC3E}">
        <p14:creationId xmlns:p14="http://schemas.microsoft.com/office/powerpoint/2010/main" xmlns="" val="2696862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6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sz="2400" smtClean="0">
                <a:ea typeface="ＭＳ Ｐゴシック" pitchFamily="34" charset="-128"/>
              </a:rPr>
              <a:t>What you don</a:t>
            </a:r>
            <a:r>
              <a:rPr lang="ja-JP" altLang="en-US" sz="2400" smtClean="0">
                <a:ea typeface="ＭＳ Ｐゴシック" pitchFamily="34" charset="-128"/>
              </a:rPr>
              <a:t>’</a:t>
            </a:r>
            <a:r>
              <a:rPr lang="en-US" altLang="ja-JP" sz="2400" smtClean="0">
                <a:ea typeface="ＭＳ Ｐゴシック" pitchFamily="34" charset="-128"/>
              </a:rPr>
              <a:t>t see:</a:t>
            </a:r>
            <a:br>
              <a:rPr lang="en-US" altLang="ja-JP" sz="2400" smtClean="0">
                <a:ea typeface="ＭＳ Ｐゴシック" pitchFamily="34" charset="-128"/>
              </a:rPr>
            </a:br>
            <a:r>
              <a:rPr lang="en-US" altLang="ja-JP" sz="3200" smtClean="0">
                <a:ea typeface="ＭＳ Ｐゴシック" pitchFamily="34" charset="-128"/>
              </a:rPr>
              <a:t>ADT Induces Insulin Resistance-Like Syndrome</a:t>
            </a:r>
            <a:endParaRPr lang="en-US" smtClean="0">
              <a:ea typeface="ＭＳ Ｐゴシック" pitchFamily="34" charset="-128"/>
            </a:endParaRPr>
          </a:p>
        </p:txBody>
      </p:sp>
      <p:sp>
        <p:nvSpPr>
          <p:cNvPr id="79875" name="Rectangle 3"/>
          <p:cNvSpPr>
            <a:spLocks noGrp="1" noChangeArrowheads="1"/>
          </p:cNvSpPr>
          <p:nvPr>
            <p:ph idx="1"/>
          </p:nvPr>
        </p:nvSpPr>
        <p:spPr>
          <a:xfrm>
            <a:off x="314325" y="1831975"/>
            <a:ext cx="8532813" cy="3924300"/>
          </a:xfrm>
        </p:spPr>
        <p:txBody>
          <a:bodyPr/>
          <a:lstStyle/>
          <a:p>
            <a:r>
              <a:rPr lang="en-US" smtClean="0">
                <a:ea typeface="ＭＳ Ｐゴシック" pitchFamily="34" charset="-128"/>
              </a:rPr>
              <a:t>Hyperlipidemia </a:t>
            </a:r>
            <a:r>
              <a:rPr lang="en-US" baseline="30000" smtClean="0">
                <a:ea typeface="ＭＳ Ｐゴシック" pitchFamily="34" charset="-128"/>
              </a:rPr>
              <a:t>1, 2</a:t>
            </a:r>
            <a:endParaRPr lang="en-US" smtClean="0">
              <a:ea typeface="ＭＳ Ｐゴシック" pitchFamily="34" charset="-128"/>
            </a:endParaRPr>
          </a:p>
          <a:p>
            <a:r>
              <a:rPr lang="en-US" smtClean="0">
                <a:ea typeface="ＭＳ Ｐゴシック" pitchFamily="34" charset="-128"/>
              </a:rPr>
              <a:t>Glucose intolerance </a:t>
            </a:r>
            <a:r>
              <a:rPr lang="en-US" baseline="30000" smtClean="0">
                <a:ea typeface="ＭＳ Ｐゴシック" pitchFamily="34" charset="-128"/>
              </a:rPr>
              <a:t>3, 4, 5</a:t>
            </a:r>
            <a:endParaRPr lang="en-US" smtClean="0">
              <a:ea typeface="ＭＳ Ｐゴシック" pitchFamily="34" charset="-128"/>
            </a:endParaRPr>
          </a:p>
          <a:p>
            <a:r>
              <a:rPr lang="en-US" smtClean="0">
                <a:ea typeface="ＭＳ Ｐゴシック" pitchFamily="34" charset="-128"/>
              </a:rPr>
              <a:t>Hypertension </a:t>
            </a:r>
            <a:r>
              <a:rPr lang="en-US" baseline="30000" smtClean="0">
                <a:ea typeface="ＭＳ Ｐゴシック" pitchFamily="34" charset="-128"/>
              </a:rPr>
              <a:t>3, 4</a:t>
            </a:r>
            <a:endParaRPr lang="en-US" smtClean="0">
              <a:ea typeface="ＭＳ Ｐゴシック" pitchFamily="34" charset="-128"/>
            </a:endParaRPr>
          </a:p>
          <a:p>
            <a:r>
              <a:rPr lang="en-US" smtClean="0">
                <a:ea typeface="ＭＳ Ｐゴシック" pitchFamily="34" charset="-128"/>
              </a:rPr>
              <a:t>Increased cardiovascular risk </a:t>
            </a:r>
            <a:r>
              <a:rPr lang="en-US" baseline="30000" smtClean="0">
                <a:ea typeface="ＭＳ Ｐゴシック" pitchFamily="34" charset="-128"/>
              </a:rPr>
              <a:t>3, 4, 6</a:t>
            </a:r>
            <a:endParaRPr lang="en-US" smtClean="0">
              <a:ea typeface="ＭＳ Ｐゴシック" pitchFamily="34" charset="-128"/>
            </a:endParaRPr>
          </a:p>
          <a:p>
            <a:endParaRPr lang="en-US" smtClean="0">
              <a:ea typeface="ＭＳ Ｐゴシック" pitchFamily="34" charset="-128"/>
            </a:endParaRPr>
          </a:p>
        </p:txBody>
      </p:sp>
      <p:sp>
        <p:nvSpPr>
          <p:cNvPr id="7987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CC7E5F5-791C-4EDF-8463-5C41CA65548C}" type="slidenum">
              <a:rPr lang="en-US" sz="1600">
                <a:solidFill>
                  <a:srgbClr val="356FFF"/>
                </a:solidFill>
              </a:rPr>
              <a:pPr/>
              <a:t>36</a:t>
            </a:fld>
            <a:endParaRPr lang="en-US" sz="1600">
              <a:solidFill>
                <a:srgbClr val="356FFF"/>
              </a:solidFill>
            </a:endParaRPr>
          </a:p>
        </p:txBody>
      </p:sp>
      <p:sp>
        <p:nvSpPr>
          <p:cNvPr id="79876" name="Text Box 4"/>
          <p:cNvSpPr txBox="1">
            <a:spLocks noChangeArrowheads="1"/>
          </p:cNvSpPr>
          <p:nvPr/>
        </p:nvSpPr>
        <p:spPr bwMode="auto">
          <a:xfrm>
            <a:off x="292100" y="6038850"/>
            <a:ext cx="83724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sz="1200" b="1"/>
              <a:t>1.  Arrer J Clin Endocrin Metab 1996 2. Smith MR J Clin Endocrin Metab 2002  3.Higano Urology 1996  4. Inaba Metabolism 2005  5. Basaira Cancer 2006 6. Keating J Clin Oncol 2006</a:t>
            </a:r>
          </a:p>
        </p:txBody>
      </p:sp>
    </p:spTree>
    <p:extLst>
      <p:ext uri="{BB962C8B-B14F-4D97-AF65-F5344CB8AC3E}">
        <p14:creationId xmlns:p14="http://schemas.microsoft.com/office/powerpoint/2010/main" xmlns="" val="2881390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ea typeface="ＭＳ Ｐゴシック" pitchFamily="34" charset="-128"/>
              </a:rPr>
              <a:t>Recommendations </a:t>
            </a:r>
          </a:p>
        </p:txBody>
      </p:sp>
      <p:sp>
        <p:nvSpPr>
          <p:cNvPr id="812036" name="Rectangle 4"/>
          <p:cNvSpPr>
            <a:spLocks noGrp="1" noChangeArrowheads="1"/>
          </p:cNvSpPr>
          <p:nvPr>
            <p:ph idx="1"/>
          </p:nvPr>
        </p:nvSpPr>
        <p:spPr>
          <a:xfrm>
            <a:off x="314325" y="1679575"/>
            <a:ext cx="8532813" cy="4953000"/>
          </a:xfrm>
        </p:spPr>
        <p:txBody>
          <a:bodyPr/>
          <a:lstStyle/>
          <a:p>
            <a:pPr>
              <a:spcBef>
                <a:spcPct val="10000"/>
              </a:spcBef>
              <a:spcAft>
                <a:spcPct val="30000"/>
              </a:spcAft>
            </a:pPr>
            <a:r>
              <a:rPr lang="en-US" smtClean="0">
                <a:ea typeface="ＭＳ Ｐゴシック" pitchFamily="34" charset="-128"/>
              </a:rPr>
              <a:t>Monitor</a:t>
            </a:r>
          </a:p>
          <a:p>
            <a:pPr lvl="1">
              <a:spcBef>
                <a:spcPct val="10000"/>
              </a:spcBef>
              <a:spcAft>
                <a:spcPct val="30000"/>
              </a:spcAft>
            </a:pPr>
            <a:r>
              <a:rPr lang="en-US" smtClean="0">
                <a:ea typeface="ＭＳ Ｐゴシック" pitchFamily="34" charset="-128"/>
              </a:rPr>
              <a:t>Serum glucose</a:t>
            </a:r>
          </a:p>
          <a:p>
            <a:pPr lvl="1">
              <a:spcBef>
                <a:spcPct val="10000"/>
              </a:spcBef>
              <a:spcAft>
                <a:spcPct val="30000"/>
              </a:spcAft>
            </a:pPr>
            <a:r>
              <a:rPr lang="en-US" smtClean="0">
                <a:ea typeface="ＭＳ Ｐゴシック" pitchFamily="34" charset="-128"/>
              </a:rPr>
              <a:t>Lipids</a:t>
            </a:r>
          </a:p>
          <a:p>
            <a:pPr lvl="1">
              <a:spcBef>
                <a:spcPct val="10000"/>
              </a:spcBef>
              <a:spcAft>
                <a:spcPct val="30000"/>
              </a:spcAft>
            </a:pPr>
            <a:r>
              <a:rPr lang="en-US" smtClean="0">
                <a:ea typeface="ＭＳ Ｐゴシック" pitchFamily="34" charset="-128"/>
              </a:rPr>
              <a:t>Blood pressure</a:t>
            </a:r>
          </a:p>
          <a:p>
            <a:pPr lvl="1">
              <a:spcBef>
                <a:spcPct val="10000"/>
              </a:spcBef>
              <a:spcAft>
                <a:spcPct val="30000"/>
              </a:spcAft>
            </a:pPr>
            <a:r>
              <a:rPr lang="en-US" smtClean="0">
                <a:ea typeface="ＭＳ Ｐゴシック" pitchFamily="34" charset="-128"/>
              </a:rPr>
              <a:t>Weight</a:t>
            </a:r>
          </a:p>
          <a:p>
            <a:pPr>
              <a:spcBef>
                <a:spcPct val="10000"/>
              </a:spcBef>
              <a:spcAft>
                <a:spcPct val="30000"/>
              </a:spcAft>
            </a:pPr>
            <a:r>
              <a:rPr lang="en-US" smtClean="0">
                <a:ea typeface="ＭＳ Ｐゴシック" pitchFamily="34" charset="-128"/>
              </a:rPr>
              <a:t>Exercise</a:t>
            </a:r>
          </a:p>
          <a:p>
            <a:pPr>
              <a:spcBef>
                <a:spcPct val="10000"/>
              </a:spcBef>
              <a:spcAft>
                <a:spcPct val="30000"/>
              </a:spcAft>
            </a:pPr>
            <a:r>
              <a:rPr lang="en-US" smtClean="0">
                <a:ea typeface="ＭＳ Ｐゴシック" pitchFamily="34" charset="-128"/>
              </a:rPr>
              <a:t>Diet</a:t>
            </a:r>
          </a:p>
          <a:p>
            <a:pPr>
              <a:spcBef>
                <a:spcPct val="10000"/>
              </a:spcBef>
              <a:spcAft>
                <a:spcPct val="30000"/>
              </a:spcAft>
            </a:pPr>
            <a:r>
              <a:rPr lang="en-US" smtClean="0">
                <a:ea typeface="ＭＳ Ｐゴシック" pitchFamily="34" charset="-128"/>
              </a:rPr>
              <a:t>Treat hyperlipidemia, hypertension, diabetes</a:t>
            </a:r>
            <a:endParaRPr lang="en-US" sz="2400" smtClean="0">
              <a:ea typeface="ＭＳ Ｐゴシック" pitchFamily="34" charset="-128"/>
            </a:endParaRPr>
          </a:p>
        </p:txBody>
      </p:sp>
      <p:sp>
        <p:nvSpPr>
          <p:cNvPr id="8601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5EB114C-8271-4BD8-B100-08DAC71EED39}" type="slidenum">
              <a:rPr lang="en-US" sz="1600">
                <a:solidFill>
                  <a:srgbClr val="356FFF"/>
                </a:solidFill>
              </a:rPr>
              <a:pPr/>
              <a:t>37</a:t>
            </a:fld>
            <a:endParaRPr lang="en-US" sz="1600">
              <a:solidFill>
                <a:srgbClr val="356FFF"/>
              </a:solidFill>
            </a:endParaRPr>
          </a:p>
        </p:txBody>
      </p:sp>
    </p:spTree>
    <p:extLst>
      <p:ext uri="{BB962C8B-B14F-4D97-AF65-F5344CB8AC3E}">
        <p14:creationId xmlns:p14="http://schemas.microsoft.com/office/powerpoint/2010/main" xmlns="" val="2470232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2036">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203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2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38</a:t>
            </a:fld>
            <a:endParaRPr lang="en-US"/>
          </a:p>
        </p:txBody>
      </p:sp>
      <p:sp>
        <p:nvSpPr>
          <p:cNvPr id="5" name="Rectangle 2"/>
          <p:cNvSpPr>
            <a:spLocks noGrp="1" noChangeArrowheads="1"/>
          </p:cNvSpPr>
          <p:nvPr>
            <p:ph idx="1"/>
          </p:nvPr>
        </p:nvSpPr>
        <p:spPr/>
        <p:txBody>
          <a:bodyPr/>
          <a:lstStyle/>
          <a:p>
            <a:r>
              <a:rPr lang="en-US" sz="2800" dirty="0" smtClean="0">
                <a:ea typeface="ＭＳ Ｐゴシック" pitchFamily="34" charset="-128"/>
              </a:rPr>
              <a:t>What you feel:</a:t>
            </a:r>
            <a:r>
              <a:rPr lang="en-US" sz="3600" dirty="0" smtClean="0">
                <a:ea typeface="ＭＳ Ｐゴシック" pitchFamily="34" charset="-128"/>
              </a:rPr>
              <a:t/>
            </a:r>
            <a:br>
              <a:rPr lang="en-US" sz="3600"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xmlns="" val="27844709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endParaRPr lang="en-US" dirty="0" smtClean="0">
              <a:ea typeface="ＭＳ Ｐゴシック" pitchFamily="34" charset="-128"/>
            </a:endParaRPr>
          </a:p>
          <a:p>
            <a:r>
              <a:rPr lang="en-US" dirty="0" smtClean="0">
                <a:ea typeface="ＭＳ Ｐゴシック" pitchFamily="34" charset="-128"/>
              </a:rPr>
              <a:t>Probably underestimated</a:t>
            </a:r>
          </a:p>
          <a:p>
            <a:r>
              <a:rPr lang="ja-JP" altLang="en-US" dirty="0" smtClean="0">
                <a:ea typeface="ＭＳ Ｐゴシック" pitchFamily="34" charset="-128"/>
              </a:rPr>
              <a:t>“</a:t>
            </a:r>
            <a:r>
              <a:rPr lang="en-US" altLang="ja-JP" dirty="0" smtClean="0">
                <a:ea typeface="ＭＳ Ｐゴシック" pitchFamily="34" charset="-128"/>
              </a:rPr>
              <a:t>Severe</a:t>
            </a:r>
            <a:r>
              <a:rPr lang="ja-JP" altLang="en-US" dirty="0" smtClean="0">
                <a:ea typeface="ＭＳ Ｐゴシック" pitchFamily="34" charset="-128"/>
              </a:rPr>
              <a:t>”</a:t>
            </a:r>
            <a:r>
              <a:rPr lang="en-US" altLang="ja-JP" dirty="0" smtClean="0">
                <a:ea typeface="ＭＳ Ｐゴシック" pitchFamily="34" charset="-128"/>
              </a:rPr>
              <a:t> fatigue in 14% after 3 months ADT</a:t>
            </a:r>
            <a:r>
              <a:rPr lang="en-US" altLang="ja-JP" baseline="30000" dirty="0" smtClean="0">
                <a:ea typeface="ＭＳ Ｐゴシック" pitchFamily="34" charset="-128"/>
              </a:rPr>
              <a:t>1</a:t>
            </a:r>
          </a:p>
          <a:p>
            <a:pPr>
              <a:lnSpc>
                <a:spcPct val="120000"/>
              </a:lnSpc>
            </a:pPr>
            <a:r>
              <a:rPr lang="en-US" dirty="0" smtClean="0">
                <a:ea typeface="ＭＳ Ｐゴシック" pitchFamily="34" charset="-128"/>
              </a:rPr>
              <a:t>Appears to be independent of psychological issues or anemia </a:t>
            </a:r>
            <a:r>
              <a:rPr lang="en-US" baseline="30000" dirty="0" smtClean="0">
                <a:ea typeface="ＭＳ Ｐゴシック" pitchFamily="34" charset="-128"/>
              </a:rPr>
              <a:t>2</a:t>
            </a:r>
            <a:endParaRPr lang="en-US" dirty="0" smtClean="0">
              <a:ea typeface="ＭＳ Ｐゴシック" pitchFamily="34" charset="-128"/>
            </a:endParaRPr>
          </a:p>
        </p:txBody>
      </p:sp>
      <p:sp>
        <p:nvSpPr>
          <p:cNvPr id="8806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6AAB409-A574-48D5-8109-359CDC93E6DE}" type="slidenum">
              <a:rPr lang="en-US" sz="1600">
                <a:solidFill>
                  <a:srgbClr val="356FFF"/>
                </a:solidFill>
              </a:rPr>
              <a:pPr/>
              <a:t>39</a:t>
            </a:fld>
            <a:endParaRPr lang="en-US" sz="1600">
              <a:solidFill>
                <a:srgbClr val="356FFF"/>
              </a:solidFill>
            </a:endParaRPr>
          </a:p>
        </p:txBody>
      </p:sp>
      <p:sp>
        <p:nvSpPr>
          <p:cNvPr id="88068" name="Text Box 4"/>
          <p:cNvSpPr txBox="1">
            <a:spLocks noChangeArrowheads="1"/>
          </p:cNvSpPr>
          <p:nvPr/>
        </p:nvSpPr>
        <p:spPr bwMode="auto">
          <a:xfrm>
            <a:off x="568325" y="6135688"/>
            <a:ext cx="62515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Stone  P Eur J Cancer 2000  2. Choo R Can J Urol 2005</a:t>
            </a:r>
          </a:p>
        </p:txBody>
      </p:sp>
      <p:sp>
        <p:nvSpPr>
          <p:cNvPr id="88069" name="Rectangle 5"/>
          <p:cNvSpPr>
            <a:spLocks noChangeArrowheads="1"/>
          </p:cNvSpPr>
          <p:nvPr/>
        </p:nvSpPr>
        <p:spPr bwMode="auto">
          <a:xfrm>
            <a:off x="2841625" y="58610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a:p>
        </p:txBody>
      </p:sp>
      <p:sp>
        <p:nvSpPr>
          <p:cNvPr id="2" name="Title 1"/>
          <p:cNvSpPr>
            <a:spLocks noGrp="1"/>
          </p:cNvSpPr>
          <p:nvPr>
            <p:ph type="title"/>
          </p:nvPr>
        </p:nvSpPr>
        <p:spPr/>
        <p:txBody>
          <a:bodyPr/>
          <a:lstStyle/>
          <a:p>
            <a:r>
              <a:rPr lang="en-US" sz="3200" dirty="0">
                <a:ea typeface="ＭＳ Ｐゴシック" pitchFamily="34" charset="-128"/>
              </a:rPr>
              <a:t>Fatigue, Lack of Energy or Initiative</a:t>
            </a:r>
            <a:br>
              <a:rPr lang="en-US" sz="3200" dirty="0">
                <a:ea typeface="ＭＳ Ｐゴシック" pitchFamily="34" charset="-128"/>
              </a:rPr>
            </a:br>
            <a:endParaRPr lang="en-US" sz="3200" dirty="0"/>
          </a:p>
        </p:txBody>
      </p:sp>
    </p:spTree>
    <p:extLst>
      <p:ext uri="{BB962C8B-B14F-4D97-AF65-F5344CB8AC3E}">
        <p14:creationId xmlns:p14="http://schemas.microsoft.com/office/powerpoint/2010/main" xmlns="" val="8479080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1</a:t>
            </a:r>
            <a:endParaRPr lang="en-US" dirty="0"/>
          </a:p>
        </p:txBody>
      </p:sp>
      <p:sp>
        <p:nvSpPr>
          <p:cNvPr id="3" name="Content Placeholder 2"/>
          <p:cNvSpPr>
            <a:spLocks noGrp="1"/>
          </p:cNvSpPr>
          <p:nvPr>
            <p:ph idx="1"/>
          </p:nvPr>
        </p:nvSpPr>
        <p:spPr>
          <a:xfrm>
            <a:off x="314325" y="1679575"/>
            <a:ext cx="7593479" cy="4228264"/>
          </a:xfrm>
        </p:spPr>
        <p:txBody>
          <a:bodyPr/>
          <a:lstStyle/>
          <a:p>
            <a:r>
              <a:rPr lang="en-US" dirty="0" smtClean="0"/>
              <a:t>67 year old man with </a:t>
            </a:r>
            <a:r>
              <a:rPr lang="en-US" dirty="0" err="1" smtClean="0"/>
              <a:t>mCAP</a:t>
            </a:r>
            <a:endParaRPr lang="en-US" dirty="0" smtClean="0"/>
          </a:p>
          <a:p>
            <a:r>
              <a:rPr lang="en-US" dirty="0" smtClean="0"/>
              <a:t>LHRH Analogue+ </a:t>
            </a:r>
            <a:r>
              <a:rPr lang="en-US" dirty="0" err="1" smtClean="0"/>
              <a:t>Bicalutamide</a:t>
            </a:r>
            <a:r>
              <a:rPr lang="en-US" dirty="0" smtClean="0"/>
              <a:t>  = 6 months</a:t>
            </a:r>
          </a:p>
          <a:p>
            <a:r>
              <a:rPr lang="en-US" dirty="0"/>
              <a:t>PF 100%</a:t>
            </a:r>
          </a:p>
          <a:p>
            <a:r>
              <a:rPr lang="en-US" dirty="0"/>
              <a:t>BMI </a:t>
            </a:r>
            <a:r>
              <a:rPr lang="en-US" dirty="0" smtClean="0"/>
              <a:t>26</a:t>
            </a:r>
          </a:p>
          <a:p>
            <a:r>
              <a:rPr lang="en-US" dirty="0" smtClean="0"/>
              <a:t>Current Problem</a:t>
            </a:r>
          </a:p>
          <a:p>
            <a:pPr lvl="1"/>
            <a:r>
              <a:rPr lang="en-US" b="0" dirty="0" smtClean="0"/>
              <a:t>Loss of Libido</a:t>
            </a:r>
          </a:p>
          <a:p>
            <a:pPr lvl="1"/>
            <a:r>
              <a:rPr lang="en-US" b="0" dirty="0" smtClean="0"/>
              <a:t>Fatigue</a:t>
            </a:r>
          </a:p>
          <a:p>
            <a:pPr lvl="1"/>
            <a:r>
              <a:rPr lang="en-US" b="0" dirty="0" smtClean="0"/>
              <a:t>Central Obesity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4</a:t>
            </a:fld>
            <a:endParaRPr lang="en-US"/>
          </a:p>
        </p:txBody>
      </p:sp>
      <p:pic>
        <p:nvPicPr>
          <p:cNvPr id="5" name="Picture 4"/>
          <p:cNvPicPr>
            <a:picLocks noChangeAspect="1"/>
          </p:cNvPicPr>
          <p:nvPr/>
        </p:nvPicPr>
        <p:blipFill>
          <a:blip r:embed="rId2"/>
          <a:stretch>
            <a:fillRect/>
          </a:stretch>
        </p:blipFill>
        <p:spPr>
          <a:xfrm>
            <a:off x="4379396" y="3642321"/>
            <a:ext cx="3810000" cy="2844800"/>
          </a:xfrm>
          <a:prstGeom prst="rect">
            <a:avLst/>
          </a:prstGeom>
        </p:spPr>
      </p:pic>
    </p:spTree>
    <p:extLst>
      <p:ext uri="{BB962C8B-B14F-4D97-AF65-F5344CB8AC3E}">
        <p14:creationId xmlns:p14="http://schemas.microsoft.com/office/powerpoint/2010/main" xmlns="" val="30614955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14325" y="419100"/>
            <a:ext cx="8540750" cy="990600"/>
          </a:xfrm>
        </p:spPr>
        <p:txBody>
          <a:bodyPr>
            <a:normAutofit fontScale="90000"/>
          </a:bodyPr>
          <a:lstStyle/>
          <a:p>
            <a:r>
              <a:rPr lang="en-US" sz="2800" smtClean="0">
                <a:ea typeface="ＭＳ Ｐゴシック" pitchFamily="34" charset="-128"/>
              </a:rPr>
              <a:t>What you feel:</a:t>
            </a:r>
            <a:r>
              <a:rPr lang="en-US" smtClean="0">
                <a:ea typeface="ＭＳ Ｐゴシック" pitchFamily="34" charset="-128"/>
              </a:rPr>
              <a:t> </a:t>
            </a:r>
            <a:br>
              <a:rPr lang="en-US" smtClean="0">
                <a:ea typeface="ＭＳ Ｐゴシック" pitchFamily="34" charset="-128"/>
              </a:rPr>
            </a:br>
            <a:r>
              <a:rPr lang="en-US" smtClean="0">
                <a:ea typeface="ＭＳ Ｐゴシック" pitchFamily="34" charset="-128"/>
              </a:rPr>
              <a:t>Depression</a:t>
            </a:r>
          </a:p>
        </p:txBody>
      </p:sp>
      <p:sp>
        <p:nvSpPr>
          <p:cNvPr id="92163" name="Rectangle 3"/>
          <p:cNvSpPr>
            <a:spLocks noGrp="1" noChangeArrowheads="1"/>
          </p:cNvSpPr>
          <p:nvPr>
            <p:ph idx="1"/>
          </p:nvPr>
        </p:nvSpPr>
        <p:spPr>
          <a:xfrm>
            <a:off x="314325" y="1679575"/>
            <a:ext cx="8532813" cy="4902200"/>
          </a:xfrm>
        </p:spPr>
        <p:txBody>
          <a:bodyPr/>
          <a:lstStyle/>
          <a:p>
            <a:pPr>
              <a:spcBef>
                <a:spcPct val="25000"/>
              </a:spcBef>
            </a:pPr>
            <a:r>
              <a:rPr lang="en-US" dirty="0" smtClean="0">
                <a:ea typeface="ＭＳ Ｐゴシック" pitchFamily="34" charset="-128"/>
              </a:rPr>
              <a:t>Major depressive disorders seen in 13% of men on ADT</a:t>
            </a:r>
            <a:r>
              <a:rPr lang="en-US" baseline="30000" dirty="0" smtClean="0">
                <a:ea typeface="ＭＳ Ｐゴシック" pitchFamily="34" charset="-128"/>
              </a:rPr>
              <a:t>1</a:t>
            </a:r>
            <a:endParaRPr lang="en-US" dirty="0" smtClean="0">
              <a:ea typeface="ＭＳ Ｐゴシック" pitchFamily="34" charset="-128"/>
            </a:endParaRPr>
          </a:p>
          <a:p>
            <a:pPr lvl="1">
              <a:spcBef>
                <a:spcPct val="25000"/>
              </a:spcBef>
            </a:pPr>
            <a:r>
              <a:rPr lang="en-US" sz="2400" dirty="0" smtClean="0">
                <a:ea typeface="ＭＳ Ｐゴシック" pitchFamily="34" charset="-128"/>
              </a:rPr>
              <a:t>8 times higher than general male population</a:t>
            </a:r>
          </a:p>
          <a:p>
            <a:pPr lvl="1">
              <a:spcBef>
                <a:spcPct val="25000"/>
              </a:spcBef>
            </a:pPr>
            <a:r>
              <a:rPr lang="en-US" sz="2400" dirty="0" smtClean="0">
                <a:ea typeface="ＭＳ Ｐゴシック" pitchFamily="34" charset="-128"/>
              </a:rPr>
              <a:t>Prior history of depression is a risk factor</a:t>
            </a:r>
          </a:p>
          <a:p>
            <a:pPr>
              <a:spcBef>
                <a:spcPct val="25000"/>
              </a:spcBef>
            </a:pPr>
            <a:r>
              <a:rPr lang="en-US" dirty="0" smtClean="0">
                <a:ea typeface="ＭＳ Ｐゴシック" pitchFamily="34" charset="-128"/>
              </a:rPr>
              <a:t>Oncologists are bad at recognizing depression</a:t>
            </a:r>
            <a:r>
              <a:rPr lang="en-US" baseline="30000" dirty="0" smtClean="0">
                <a:ea typeface="ＭＳ Ｐゴシック" pitchFamily="34" charset="-128"/>
              </a:rPr>
              <a:t>2</a:t>
            </a:r>
          </a:p>
        </p:txBody>
      </p:sp>
      <p:sp>
        <p:nvSpPr>
          <p:cNvPr id="9216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4EB1643-4B13-4496-ADCC-8C628D67D10C}" type="slidenum">
              <a:rPr lang="en-US" sz="1600">
                <a:solidFill>
                  <a:srgbClr val="356FFF"/>
                </a:solidFill>
              </a:rPr>
              <a:pPr/>
              <a:t>40</a:t>
            </a:fld>
            <a:endParaRPr lang="en-US" sz="1600">
              <a:solidFill>
                <a:srgbClr val="356FFF"/>
              </a:solidFill>
            </a:endParaRPr>
          </a:p>
        </p:txBody>
      </p:sp>
      <p:sp>
        <p:nvSpPr>
          <p:cNvPr id="92164" name="Text Box 4"/>
          <p:cNvSpPr txBox="1">
            <a:spLocks noChangeArrowheads="1"/>
          </p:cNvSpPr>
          <p:nvPr/>
        </p:nvSpPr>
        <p:spPr bwMode="auto">
          <a:xfrm>
            <a:off x="644525" y="6145213"/>
            <a:ext cx="44180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t>1. Pirl Psycho-Oncology 2002. 2. Passik J Clin Oncol 1998</a:t>
            </a:r>
            <a:r>
              <a:rPr lang="en-US" sz="1400" b="1"/>
              <a:t> </a:t>
            </a:r>
          </a:p>
        </p:txBody>
      </p:sp>
    </p:spTree>
    <p:extLst>
      <p:ext uri="{BB962C8B-B14F-4D97-AF65-F5344CB8AC3E}">
        <p14:creationId xmlns:p14="http://schemas.microsoft.com/office/powerpoint/2010/main" xmlns="" val="41356406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600" smtClean="0">
                <a:ea typeface="ＭＳ Ｐゴシック" pitchFamily="34" charset="-128"/>
              </a:rPr>
              <a:t>Managing emotional side effects</a:t>
            </a:r>
            <a:endParaRPr lang="en-US" smtClean="0">
              <a:ea typeface="ＭＳ Ｐゴシック" pitchFamily="34" charset="-128"/>
            </a:endParaRPr>
          </a:p>
        </p:txBody>
      </p:sp>
      <p:sp>
        <p:nvSpPr>
          <p:cNvPr id="94211" name="Rectangle 3"/>
          <p:cNvSpPr>
            <a:spLocks noGrp="1" noChangeArrowheads="1"/>
          </p:cNvSpPr>
          <p:nvPr>
            <p:ph idx="1"/>
          </p:nvPr>
        </p:nvSpPr>
        <p:spPr>
          <a:xfrm>
            <a:off x="314325" y="1679575"/>
            <a:ext cx="8829675" cy="4051300"/>
          </a:xfrm>
        </p:spPr>
        <p:txBody>
          <a:bodyPr/>
          <a:lstStyle/>
          <a:p>
            <a:r>
              <a:rPr lang="en-US" dirty="0" smtClean="0">
                <a:ea typeface="ＭＳ Ｐゴシック" pitchFamily="34" charset="-128"/>
              </a:rPr>
              <a:t>Assess for pre-existing depression history</a:t>
            </a:r>
          </a:p>
          <a:p>
            <a:r>
              <a:rPr lang="en-US" dirty="0" smtClean="0">
                <a:ea typeface="ＭＳ Ｐゴシック" pitchFamily="34" charset="-128"/>
              </a:rPr>
              <a:t>Treat or refer for anti-depressant therapy </a:t>
            </a:r>
          </a:p>
          <a:p>
            <a:r>
              <a:rPr lang="en-US" dirty="0" smtClean="0">
                <a:ea typeface="ＭＳ Ｐゴシック" pitchFamily="34" charset="-128"/>
              </a:rPr>
              <a:t>Exercise</a:t>
            </a:r>
          </a:p>
        </p:txBody>
      </p:sp>
      <p:sp>
        <p:nvSpPr>
          <p:cNvPr id="9420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65A38B0-0814-4E66-8954-28BE2BC57B75}" type="slidenum">
              <a:rPr lang="en-US" sz="1600">
                <a:solidFill>
                  <a:srgbClr val="356FFF"/>
                </a:solidFill>
              </a:rPr>
              <a:pPr/>
              <a:t>41</a:t>
            </a:fld>
            <a:endParaRPr lang="en-US" sz="1600">
              <a:solidFill>
                <a:srgbClr val="356FFF"/>
              </a:solidFill>
            </a:endParaRPr>
          </a:p>
        </p:txBody>
      </p:sp>
      <p:sp>
        <p:nvSpPr>
          <p:cNvPr id="94212" name="Text Box 4"/>
          <p:cNvSpPr txBox="1">
            <a:spLocks noChangeArrowheads="1"/>
          </p:cNvSpPr>
          <p:nvPr/>
        </p:nvSpPr>
        <p:spPr bwMode="auto">
          <a:xfrm>
            <a:off x="466725" y="6121400"/>
            <a:ext cx="22510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1. </a:t>
            </a:r>
            <a:r>
              <a:rPr lang="en-US" sz="1200" b="1"/>
              <a:t> Fava J Clin Psychiat 2005</a:t>
            </a:r>
            <a:endParaRPr lang="en-US" sz="1200"/>
          </a:p>
        </p:txBody>
      </p:sp>
    </p:spTree>
    <p:extLst>
      <p:ext uri="{BB962C8B-B14F-4D97-AF65-F5344CB8AC3E}">
        <p14:creationId xmlns:p14="http://schemas.microsoft.com/office/powerpoint/2010/main" xmlns="" val="25426976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smtClean="0">
                <a:ea typeface="ＭＳ Ｐゴシック" pitchFamily="34" charset="-128"/>
              </a:rPr>
              <a:t>Strategies to Address Side-Effects</a:t>
            </a:r>
          </a:p>
        </p:txBody>
      </p:sp>
      <p:sp>
        <p:nvSpPr>
          <p:cNvPr id="714755" name="Rectangle 3"/>
          <p:cNvSpPr>
            <a:spLocks noGrp="1" noChangeArrowheads="1"/>
          </p:cNvSpPr>
          <p:nvPr>
            <p:ph idx="1"/>
          </p:nvPr>
        </p:nvSpPr>
        <p:spPr>
          <a:xfrm>
            <a:off x="314325" y="1679575"/>
            <a:ext cx="8532813" cy="3375025"/>
          </a:xfrm>
        </p:spPr>
        <p:txBody>
          <a:bodyPr/>
          <a:lstStyle/>
          <a:p>
            <a:pPr>
              <a:lnSpc>
                <a:spcPct val="90000"/>
              </a:lnSpc>
            </a:pPr>
            <a:r>
              <a:rPr lang="en-US" sz="2400" smtClean="0">
                <a:ea typeface="ＭＳ Ｐゴシック" pitchFamily="34" charset="-128"/>
              </a:rPr>
              <a:t>Lifestyle changes </a:t>
            </a:r>
            <a:r>
              <a:rPr lang="en-US" sz="2400" baseline="30000" smtClean="0">
                <a:ea typeface="ＭＳ Ｐゴシック" pitchFamily="34" charset="-128"/>
              </a:rPr>
              <a:t>1</a:t>
            </a:r>
            <a:r>
              <a:rPr lang="en-US" sz="2400" smtClean="0">
                <a:ea typeface="ＭＳ Ｐゴシック" pitchFamily="34" charset="-128"/>
              </a:rPr>
              <a:t> </a:t>
            </a:r>
          </a:p>
          <a:p>
            <a:pPr lvl="1">
              <a:lnSpc>
                <a:spcPct val="90000"/>
              </a:lnSpc>
            </a:pPr>
            <a:r>
              <a:rPr lang="en-US" sz="2400" smtClean="0">
                <a:ea typeface="ＭＳ Ｐゴシック" pitchFamily="34" charset="-128"/>
              </a:rPr>
              <a:t>Diet</a:t>
            </a:r>
          </a:p>
          <a:p>
            <a:pPr lvl="1">
              <a:lnSpc>
                <a:spcPct val="90000"/>
              </a:lnSpc>
            </a:pPr>
            <a:r>
              <a:rPr lang="en-US" sz="2400" smtClean="0">
                <a:ea typeface="ＭＳ Ｐゴシック" pitchFamily="34" charset="-128"/>
              </a:rPr>
              <a:t>Exercise</a:t>
            </a:r>
          </a:p>
          <a:p>
            <a:pPr>
              <a:lnSpc>
                <a:spcPct val="90000"/>
              </a:lnSpc>
            </a:pPr>
            <a:r>
              <a:rPr lang="en-US" sz="2400" smtClean="0">
                <a:ea typeface="ＭＳ Ｐゴシック" pitchFamily="34" charset="-128"/>
              </a:rPr>
              <a:t>Calcium and vitamin D</a:t>
            </a:r>
          </a:p>
          <a:p>
            <a:pPr>
              <a:lnSpc>
                <a:spcPct val="90000"/>
              </a:lnSpc>
            </a:pPr>
            <a:r>
              <a:rPr lang="en-US" sz="2400" smtClean="0">
                <a:ea typeface="ＭＳ Ｐゴシック" pitchFamily="34" charset="-128"/>
              </a:rPr>
              <a:t>Monitor and treat co-morbidities </a:t>
            </a:r>
          </a:p>
          <a:p>
            <a:pPr>
              <a:lnSpc>
                <a:spcPct val="90000"/>
              </a:lnSpc>
            </a:pPr>
            <a:r>
              <a:rPr lang="en-US" sz="2400" smtClean="0">
                <a:ea typeface="ＭＳ Ｐゴシック" pitchFamily="34" charset="-128"/>
              </a:rPr>
              <a:t>Sexual rehabilitation, couples counseling</a:t>
            </a:r>
          </a:p>
          <a:p>
            <a:pPr>
              <a:lnSpc>
                <a:spcPct val="90000"/>
              </a:lnSpc>
            </a:pPr>
            <a:r>
              <a:rPr lang="en-US" sz="2400" smtClean="0">
                <a:ea typeface="ＭＳ Ｐゴシック" pitchFamily="34" charset="-128"/>
              </a:rPr>
              <a:t>Intermittent ADT</a:t>
            </a:r>
          </a:p>
          <a:p>
            <a:pPr>
              <a:lnSpc>
                <a:spcPct val="90000"/>
              </a:lnSpc>
              <a:buFont typeface="Wingdings" pitchFamily="2" charset="2"/>
              <a:buNone/>
            </a:pPr>
            <a:endParaRPr lang="en-US" sz="2400" smtClean="0">
              <a:ea typeface="ＭＳ Ｐゴシック" pitchFamily="34" charset="-128"/>
            </a:endParaRPr>
          </a:p>
        </p:txBody>
      </p:sp>
      <p:sp>
        <p:nvSpPr>
          <p:cNvPr id="10035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95AF96-1DA9-4347-A85F-097A4C4CE86D}" type="slidenum">
              <a:rPr lang="en-US" sz="1600">
                <a:solidFill>
                  <a:srgbClr val="356FFF"/>
                </a:solidFill>
              </a:rPr>
              <a:pPr/>
              <a:t>42</a:t>
            </a:fld>
            <a:endParaRPr lang="en-US" sz="1600">
              <a:solidFill>
                <a:srgbClr val="356FFF"/>
              </a:solidFill>
            </a:endParaRPr>
          </a:p>
        </p:txBody>
      </p:sp>
      <p:sp>
        <p:nvSpPr>
          <p:cNvPr id="100356" name="Rectangle 4"/>
          <p:cNvSpPr>
            <a:spLocks noChangeArrowheads="1"/>
          </p:cNvSpPr>
          <p:nvPr/>
        </p:nvSpPr>
        <p:spPr bwMode="auto">
          <a:xfrm>
            <a:off x="504825" y="6146800"/>
            <a:ext cx="4546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200" b="1"/>
              <a:t>1. Chan Proc 2006 Prostate Cancer Symposium abstract #20</a:t>
            </a:r>
          </a:p>
        </p:txBody>
      </p:sp>
    </p:spTree>
    <p:extLst>
      <p:ext uri="{BB962C8B-B14F-4D97-AF65-F5344CB8AC3E}">
        <p14:creationId xmlns:p14="http://schemas.microsoft.com/office/powerpoint/2010/main" xmlns="" val="2274133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34" charset="-128"/>
              </a:rPr>
              <a:t>Multidisciplinary effort</a:t>
            </a:r>
          </a:p>
        </p:txBody>
      </p:sp>
      <p:sp>
        <p:nvSpPr>
          <p:cNvPr id="104451" name="Rectangle 3"/>
          <p:cNvSpPr>
            <a:spLocks noGrp="1" noChangeArrowheads="1"/>
          </p:cNvSpPr>
          <p:nvPr>
            <p:ph idx="1"/>
          </p:nvPr>
        </p:nvSpPr>
        <p:spPr/>
        <p:txBody>
          <a:bodyPr/>
          <a:lstStyle/>
          <a:p>
            <a:pPr>
              <a:lnSpc>
                <a:spcPct val="90000"/>
              </a:lnSpc>
            </a:pPr>
            <a:r>
              <a:rPr lang="en-US" sz="2400" smtClean="0">
                <a:ea typeface="ＭＳ Ｐゴシック" pitchFamily="34" charset="-128"/>
              </a:rPr>
              <a:t>Urologist, medical oncologist, radiation oncologist</a:t>
            </a:r>
          </a:p>
          <a:p>
            <a:pPr>
              <a:lnSpc>
                <a:spcPct val="90000"/>
              </a:lnSpc>
            </a:pPr>
            <a:r>
              <a:rPr lang="en-US" sz="2400" smtClean="0">
                <a:ea typeface="ＭＳ Ｐゴシック" pitchFamily="34" charset="-128"/>
              </a:rPr>
              <a:t>Internist</a:t>
            </a:r>
          </a:p>
          <a:p>
            <a:pPr>
              <a:lnSpc>
                <a:spcPct val="90000"/>
              </a:lnSpc>
            </a:pPr>
            <a:r>
              <a:rPr lang="en-US" sz="2400" smtClean="0">
                <a:ea typeface="ＭＳ Ｐゴシック" pitchFamily="34" charset="-128"/>
              </a:rPr>
              <a:t>Dietician</a:t>
            </a:r>
          </a:p>
          <a:p>
            <a:pPr>
              <a:lnSpc>
                <a:spcPct val="90000"/>
              </a:lnSpc>
            </a:pPr>
            <a:r>
              <a:rPr lang="en-US" sz="2400" smtClean="0">
                <a:ea typeface="ＭＳ Ｐゴシック" pitchFamily="34" charset="-128"/>
              </a:rPr>
              <a:t>Physical therapist, trainer</a:t>
            </a:r>
          </a:p>
          <a:p>
            <a:pPr>
              <a:lnSpc>
                <a:spcPct val="90000"/>
              </a:lnSpc>
            </a:pPr>
            <a:r>
              <a:rPr lang="en-US" sz="2400" smtClean="0">
                <a:ea typeface="ＭＳ Ｐゴシック" pitchFamily="34" charset="-128"/>
              </a:rPr>
              <a:t>Nurses</a:t>
            </a:r>
          </a:p>
          <a:p>
            <a:pPr>
              <a:lnSpc>
                <a:spcPct val="90000"/>
              </a:lnSpc>
            </a:pPr>
            <a:r>
              <a:rPr lang="en-US" sz="2400" smtClean="0">
                <a:ea typeface="ＭＳ Ｐゴシック" pitchFamily="34" charset="-128"/>
              </a:rPr>
              <a:t>Social worker</a:t>
            </a:r>
          </a:p>
          <a:p>
            <a:pPr>
              <a:lnSpc>
                <a:spcPct val="90000"/>
              </a:lnSpc>
            </a:pPr>
            <a:r>
              <a:rPr lang="en-US" sz="2400" smtClean="0">
                <a:ea typeface="ＭＳ Ｐゴシック" pitchFamily="34" charset="-128"/>
              </a:rPr>
              <a:t>Psychologist, psychiatrist</a:t>
            </a:r>
          </a:p>
          <a:p>
            <a:pPr>
              <a:lnSpc>
                <a:spcPct val="90000"/>
              </a:lnSpc>
            </a:pPr>
            <a:r>
              <a:rPr lang="en-US" sz="2400" smtClean="0">
                <a:ea typeface="ＭＳ Ｐゴシック" pitchFamily="34" charset="-128"/>
              </a:rPr>
              <a:t>Sex therapist</a:t>
            </a:r>
          </a:p>
        </p:txBody>
      </p:sp>
      <p:sp>
        <p:nvSpPr>
          <p:cNvPr id="10444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9178008-6296-4C08-B9BC-4EA45832B43D}" type="slidenum">
              <a:rPr lang="en-US" sz="1600">
                <a:solidFill>
                  <a:srgbClr val="356FFF"/>
                </a:solidFill>
              </a:rPr>
              <a:pPr/>
              <a:t>43</a:t>
            </a:fld>
            <a:endParaRPr lang="en-US" sz="1600">
              <a:solidFill>
                <a:srgbClr val="356FFF"/>
              </a:solidFill>
            </a:endParaRPr>
          </a:p>
        </p:txBody>
      </p:sp>
    </p:spTree>
    <p:extLst>
      <p:ext uri="{BB962C8B-B14F-4D97-AF65-F5344CB8AC3E}">
        <p14:creationId xmlns:p14="http://schemas.microsoft.com/office/powerpoint/2010/main" xmlns="" val="40638809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3600" smtClean="0">
                <a:ea typeface="ＭＳ Ｐゴシック" pitchFamily="34" charset="-128"/>
              </a:rPr>
              <a:t>Conclusions</a:t>
            </a:r>
            <a:endParaRPr lang="en-US" smtClean="0">
              <a:ea typeface="ＭＳ Ｐゴシック" pitchFamily="34" charset="-128"/>
            </a:endParaRPr>
          </a:p>
        </p:txBody>
      </p:sp>
      <p:sp>
        <p:nvSpPr>
          <p:cNvPr id="716803" name="Rectangle 3"/>
          <p:cNvSpPr>
            <a:spLocks noGrp="1" noChangeArrowheads="1"/>
          </p:cNvSpPr>
          <p:nvPr>
            <p:ph idx="1"/>
          </p:nvPr>
        </p:nvSpPr>
        <p:spPr>
          <a:xfrm>
            <a:off x="314325" y="1679575"/>
            <a:ext cx="8532813" cy="4927600"/>
          </a:xfrm>
        </p:spPr>
        <p:txBody>
          <a:bodyPr/>
          <a:lstStyle/>
          <a:p>
            <a:pPr>
              <a:lnSpc>
                <a:spcPct val="90000"/>
              </a:lnSpc>
              <a:spcBef>
                <a:spcPct val="40000"/>
              </a:spcBef>
            </a:pPr>
            <a:r>
              <a:rPr lang="en-US" sz="2400" smtClean="0">
                <a:ea typeface="ＭＳ Ｐゴシック" pitchFamily="34" charset="-128"/>
              </a:rPr>
              <a:t>ADT can cause significant physical, emotional and cognitive changes</a:t>
            </a:r>
          </a:p>
          <a:p>
            <a:pPr>
              <a:lnSpc>
                <a:spcPct val="90000"/>
              </a:lnSpc>
              <a:spcBef>
                <a:spcPct val="40000"/>
              </a:spcBef>
            </a:pPr>
            <a:r>
              <a:rPr lang="en-US" sz="2400" smtClean="0">
                <a:ea typeface="ＭＳ Ｐゴシック" pitchFamily="34" charset="-128"/>
              </a:rPr>
              <a:t>Consider co-morbidities of patient in light of many potential complications</a:t>
            </a:r>
          </a:p>
          <a:p>
            <a:pPr>
              <a:lnSpc>
                <a:spcPct val="90000"/>
              </a:lnSpc>
              <a:spcBef>
                <a:spcPct val="40000"/>
              </a:spcBef>
            </a:pPr>
            <a:r>
              <a:rPr lang="en-US" sz="2400" smtClean="0">
                <a:ea typeface="ＭＳ Ｐゴシック" pitchFamily="34" charset="-128"/>
              </a:rPr>
              <a:t>Patients must be educated as to what to expect</a:t>
            </a:r>
          </a:p>
          <a:p>
            <a:pPr>
              <a:lnSpc>
                <a:spcPct val="90000"/>
              </a:lnSpc>
              <a:spcBef>
                <a:spcPct val="40000"/>
              </a:spcBef>
            </a:pPr>
            <a:r>
              <a:rPr lang="en-US" sz="2400" smtClean="0">
                <a:ea typeface="ＭＳ Ｐゴシック" pitchFamily="34" charset="-128"/>
              </a:rPr>
              <a:t>Counseling patients on proactive strategies</a:t>
            </a:r>
          </a:p>
          <a:p>
            <a:pPr lvl="1">
              <a:lnSpc>
                <a:spcPct val="90000"/>
              </a:lnSpc>
              <a:spcBef>
                <a:spcPct val="40000"/>
              </a:spcBef>
            </a:pPr>
            <a:r>
              <a:rPr lang="en-US" sz="2400" smtClean="0">
                <a:ea typeface="ＭＳ Ｐゴシック" pitchFamily="34" charset="-128"/>
              </a:rPr>
              <a:t>Minimize side-effects</a:t>
            </a:r>
          </a:p>
          <a:p>
            <a:pPr lvl="1">
              <a:lnSpc>
                <a:spcPct val="90000"/>
              </a:lnSpc>
              <a:spcBef>
                <a:spcPct val="40000"/>
              </a:spcBef>
            </a:pPr>
            <a:r>
              <a:rPr lang="en-US" sz="2400" smtClean="0">
                <a:ea typeface="ＭＳ Ｐゴシック" pitchFamily="34" charset="-128"/>
              </a:rPr>
              <a:t>Give patients a greater sense of control</a:t>
            </a:r>
          </a:p>
          <a:p>
            <a:pPr lvl="1">
              <a:lnSpc>
                <a:spcPct val="90000"/>
              </a:lnSpc>
              <a:spcBef>
                <a:spcPct val="40000"/>
              </a:spcBef>
            </a:pPr>
            <a:r>
              <a:rPr lang="en-US" sz="2400" smtClean="0">
                <a:ea typeface="ＭＳ Ｐゴシック" pitchFamily="34" charset="-128"/>
              </a:rPr>
              <a:t>Modulate disease progression?</a:t>
            </a:r>
          </a:p>
          <a:p>
            <a:pPr>
              <a:lnSpc>
                <a:spcPct val="90000"/>
              </a:lnSpc>
              <a:spcBef>
                <a:spcPct val="40000"/>
              </a:spcBef>
            </a:pPr>
            <a:endParaRPr lang="en-US" sz="2400" smtClean="0">
              <a:ea typeface="ＭＳ Ｐゴシック" pitchFamily="34" charset="-128"/>
            </a:endParaRPr>
          </a:p>
          <a:p>
            <a:pPr>
              <a:lnSpc>
                <a:spcPct val="90000"/>
              </a:lnSpc>
              <a:spcBef>
                <a:spcPct val="40000"/>
              </a:spcBef>
            </a:pPr>
            <a:endParaRPr lang="en-US" sz="2000" smtClean="0">
              <a:ea typeface="ＭＳ Ｐゴシック" pitchFamily="34" charset="-128"/>
            </a:endParaRPr>
          </a:p>
        </p:txBody>
      </p:sp>
      <p:sp>
        <p:nvSpPr>
          <p:cNvPr id="10240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F58D6E2-9A39-47B7-9EC6-48A1F4AA0997}" type="slidenum">
              <a:rPr lang="en-US" sz="1600">
                <a:solidFill>
                  <a:srgbClr val="356FFF"/>
                </a:solidFill>
              </a:rPr>
              <a:pPr/>
              <a:t>44</a:t>
            </a:fld>
            <a:endParaRPr lang="en-US" sz="1600">
              <a:solidFill>
                <a:srgbClr val="356FFF"/>
              </a:solidFill>
            </a:endParaRPr>
          </a:p>
        </p:txBody>
      </p:sp>
      <p:sp>
        <p:nvSpPr>
          <p:cNvPr id="102404" name="Rectangle 4"/>
          <p:cNvSpPr>
            <a:spLocks noChangeArrowheads="1"/>
          </p:cNvSpPr>
          <p:nvPr/>
        </p:nvSpPr>
        <p:spPr bwMode="auto">
          <a:xfrm>
            <a:off x="2803525" y="6286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xmlns="" val="4174450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palliation </a:t>
            </a:r>
            <a:r>
              <a:rPr lang="en-US" dirty="0"/>
              <a:t>to </a:t>
            </a:r>
            <a:r>
              <a:rPr lang="en-US" dirty="0" smtClean="0"/>
              <a:t>cure in </a:t>
            </a:r>
            <a:r>
              <a:rPr lang="en-US" dirty="0" err="1" smtClean="0"/>
              <a:t>mCAP</a:t>
            </a:r>
            <a:endParaRPr lang="en-US" dirty="0"/>
          </a:p>
        </p:txBody>
      </p:sp>
      <p:sp>
        <p:nvSpPr>
          <p:cNvPr id="3" name="Content Placeholder 2"/>
          <p:cNvSpPr>
            <a:spLocks noGrp="1"/>
          </p:cNvSpPr>
          <p:nvPr>
            <p:ph idx="1"/>
          </p:nvPr>
        </p:nvSpPr>
        <p:spPr>
          <a:xfrm>
            <a:off x="322262" y="4589886"/>
            <a:ext cx="8532813" cy="2268114"/>
          </a:xfrm>
        </p:spPr>
        <p:txBody>
          <a:bodyPr/>
          <a:lstStyle/>
          <a:p>
            <a:r>
              <a:rPr lang="en-US" sz="1800" b="0" dirty="0" smtClean="0"/>
              <a:t>A </a:t>
            </a:r>
            <a:r>
              <a:rPr lang="en-US" sz="1800" b="0" dirty="0"/>
              <a:t>sequentially applied multimodal treatment strategy can eliminate detectable disease in selected patients with metastatic spread at diagnosis. </a:t>
            </a:r>
            <a:endParaRPr lang="en-US" sz="1800" b="0" dirty="0" smtClean="0"/>
          </a:p>
          <a:p>
            <a:r>
              <a:rPr lang="en-US" sz="1800" b="0" dirty="0" smtClean="0"/>
              <a:t>The </a:t>
            </a:r>
            <a:r>
              <a:rPr lang="en-US" sz="1800" b="0" dirty="0"/>
              <a:t>end point of undetectable PSA after testosterone recovery should be considered when evaluating new approaches to rapidly set priorities for large-scale testing in early metastatic disease states and to shift the paradigm from palliation to cure.</a:t>
            </a:r>
          </a:p>
          <a:p>
            <a:endParaRPr lang="en-US"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45</a:t>
            </a:fld>
            <a:endParaRPr lang="en-US"/>
          </a:p>
        </p:txBody>
      </p:sp>
      <p:pic>
        <p:nvPicPr>
          <p:cNvPr id="5" name="Picture 4"/>
          <p:cNvPicPr>
            <a:picLocks noChangeAspect="1"/>
          </p:cNvPicPr>
          <p:nvPr/>
        </p:nvPicPr>
        <p:blipFill>
          <a:blip r:embed="rId2"/>
          <a:stretch>
            <a:fillRect/>
          </a:stretch>
        </p:blipFill>
        <p:spPr>
          <a:xfrm>
            <a:off x="557971" y="1589962"/>
            <a:ext cx="8027738" cy="2942318"/>
          </a:xfrm>
          <a:prstGeom prst="rect">
            <a:avLst/>
          </a:prstGeom>
        </p:spPr>
      </p:pic>
    </p:spTree>
    <p:extLst>
      <p:ext uri="{BB962C8B-B14F-4D97-AF65-F5344CB8AC3E}">
        <p14:creationId xmlns:p14="http://schemas.microsoft.com/office/powerpoint/2010/main" xmlns="" val="950733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8800" dirty="0" smtClean="0"/>
              <a:t>Thank you for the attention</a:t>
            </a:r>
            <a:endParaRPr lang="en-US" sz="8800" dirty="0"/>
          </a:p>
        </p:txBody>
      </p:sp>
      <p:sp>
        <p:nvSpPr>
          <p:cNvPr id="4" name="Slide Number Placeholder 3"/>
          <p:cNvSpPr>
            <a:spLocks noGrp="1"/>
          </p:cNvSpPr>
          <p:nvPr>
            <p:ph type="sldNum" sz="quarter" idx="10"/>
          </p:nvPr>
        </p:nvSpPr>
        <p:spPr/>
        <p:txBody>
          <a:bodyPr/>
          <a:lstStyle/>
          <a:p>
            <a:fld id="{EEADA943-D069-4DA9-882D-A558A06348D4}" type="slidenum">
              <a:rPr lang="en-US" smtClean="0"/>
              <a:pPr/>
              <a:t>46</a:t>
            </a:fld>
            <a:endParaRPr lang="en-US"/>
          </a:p>
        </p:txBody>
      </p:sp>
    </p:spTree>
    <p:extLst>
      <p:ext uri="{BB962C8B-B14F-4D97-AF65-F5344CB8AC3E}">
        <p14:creationId xmlns:p14="http://schemas.microsoft.com/office/powerpoint/2010/main" xmlns="" val="11077343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47</a:t>
            </a:fld>
            <a:endParaRPr lang="en-US"/>
          </a:p>
        </p:txBody>
      </p:sp>
    </p:spTree>
    <p:extLst>
      <p:ext uri="{BB962C8B-B14F-4D97-AF65-F5344CB8AC3E}">
        <p14:creationId xmlns:p14="http://schemas.microsoft.com/office/powerpoint/2010/main" xmlns="" val="36792690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48</a:t>
            </a:fld>
            <a:endParaRPr lang="en-US"/>
          </a:p>
        </p:txBody>
      </p:sp>
    </p:spTree>
    <p:extLst>
      <p:ext uri="{BB962C8B-B14F-4D97-AF65-F5344CB8AC3E}">
        <p14:creationId xmlns:p14="http://schemas.microsoft.com/office/powerpoint/2010/main" xmlns="" val="742858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ea typeface="ＭＳ Ｐゴシック" pitchFamily="34" charset="-128"/>
              </a:rPr>
              <a:t>What do these have in common?</a:t>
            </a:r>
          </a:p>
        </p:txBody>
      </p:sp>
      <p:sp>
        <p:nvSpPr>
          <p:cNvPr id="38914" name="Content Placeholder 2"/>
          <p:cNvSpPr>
            <a:spLocks noGrp="1"/>
          </p:cNvSpPr>
          <p:nvPr>
            <p:ph idx="1"/>
          </p:nvPr>
        </p:nvSpPr>
        <p:spPr>
          <a:xfrm>
            <a:off x="314325" y="1679575"/>
            <a:ext cx="8829675" cy="4572000"/>
          </a:xfrm>
        </p:spPr>
        <p:txBody>
          <a:bodyPr/>
          <a:lstStyle/>
          <a:p>
            <a:pPr>
              <a:spcBef>
                <a:spcPts val="475"/>
              </a:spcBef>
            </a:pPr>
            <a:r>
              <a:rPr lang="en-US" smtClean="0">
                <a:ea typeface="ＭＳ Ｐゴシック" pitchFamily="34" charset="-128"/>
              </a:rPr>
              <a:t>Hot flashes</a:t>
            </a:r>
          </a:p>
          <a:p>
            <a:pPr>
              <a:spcBef>
                <a:spcPts val="475"/>
              </a:spcBef>
            </a:pPr>
            <a:r>
              <a:rPr lang="en-US" smtClean="0">
                <a:ea typeface="ＭＳ Ｐゴシック" pitchFamily="34" charset="-128"/>
              </a:rPr>
              <a:t>Loss of bone density</a:t>
            </a:r>
          </a:p>
          <a:p>
            <a:pPr>
              <a:spcBef>
                <a:spcPts val="475"/>
              </a:spcBef>
            </a:pPr>
            <a:r>
              <a:rPr lang="en-US" smtClean="0">
                <a:ea typeface="ＭＳ Ｐゴシック" pitchFamily="34" charset="-128"/>
              </a:rPr>
              <a:t>Depression</a:t>
            </a:r>
          </a:p>
          <a:p>
            <a:pPr>
              <a:spcBef>
                <a:spcPts val="475"/>
              </a:spcBef>
            </a:pPr>
            <a:r>
              <a:rPr lang="en-US" smtClean="0">
                <a:ea typeface="ＭＳ Ｐゴシック" pitchFamily="34" charset="-128"/>
              </a:rPr>
              <a:t>High blood pressure, diabetes, increased lipids</a:t>
            </a:r>
          </a:p>
          <a:p>
            <a:pPr>
              <a:spcBef>
                <a:spcPts val="475"/>
              </a:spcBef>
            </a:pPr>
            <a:r>
              <a:rPr lang="en-US" smtClean="0">
                <a:ea typeface="ＭＳ Ｐゴシック" pitchFamily="34" charset="-128"/>
              </a:rPr>
              <a:t>Decreased muscle mass</a:t>
            </a:r>
          </a:p>
          <a:p>
            <a:pPr>
              <a:spcBef>
                <a:spcPts val="475"/>
              </a:spcBef>
            </a:pPr>
            <a:r>
              <a:rPr lang="en-US" smtClean="0">
                <a:ea typeface="ＭＳ Ｐゴシック" pitchFamily="34" charset="-128"/>
              </a:rPr>
              <a:t>Weight gain</a:t>
            </a:r>
          </a:p>
          <a:p>
            <a:pPr>
              <a:spcBef>
                <a:spcPts val="475"/>
              </a:spcBef>
            </a:pPr>
            <a:r>
              <a:rPr lang="en-US" smtClean="0">
                <a:ea typeface="ＭＳ Ｐゴシック" pitchFamily="34" charset="-128"/>
              </a:rPr>
              <a:t>Change in cognitive function</a:t>
            </a:r>
          </a:p>
          <a:p>
            <a:pPr>
              <a:spcBef>
                <a:spcPts val="475"/>
              </a:spcBef>
            </a:pPr>
            <a:r>
              <a:rPr lang="en-US" smtClean="0">
                <a:ea typeface="ＭＳ Ｐゴシック" pitchFamily="34" charset="-128"/>
              </a:rPr>
              <a:t>Fatigue, loss of initiative</a:t>
            </a:r>
          </a:p>
          <a:p>
            <a:pPr>
              <a:spcBef>
                <a:spcPts val="475"/>
              </a:spcBef>
            </a:pPr>
            <a:endParaRPr lang="en-US" smtClean="0">
              <a:ea typeface="ＭＳ Ｐゴシック" pitchFamily="34" charset="-128"/>
            </a:endParaRPr>
          </a:p>
        </p:txBody>
      </p:sp>
      <p:sp>
        <p:nvSpPr>
          <p:cNvPr id="3891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81A58F-7CA7-4CB6-AB1A-FBF9BF4E3DC3}" type="slidenum">
              <a:rPr lang="en-US" sz="1600">
                <a:solidFill>
                  <a:srgbClr val="356FFF"/>
                </a:solidFill>
              </a:rPr>
              <a:pPr/>
              <a:t>49</a:t>
            </a:fld>
            <a:endParaRPr lang="en-US" sz="1600">
              <a:solidFill>
                <a:srgbClr val="356FFF"/>
              </a:solidFill>
            </a:endParaRPr>
          </a:p>
        </p:txBody>
      </p:sp>
    </p:spTree>
    <p:extLst>
      <p:ext uri="{BB962C8B-B14F-4D97-AF65-F5344CB8AC3E}">
        <p14:creationId xmlns:p14="http://schemas.microsoft.com/office/powerpoint/2010/main" xmlns="" val="25501373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a:xfrm>
            <a:off x="314326" y="1679575"/>
            <a:ext cx="5784882" cy="4572000"/>
          </a:xfrm>
        </p:spPr>
        <p:txBody>
          <a:bodyPr/>
          <a:lstStyle/>
          <a:p>
            <a:r>
              <a:rPr lang="en-US" sz="1600" dirty="0" smtClean="0"/>
              <a:t>A </a:t>
            </a:r>
            <a:r>
              <a:rPr lang="en-US" sz="1600" dirty="0"/>
              <a:t>79-year-old retired </a:t>
            </a:r>
            <a:r>
              <a:rPr lang="en-US" sz="1600" dirty="0" smtClean="0"/>
              <a:t>businessman</a:t>
            </a:r>
          </a:p>
          <a:p>
            <a:r>
              <a:rPr lang="en-US" sz="1600" dirty="0" err="1" smtClean="0"/>
              <a:t>Postradical</a:t>
            </a:r>
            <a:r>
              <a:rPr lang="en-US" sz="1600" dirty="0" smtClean="0"/>
              <a:t> prostatectomy 2013 for </a:t>
            </a:r>
            <a:r>
              <a:rPr lang="en-US" sz="1600" dirty="0"/>
              <a:t>a Gleason 7, T2B, margin positive, node negative prostate cancer. </a:t>
            </a:r>
            <a:endParaRPr lang="en-US" sz="1600" dirty="0" smtClean="0"/>
          </a:p>
          <a:p>
            <a:r>
              <a:rPr lang="en-US" sz="1600" dirty="0" smtClean="0"/>
              <a:t>He </a:t>
            </a:r>
            <a:r>
              <a:rPr lang="en-US" sz="1600" dirty="0"/>
              <a:t>received postoperative radiation therapy </a:t>
            </a:r>
            <a:endParaRPr lang="en-US" sz="1600" dirty="0" smtClean="0"/>
          </a:p>
          <a:p>
            <a:r>
              <a:rPr lang="en-US" sz="1600" dirty="0" smtClean="0"/>
              <a:t>prostate</a:t>
            </a:r>
            <a:r>
              <a:rPr lang="en-US" sz="1600" dirty="0"/>
              <a:t>-specific antigen (PSA) level was undetectable on annual visits until last year</a:t>
            </a:r>
            <a:r>
              <a:rPr lang="en-US" sz="1600" dirty="0" smtClean="0"/>
              <a:t>.</a:t>
            </a:r>
          </a:p>
          <a:p>
            <a:r>
              <a:rPr lang="en-US" sz="1600" dirty="0" smtClean="0"/>
              <a:t> </a:t>
            </a:r>
            <a:r>
              <a:rPr lang="en-US" sz="1600" dirty="0"/>
              <a:t>In the past 12 months, PSA has climbed from 1.2 to a present value of 53.4. </a:t>
            </a:r>
            <a:r>
              <a:rPr lang="en-US" sz="1600" dirty="0" smtClean="0"/>
              <a:t>and he developed paraplegia and retention of Urine</a:t>
            </a:r>
          </a:p>
          <a:p>
            <a:r>
              <a:rPr lang="en-US" sz="1600" dirty="0" smtClean="0"/>
              <a:t>Put on </a:t>
            </a:r>
            <a:r>
              <a:rPr lang="en-US" sz="1600" dirty="0" err="1" smtClean="0"/>
              <a:t>Degarilax</a:t>
            </a:r>
            <a:r>
              <a:rPr lang="en-US" sz="1600" dirty="0" smtClean="0"/>
              <a:t> and </a:t>
            </a:r>
            <a:r>
              <a:rPr lang="en-US" sz="1600" dirty="0" err="1" smtClean="0"/>
              <a:t>Bicalutamide</a:t>
            </a:r>
            <a:r>
              <a:rPr lang="en-US" sz="1600" dirty="0" smtClean="0"/>
              <a:t> for CAB</a:t>
            </a:r>
          </a:p>
          <a:p>
            <a:r>
              <a:rPr lang="en-US" sz="1600" dirty="0" smtClean="0"/>
              <a:t>His Neurological function was recovered by three months, PSA came down to .09ng/ml and can pass urine  and can walk with  a stick</a:t>
            </a:r>
          </a:p>
          <a:p>
            <a:r>
              <a:rPr lang="en-US" sz="1600" dirty="0" smtClean="0"/>
              <a:t>Now his problem is  Fatigue, Loss of Libido, Severe ED, </a:t>
            </a:r>
          </a:p>
        </p:txBody>
      </p:sp>
      <p:sp>
        <p:nvSpPr>
          <p:cNvPr id="4" name="Slide Number Placeholder 3"/>
          <p:cNvSpPr>
            <a:spLocks noGrp="1"/>
          </p:cNvSpPr>
          <p:nvPr>
            <p:ph type="sldNum" sz="quarter" idx="10"/>
          </p:nvPr>
        </p:nvSpPr>
        <p:spPr/>
        <p:txBody>
          <a:bodyPr/>
          <a:lstStyle/>
          <a:p>
            <a:fld id="{EEADA943-D069-4DA9-882D-A558A06348D4}" type="slidenum">
              <a:rPr lang="en-US" smtClean="0"/>
              <a:pPr/>
              <a:t>5</a:t>
            </a:fld>
            <a:endParaRPr lang="en-US"/>
          </a:p>
        </p:txBody>
      </p:sp>
      <p:pic>
        <p:nvPicPr>
          <p:cNvPr id="5" name="Picture 4"/>
          <p:cNvPicPr>
            <a:picLocks noChangeAspect="1"/>
          </p:cNvPicPr>
          <p:nvPr/>
        </p:nvPicPr>
        <p:blipFill>
          <a:blip r:embed="rId2"/>
          <a:stretch>
            <a:fillRect/>
          </a:stretch>
        </p:blipFill>
        <p:spPr>
          <a:xfrm>
            <a:off x="6007100" y="1679575"/>
            <a:ext cx="3136900" cy="2590800"/>
          </a:xfrm>
          <a:prstGeom prst="rect">
            <a:avLst/>
          </a:prstGeom>
        </p:spPr>
      </p:pic>
      <p:pic>
        <p:nvPicPr>
          <p:cNvPr id="6" name="Picture 5"/>
          <p:cNvPicPr>
            <a:picLocks noChangeAspect="1"/>
          </p:cNvPicPr>
          <p:nvPr/>
        </p:nvPicPr>
        <p:blipFill>
          <a:blip r:embed="rId3"/>
          <a:stretch>
            <a:fillRect/>
          </a:stretch>
        </p:blipFill>
        <p:spPr>
          <a:xfrm>
            <a:off x="6007100" y="4445312"/>
            <a:ext cx="3101836" cy="2066300"/>
          </a:xfrm>
          <a:prstGeom prst="rect">
            <a:avLst/>
          </a:prstGeom>
        </p:spPr>
      </p:pic>
    </p:spTree>
    <p:extLst>
      <p:ext uri="{BB962C8B-B14F-4D97-AF65-F5344CB8AC3E}">
        <p14:creationId xmlns:p14="http://schemas.microsoft.com/office/powerpoint/2010/main" xmlns="" val="10942565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18704" cy="1143000"/>
          </a:xfrm>
        </p:spPr>
        <p:txBody>
          <a:bodyPr>
            <a:normAutofit/>
          </a:bodyPr>
          <a:lstStyle/>
          <a:p>
            <a:r>
              <a:rPr lang="en-US" sz="3200" dirty="0" smtClean="0"/>
              <a:t>History of Prostate cancer Management</a:t>
            </a:r>
            <a:endParaRPr lang="en-US" sz="3200" dirty="0"/>
          </a:p>
        </p:txBody>
      </p:sp>
      <p:sp>
        <p:nvSpPr>
          <p:cNvPr id="3" name="Content Placeholder 2"/>
          <p:cNvSpPr>
            <a:spLocks noGrp="1"/>
          </p:cNvSpPr>
          <p:nvPr>
            <p:ph idx="1"/>
          </p:nvPr>
        </p:nvSpPr>
        <p:spPr>
          <a:xfrm>
            <a:off x="314325" y="1679575"/>
            <a:ext cx="6428635" cy="4194661"/>
          </a:xfrm>
        </p:spPr>
        <p:txBody>
          <a:bodyPr>
            <a:normAutofit fontScale="55000" lnSpcReduction="20000"/>
          </a:bodyPr>
          <a:lstStyle/>
          <a:p>
            <a:pPr>
              <a:spcBef>
                <a:spcPts val="400"/>
              </a:spcBef>
              <a:spcAft>
                <a:spcPts val="400"/>
              </a:spcAft>
            </a:pPr>
            <a:r>
              <a:rPr lang="en-US" sz="3200" b="0" dirty="0" smtClean="0"/>
              <a:t>1780 John Hunter, castration</a:t>
            </a:r>
          </a:p>
          <a:p>
            <a:pPr>
              <a:spcBef>
                <a:spcPts val="400"/>
              </a:spcBef>
              <a:spcAft>
                <a:spcPts val="400"/>
              </a:spcAft>
            </a:pPr>
            <a:r>
              <a:rPr lang="en-US" sz="3200" b="0" dirty="0" smtClean="0"/>
              <a:t>1938 Acid phosphatase</a:t>
            </a:r>
          </a:p>
          <a:p>
            <a:pPr>
              <a:spcBef>
                <a:spcPts val="400"/>
              </a:spcBef>
              <a:spcAft>
                <a:spcPts val="400"/>
              </a:spcAft>
            </a:pPr>
            <a:r>
              <a:rPr lang="en-US" sz="3200" b="0" dirty="0" smtClean="0"/>
              <a:t>1940 Huggins, Orchiectomy and estrogen (Nobel Prize)</a:t>
            </a:r>
          </a:p>
          <a:p>
            <a:pPr>
              <a:spcBef>
                <a:spcPts val="400"/>
              </a:spcBef>
              <a:spcAft>
                <a:spcPts val="400"/>
              </a:spcAft>
            </a:pPr>
            <a:r>
              <a:rPr lang="en-US" sz="3200" b="0" dirty="0" smtClean="0"/>
              <a:t>1965 Synthetic estrogens</a:t>
            </a:r>
          </a:p>
          <a:p>
            <a:pPr>
              <a:spcBef>
                <a:spcPts val="400"/>
              </a:spcBef>
              <a:spcAft>
                <a:spcPts val="400"/>
              </a:spcAft>
            </a:pPr>
            <a:r>
              <a:rPr lang="en-US" sz="3200" b="0" dirty="0" smtClean="0"/>
              <a:t>1977 First generation non-steroidal anti-androgens</a:t>
            </a:r>
          </a:p>
          <a:p>
            <a:pPr>
              <a:spcBef>
                <a:spcPts val="400"/>
              </a:spcBef>
              <a:spcAft>
                <a:spcPts val="400"/>
              </a:spcAft>
            </a:pPr>
            <a:r>
              <a:rPr lang="en-US" sz="3200" b="0" dirty="0" smtClean="0"/>
              <a:t>1989 2nd generation non-steroidal AA (</a:t>
            </a:r>
            <a:r>
              <a:rPr lang="en-US" sz="3200" b="0" dirty="0" err="1" smtClean="0"/>
              <a:t>bicalutamide</a:t>
            </a:r>
            <a:r>
              <a:rPr lang="en-US" sz="3200" b="0" dirty="0" smtClean="0"/>
              <a:t>)</a:t>
            </a:r>
          </a:p>
          <a:p>
            <a:pPr>
              <a:spcBef>
                <a:spcPts val="400"/>
              </a:spcBef>
              <a:spcAft>
                <a:spcPts val="400"/>
              </a:spcAft>
            </a:pPr>
            <a:r>
              <a:rPr lang="en-US" sz="3200" b="0" dirty="0" smtClean="0"/>
              <a:t>1985 Schally, LHRH agonists (Nobel Prize)</a:t>
            </a:r>
          </a:p>
          <a:p>
            <a:pPr>
              <a:spcBef>
                <a:spcPts val="400"/>
              </a:spcBef>
              <a:spcAft>
                <a:spcPts val="400"/>
              </a:spcAft>
            </a:pPr>
            <a:r>
              <a:rPr lang="en-US" sz="3200" b="0" dirty="0" smtClean="0"/>
              <a:t>2003 LHRH antagonist (</a:t>
            </a:r>
            <a:r>
              <a:rPr lang="en-US" sz="3200" b="0" dirty="0" err="1" smtClean="0"/>
              <a:t>abarelix</a:t>
            </a:r>
            <a:r>
              <a:rPr lang="en-US" sz="3200" b="0" dirty="0" smtClean="0"/>
              <a:t>)</a:t>
            </a:r>
          </a:p>
          <a:p>
            <a:pPr>
              <a:spcBef>
                <a:spcPts val="400"/>
              </a:spcBef>
              <a:spcAft>
                <a:spcPts val="400"/>
              </a:spcAft>
            </a:pPr>
            <a:r>
              <a:rPr lang="en-US" sz="3200" b="0" dirty="0" smtClean="0"/>
              <a:t>2008 </a:t>
            </a:r>
            <a:r>
              <a:rPr lang="en-US" sz="3200" b="0" dirty="0" err="1" smtClean="0"/>
              <a:t>Degarelix</a:t>
            </a:r>
            <a:endParaRPr lang="en-US" sz="3200" b="0" dirty="0" smtClean="0"/>
          </a:p>
          <a:p>
            <a:pPr>
              <a:spcBef>
                <a:spcPts val="400"/>
              </a:spcBef>
              <a:spcAft>
                <a:spcPts val="400"/>
              </a:spcAft>
            </a:pPr>
            <a:r>
              <a:rPr lang="en-US" sz="3200" b="0" dirty="0" smtClean="0"/>
              <a:t>2009 </a:t>
            </a:r>
            <a:r>
              <a:rPr lang="en-US" sz="3200" b="0" dirty="0" err="1" smtClean="0"/>
              <a:t>Abiraterone</a:t>
            </a:r>
            <a:endParaRPr lang="en-US" sz="3200" b="0" dirty="0" smtClean="0"/>
          </a:p>
          <a:p>
            <a:pPr>
              <a:spcBef>
                <a:spcPts val="400"/>
              </a:spcBef>
              <a:spcAft>
                <a:spcPts val="400"/>
              </a:spcAft>
            </a:pPr>
            <a:r>
              <a:rPr lang="en-US" sz="3200" b="0" dirty="0" smtClean="0"/>
              <a:t>2010 Sawyer, </a:t>
            </a:r>
            <a:r>
              <a:rPr lang="en-US" sz="3200" b="0" dirty="0" err="1"/>
              <a:t>E</a:t>
            </a:r>
            <a:r>
              <a:rPr lang="en-US" sz="3200" b="0" dirty="0" err="1" smtClean="0"/>
              <a:t>nzalutamide</a:t>
            </a:r>
            <a:r>
              <a:rPr lang="en-US" sz="3200" b="0" dirty="0" smtClean="0"/>
              <a:t> </a:t>
            </a:r>
            <a:endParaRPr lang="en-US" b="0" dirty="0" smtClean="0"/>
          </a:p>
          <a:p>
            <a:endParaRPr lang="en-US" dirty="0"/>
          </a:p>
        </p:txBody>
      </p:sp>
      <p:pic>
        <p:nvPicPr>
          <p:cNvPr id="4" name="Picture 3" descr="Screen shot 2011-10-17 at 12.29.13 PM.png"/>
          <p:cNvPicPr>
            <a:picLocks noChangeAspect="1"/>
          </p:cNvPicPr>
          <p:nvPr/>
        </p:nvPicPr>
        <p:blipFill>
          <a:blip r:embed="rId2" cstate="print"/>
          <a:stretch>
            <a:fillRect/>
          </a:stretch>
        </p:blipFill>
        <p:spPr>
          <a:xfrm>
            <a:off x="5676323" y="1471176"/>
            <a:ext cx="695565" cy="834567"/>
          </a:xfrm>
          <a:prstGeom prst="rect">
            <a:avLst/>
          </a:prstGeom>
          <a:ln>
            <a:noFill/>
          </a:ln>
          <a:effectLst>
            <a:outerShdw blurRad="292100" dist="139700" dir="2700000" algn="tl" rotWithShape="0">
              <a:srgbClr val="333333">
                <a:alpha val="65000"/>
              </a:srgbClr>
            </a:outerShdw>
          </a:effectLst>
        </p:spPr>
      </p:pic>
      <p:pic>
        <p:nvPicPr>
          <p:cNvPr id="5" name="Picture 4" descr="Screen shot 2011-10-17 at 11.52.37 AM.png"/>
          <p:cNvPicPr>
            <a:picLocks noChangeAspect="1"/>
          </p:cNvPicPr>
          <p:nvPr/>
        </p:nvPicPr>
        <p:blipFill rotWithShape="1">
          <a:blip r:embed="rId3" cstate="print"/>
          <a:srcRect l="3447" t="2640"/>
          <a:stretch/>
        </p:blipFill>
        <p:spPr>
          <a:xfrm>
            <a:off x="6868376" y="2401231"/>
            <a:ext cx="522697" cy="597257"/>
          </a:xfrm>
          <a:prstGeom prst="rect">
            <a:avLst/>
          </a:prstGeom>
          <a:ln>
            <a:noFill/>
          </a:ln>
          <a:effectLst>
            <a:outerShdw blurRad="292100" dist="139700" dir="2700000" algn="tl" rotWithShape="0">
              <a:srgbClr val="333333">
                <a:alpha val="65000"/>
              </a:srgbClr>
            </a:outerShdw>
          </a:effectLst>
        </p:spPr>
      </p:pic>
      <p:pic>
        <p:nvPicPr>
          <p:cNvPr id="6" name="Picture 5" descr="Screen shot 2011-10-17 at 12.26.48 PM.png"/>
          <p:cNvPicPr>
            <a:picLocks noChangeAspect="1"/>
          </p:cNvPicPr>
          <p:nvPr/>
        </p:nvPicPr>
        <p:blipFill rotWithShape="1">
          <a:blip r:embed="rId4" cstate="print"/>
          <a:srcRect l="3432" t="1985" r="11491" b="6488"/>
          <a:stretch/>
        </p:blipFill>
        <p:spPr>
          <a:xfrm>
            <a:off x="6371888" y="3469799"/>
            <a:ext cx="496488" cy="634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501469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aleAnatomy_jpg"/>
          <p:cNvPicPr>
            <a:picLocks noChangeAspect="1" noChangeArrowheads="1"/>
          </p:cNvPicPr>
          <p:nvPr/>
        </p:nvPicPr>
        <p:blipFill>
          <a:blip r:embed="rId3"/>
          <a:srcRect/>
          <a:stretch>
            <a:fillRect/>
          </a:stretch>
        </p:blipFill>
        <p:spPr bwMode="auto">
          <a:xfrm>
            <a:off x="3201195" y="1546028"/>
            <a:ext cx="2946399" cy="4918075"/>
          </a:xfrm>
          <a:prstGeom prst="rect">
            <a:avLst/>
          </a:prstGeom>
          <a:noFill/>
          <a:ln>
            <a:solidFill>
              <a:schemeClr val="accent2">
                <a:lumMod val="50000"/>
              </a:schemeClr>
            </a:solidFill>
          </a:ln>
        </p:spPr>
      </p:pic>
      <p:sp>
        <p:nvSpPr>
          <p:cNvPr id="22530" name="Text Box 3"/>
          <p:cNvSpPr txBox="1">
            <a:spLocks noChangeArrowheads="1"/>
          </p:cNvSpPr>
          <p:nvPr/>
        </p:nvSpPr>
        <p:spPr bwMode="auto">
          <a:xfrm>
            <a:off x="1279272" y="1420813"/>
            <a:ext cx="1895729"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Skin</a:t>
            </a:r>
            <a:r>
              <a:rPr lang="en-US" sz="1400" dirty="0">
                <a:latin typeface="Arial" panose="020B0604020202020204" pitchFamily="34" charset="0"/>
                <a:cs typeface="Arial" panose="020B0604020202020204" pitchFamily="34" charset="0"/>
              </a:rPr>
              <a:t> </a:t>
            </a:r>
          </a:p>
          <a:p>
            <a:pPr algn="ctr" eaLnBrk="0" hangingPunct="0"/>
            <a:r>
              <a:rPr lang="en-US" sz="1400" dirty="0">
                <a:latin typeface="Arial" panose="020B0604020202020204" pitchFamily="34" charset="0"/>
                <a:cs typeface="Arial" panose="020B0604020202020204" pitchFamily="34" charset="0"/>
              </a:rPr>
              <a:t>Hair growth, balding, sebum production</a:t>
            </a:r>
          </a:p>
        </p:txBody>
      </p:sp>
      <p:sp>
        <p:nvSpPr>
          <p:cNvPr id="22531" name="Text Box 4"/>
          <p:cNvSpPr txBox="1">
            <a:spLocks noChangeArrowheads="1"/>
          </p:cNvSpPr>
          <p:nvPr/>
        </p:nvSpPr>
        <p:spPr bwMode="auto">
          <a:xfrm>
            <a:off x="1277635" y="2427288"/>
            <a:ext cx="1897763"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Liver</a:t>
            </a:r>
          </a:p>
          <a:p>
            <a:pPr algn="ctr" eaLnBrk="0" hangingPunct="0"/>
            <a:r>
              <a:rPr lang="en-US" sz="1400" dirty="0">
                <a:latin typeface="Arial" panose="020B0604020202020204" pitchFamily="34" charset="0"/>
                <a:cs typeface="Arial" panose="020B0604020202020204" pitchFamily="34" charset="0"/>
              </a:rPr>
              <a:t> Synthesis of serum proteins</a:t>
            </a:r>
          </a:p>
        </p:txBody>
      </p:sp>
      <p:sp>
        <p:nvSpPr>
          <p:cNvPr id="22532" name="Text Box 5"/>
          <p:cNvSpPr txBox="1">
            <a:spLocks noChangeArrowheads="1"/>
          </p:cNvSpPr>
          <p:nvPr/>
        </p:nvSpPr>
        <p:spPr bwMode="auto">
          <a:xfrm>
            <a:off x="1277635" y="4786315"/>
            <a:ext cx="1897763"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Male sexual organs</a:t>
            </a:r>
          </a:p>
          <a:p>
            <a:pPr algn="ctr" eaLnBrk="0" hangingPunct="0"/>
            <a:r>
              <a:rPr lang="en-US" sz="1400" dirty="0">
                <a:latin typeface="Arial" panose="020B0604020202020204" pitchFamily="34" charset="0"/>
                <a:cs typeface="Arial" panose="020B0604020202020204" pitchFamily="34" charset="0"/>
              </a:rPr>
              <a:t>Penile growth, spermatogenesis, prostate growth and function</a:t>
            </a:r>
          </a:p>
        </p:txBody>
      </p:sp>
      <p:sp>
        <p:nvSpPr>
          <p:cNvPr id="22533" name="Text Box 6"/>
          <p:cNvSpPr txBox="1">
            <a:spLocks noChangeArrowheads="1"/>
          </p:cNvSpPr>
          <p:nvPr/>
        </p:nvSpPr>
        <p:spPr bwMode="auto">
          <a:xfrm>
            <a:off x="6134100" y="1459972"/>
            <a:ext cx="1678261"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Brain</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Libido, mood</a:t>
            </a:r>
          </a:p>
        </p:txBody>
      </p:sp>
      <p:sp>
        <p:nvSpPr>
          <p:cNvPr id="22534" name="Text Box 7"/>
          <p:cNvSpPr txBox="1">
            <a:spLocks noChangeArrowheads="1"/>
          </p:cNvSpPr>
          <p:nvPr/>
        </p:nvSpPr>
        <p:spPr bwMode="auto">
          <a:xfrm>
            <a:off x="6147595" y="2319567"/>
            <a:ext cx="167098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Muscle</a:t>
            </a:r>
          </a:p>
          <a:p>
            <a:pPr algn="ctr" eaLnBrk="0" hangingPunct="0"/>
            <a:r>
              <a:rPr lang="en-US" sz="1400" dirty="0">
                <a:latin typeface="Arial" panose="020B0604020202020204" pitchFamily="34" charset="0"/>
                <a:cs typeface="Arial" panose="020B0604020202020204" pitchFamily="34" charset="0"/>
              </a:rPr>
              <a:t>Increase in strength and volume</a:t>
            </a:r>
          </a:p>
        </p:txBody>
      </p:sp>
      <p:sp>
        <p:nvSpPr>
          <p:cNvPr id="22535" name="Text Box 8"/>
          <p:cNvSpPr txBox="1">
            <a:spLocks noChangeArrowheads="1"/>
          </p:cNvSpPr>
          <p:nvPr/>
        </p:nvSpPr>
        <p:spPr bwMode="auto">
          <a:xfrm>
            <a:off x="6165454" y="3481389"/>
            <a:ext cx="1651289"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Kidney</a:t>
            </a:r>
          </a:p>
          <a:p>
            <a:pPr algn="ctr" eaLnBrk="0" hangingPunct="0"/>
            <a:r>
              <a:rPr lang="en-US" sz="1400" dirty="0">
                <a:latin typeface="Arial" panose="020B0604020202020204" pitchFamily="34" charset="0"/>
                <a:cs typeface="Arial" panose="020B0604020202020204" pitchFamily="34" charset="0"/>
              </a:rPr>
              <a:t>Stimulation of erythropoietin production</a:t>
            </a:r>
          </a:p>
        </p:txBody>
      </p:sp>
      <p:sp>
        <p:nvSpPr>
          <p:cNvPr id="22536" name="Text Box 9"/>
          <p:cNvSpPr txBox="1">
            <a:spLocks noChangeArrowheads="1"/>
          </p:cNvSpPr>
          <p:nvPr/>
        </p:nvSpPr>
        <p:spPr bwMode="auto">
          <a:xfrm>
            <a:off x="6179822" y="4730751"/>
            <a:ext cx="1647864"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Bone marrow</a:t>
            </a:r>
          </a:p>
          <a:p>
            <a:pPr algn="ctr" eaLnBrk="0" hangingPunct="0"/>
            <a:r>
              <a:rPr lang="en-US" sz="1400" dirty="0">
                <a:latin typeface="Arial" panose="020B0604020202020204" pitchFamily="34" charset="0"/>
                <a:cs typeface="Arial" panose="020B0604020202020204" pitchFamily="34" charset="0"/>
              </a:rPr>
              <a:t>Stimulation of stem cells</a:t>
            </a:r>
          </a:p>
        </p:txBody>
      </p:sp>
      <p:sp>
        <p:nvSpPr>
          <p:cNvPr id="22537" name="Text Box 10"/>
          <p:cNvSpPr txBox="1">
            <a:spLocks noChangeArrowheads="1"/>
          </p:cNvSpPr>
          <p:nvPr/>
        </p:nvSpPr>
        <p:spPr bwMode="auto">
          <a:xfrm>
            <a:off x="1277635" y="3643313"/>
            <a:ext cx="189776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en-US" sz="1400" u="sng" dirty="0">
                <a:solidFill>
                  <a:srgbClr val="990033"/>
                </a:solidFill>
                <a:latin typeface="Arial" panose="020B0604020202020204" pitchFamily="34" charset="0"/>
                <a:cs typeface="Arial" panose="020B0604020202020204" pitchFamily="34" charset="0"/>
              </a:rPr>
              <a:t>Bone</a:t>
            </a:r>
          </a:p>
          <a:p>
            <a:pPr algn="ctr" eaLnBrk="0" hangingPunct="0"/>
            <a:r>
              <a:rPr lang="en-US" sz="1400" dirty="0">
                <a:latin typeface="Arial" panose="020B0604020202020204" pitchFamily="34" charset="0"/>
                <a:cs typeface="Arial" panose="020B0604020202020204" pitchFamily="34" charset="0"/>
              </a:rPr>
              <a:t>Accelerated linear growth, closure of epiphyses</a:t>
            </a:r>
          </a:p>
        </p:txBody>
      </p:sp>
      <p:sp>
        <p:nvSpPr>
          <p:cNvPr id="22538" name="Line 11"/>
          <p:cNvSpPr>
            <a:spLocks noChangeShapeType="1"/>
          </p:cNvSpPr>
          <p:nvPr/>
        </p:nvSpPr>
        <p:spPr bwMode="auto">
          <a:xfrm>
            <a:off x="3181350" y="1822451"/>
            <a:ext cx="654844" cy="114300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39" name="Line 12"/>
          <p:cNvSpPr>
            <a:spLocks noChangeShapeType="1"/>
          </p:cNvSpPr>
          <p:nvPr/>
        </p:nvSpPr>
        <p:spPr bwMode="auto">
          <a:xfrm>
            <a:off x="3181351" y="2708922"/>
            <a:ext cx="1244204" cy="139953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0" name="Line 13"/>
          <p:cNvSpPr>
            <a:spLocks noChangeShapeType="1"/>
          </p:cNvSpPr>
          <p:nvPr/>
        </p:nvSpPr>
        <p:spPr bwMode="auto">
          <a:xfrm>
            <a:off x="3181348" y="4005066"/>
            <a:ext cx="1029893" cy="1103511"/>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1" name="Line 14"/>
          <p:cNvSpPr>
            <a:spLocks noChangeShapeType="1"/>
          </p:cNvSpPr>
          <p:nvPr/>
        </p:nvSpPr>
        <p:spPr bwMode="auto">
          <a:xfrm>
            <a:off x="3175001" y="5207001"/>
            <a:ext cx="1357710" cy="687388"/>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2" name="Line 15"/>
          <p:cNvSpPr>
            <a:spLocks noChangeShapeType="1"/>
          </p:cNvSpPr>
          <p:nvPr/>
        </p:nvSpPr>
        <p:spPr bwMode="auto">
          <a:xfrm flipH="1">
            <a:off x="4907756" y="1761068"/>
            <a:ext cx="1219994" cy="61383"/>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3" name="Line 16"/>
          <p:cNvSpPr>
            <a:spLocks noChangeShapeType="1"/>
          </p:cNvSpPr>
          <p:nvPr/>
        </p:nvSpPr>
        <p:spPr bwMode="auto">
          <a:xfrm flipH="1">
            <a:off x="5760241" y="2865114"/>
            <a:ext cx="387353" cy="612000"/>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4" name="Line 17"/>
          <p:cNvSpPr>
            <a:spLocks noChangeShapeType="1"/>
          </p:cNvSpPr>
          <p:nvPr/>
        </p:nvSpPr>
        <p:spPr bwMode="auto">
          <a:xfrm flipH="1">
            <a:off x="5328083" y="5149635"/>
            <a:ext cx="851738" cy="30378"/>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22545" name="Line 18"/>
          <p:cNvSpPr>
            <a:spLocks noChangeShapeType="1"/>
          </p:cNvSpPr>
          <p:nvPr/>
        </p:nvSpPr>
        <p:spPr bwMode="auto">
          <a:xfrm flipH="1">
            <a:off x="5229223" y="3966876"/>
            <a:ext cx="936230" cy="284450"/>
          </a:xfrm>
          <a:prstGeom prst="line">
            <a:avLst/>
          </a:prstGeom>
          <a:noFill/>
          <a:ln w="38100" cmpd="sng">
            <a:solidFill>
              <a:schemeClr val="accent1"/>
            </a:solidFill>
            <a:round/>
            <a:headEnd/>
            <a:tailEnd type="triangle" w="med" len="med"/>
          </a:ln>
        </p:spPr>
        <p:txBody>
          <a:bodyPr/>
          <a:lstStyle/>
          <a:p>
            <a:endParaRPr lang="fr-FR">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28650" y="365126"/>
            <a:ext cx="7886700" cy="803752"/>
          </a:xfrm>
        </p:spPr>
        <p:txBody>
          <a:bodyPr/>
          <a:lstStyle/>
          <a:p>
            <a:r>
              <a:rPr lang="en-US" sz="2800" dirty="0">
                <a:latin typeface="Tahoma" panose="020B0604030504040204" pitchFamily="34" charset="0"/>
                <a:cs typeface="Tahoma" panose="020B0604030504040204" pitchFamily="34" charset="0"/>
              </a:rPr>
              <a:t>Testosterone is the major “male” hormone</a:t>
            </a:r>
            <a:endParaRPr lang="en-GB"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42136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211916"/>
            <a:ext cx="8097440" cy="1122017"/>
          </a:xfrm>
        </p:spPr>
        <p:txBody>
          <a:bodyPr/>
          <a:lstStyle/>
          <a:p>
            <a:r>
              <a:rPr lang="en-US" dirty="0" smtClean="0">
                <a:latin typeface="Impact" panose="020B0806030902050204" pitchFamily="34" charset="0"/>
              </a:rPr>
              <a:t>Primary objective of advising ADT </a:t>
            </a:r>
            <a:endParaRPr lang="en-US" dirty="0">
              <a:latin typeface="Impact" panose="020B0806030902050204" pitchFamily="34" charset="0"/>
            </a:endParaRPr>
          </a:p>
        </p:txBody>
      </p:sp>
      <p:grpSp>
        <p:nvGrpSpPr>
          <p:cNvPr id="6" name="Group 5"/>
          <p:cNvGrpSpPr/>
          <p:nvPr/>
        </p:nvGrpSpPr>
        <p:grpSpPr>
          <a:xfrm>
            <a:off x="223270" y="1767349"/>
            <a:ext cx="7946571" cy="4839552"/>
            <a:chOff x="506467" y="1641684"/>
            <a:chExt cx="2800192" cy="4839552"/>
          </a:xfrm>
        </p:grpSpPr>
        <p:pic>
          <p:nvPicPr>
            <p:cNvPr id="4" name="Picture 3"/>
            <p:cNvPicPr>
              <a:picLocks noChangeAspect="1"/>
            </p:cNvPicPr>
            <p:nvPr/>
          </p:nvPicPr>
          <p:blipFill>
            <a:blip r:embed="rId2"/>
            <a:stretch>
              <a:fillRect/>
            </a:stretch>
          </p:blipFill>
          <p:spPr>
            <a:xfrm>
              <a:off x="1086938" y="1641684"/>
              <a:ext cx="1041861" cy="3420372"/>
            </a:xfrm>
            <a:prstGeom prst="rect">
              <a:avLst/>
            </a:prstGeom>
          </p:spPr>
        </p:pic>
        <p:sp>
          <p:nvSpPr>
            <p:cNvPr id="5" name="TextBox 4"/>
            <p:cNvSpPr txBox="1"/>
            <p:nvPr/>
          </p:nvSpPr>
          <p:spPr>
            <a:xfrm>
              <a:off x="506467" y="5280907"/>
              <a:ext cx="2800192" cy="1200329"/>
            </a:xfrm>
            <a:prstGeom prst="rect">
              <a:avLst/>
            </a:prstGeom>
            <a:noFill/>
          </p:spPr>
          <p:txBody>
            <a:bodyPr wrap="square" rtlCol="0">
              <a:spAutoFit/>
            </a:bodyPr>
            <a:lstStyle/>
            <a:p>
              <a:pPr algn="ctr"/>
              <a:r>
                <a:rPr lang="en-US" sz="3600" dirty="0">
                  <a:latin typeface="Tahoma" panose="020B0604030504040204" pitchFamily="34" charset="0"/>
                  <a:cs typeface="Tahoma" panose="020B0604030504040204" pitchFamily="34" charset="0"/>
                </a:rPr>
                <a:t>Testosterone </a:t>
              </a:r>
              <a:r>
                <a:rPr lang="en-US" sz="3600" dirty="0" smtClean="0">
                  <a:latin typeface="Tahoma" panose="020B0604030504040204" pitchFamily="34" charset="0"/>
                  <a:cs typeface="Tahoma" panose="020B0604030504040204" pitchFamily="34" charset="0"/>
                </a:rPr>
                <a:t>is directly </a:t>
              </a:r>
              <a:r>
                <a:rPr lang="en-US" sz="3600" dirty="0">
                  <a:latin typeface="Tahoma" panose="020B0604030504040204" pitchFamily="34" charset="0"/>
                  <a:cs typeface="Tahoma" panose="020B0604030504040204" pitchFamily="34" charset="0"/>
                </a:rPr>
                <a:t>responsible for growth </a:t>
              </a:r>
              <a:r>
                <a:rPr lang="en-US" sz="3600" dirty="0" smtClean="0">
                  <a:latin typeface="Tahoma" panose="020B0604030504040204" pitchFamily="34" charset="0"/>
                  <a:cs typeface="Tahoma" panose="020B0604030504040204" pitchFamily="34" charset="0"/>
                </a:rPr>
                <a:t>of </a:t>
              </a:r>
              <a:r>
                <a:rPr lang="en-US" sz="3600" dirty="0">
                  <a:latin typeface="Tahoma" panose="020B0604030504040204" pitchFamily="34" charset="0"/>
                  <a:cs typeface="Tahoma" panose="020B0604030504040204" pitchFamily="34" charset="0"/>
                </a:rPr>
                <a:t>Prostate cancer tissue</a:t>
              </a:r>
            </a:p>
          </p:txBody>
        </p:sp>
      </p:grpSp>
    </p:spTree>
    <p:extLst>
      <p:ext uri="{BB962C8B-B14F-4D97-AF65-F5344CB8AC3E}">
        <p14:creationId xmlns:p14="http://schemas.microsoft.com/office/powerpoint/2010/main" xmlns="" val="37955824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EEADA943-D069-4DA9-882D-A558A06348D4}" type="slidenum">
              <a:rPr lang="en-US" smtClean="0"/>
              <a:pPr/>
              <a:t>9</a:t>
            </a:fld>
            <a:endParaRPr lang="en-US"/>
          </a:p>
        </p:txBody>
      </p:sp>
      <p:pic>
        <p:nvPicPr>
          <p:cNvPr id="5" name="Content Placeholder 4"/>
          <p:cNvPicPr>
            <a:picLocks noGrp="1" noChangeAspect="1"/>
          </p:cNvPicPr>
          <p:nvPr>
            <p:ph idx="1"/>
          </p:nvPr>
        </p:nvPicPr>
        <p:blipFill>
          <a:blip r:embed="rId2"/>
          <a:srcRect l="-3632" r="-3632"/>
          <a:stretch>
            <a:fillRect/>
          </a:stretch>
        </p:blipFill>
        <p:spPr>
          <a:xfrm>
            <a:off x="-346327" y="0"/>
            <a:ext cx="10036175" cy="7024688"/>
          </a:xfrm>
        </p:spPr>
      </p:pic>
    </p:spTree>
    <p:extLst>
      <p:ext uri="{BB962C8B-B14F-4D97-AF65-F5344CB8AC3E}">
        <p14:creationId xmlns:p14="http://schemas.microsoft.com/office/powerpoint/2010/main" xmlns="" val="42710934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ZOMETA® template">
  <a:themeElements>
    <a:clrScheme name="">
      <a:dk1>
        <a:srgbClr val="000B26"/>
      </a:dk1>
      <a:lt1>
        <a:srgbClr val="FFFFFF"/>
      </a:lt1>
      <a:dk2>
        <a:srgbClr val="00164C"/>
      </a:dk2>
      <a:lt2>
        <a:srgbClr val="8DAEFF"/>
      </a:lt2>
      <a:accent1>
        <a:srgbClr val="FF0000"/>
      </a:accent1>
      <a:accent2>
        <a:srgbClr val="0E72E0"/>
      </a:accent2>
      <a:accent3>
        <a:srgbClr val="AAABB2"/>
      </a:accent3>
      <a:accent4>
        <a:srgbClr val="DADADA"/>
      </a:accent4>
      <a:accent5>
        <a:srgbClr val="FFAAAA"/>
      </a:accent5>
      <a:accent6>
        <a:srgbClr val="0C67CB"/>
      </a:accent6>
      <a:hlink>
        <a:srgbClr val="FFCC00"/>
      </a:hlink>
      <a:folHlink>
        <a:srgbClr val="9933FF"/>
      </a:folHlink>
    </a:clrScheme>
    <a:fontScheme name="ZOMET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6699"/>
            </a:gs>
            <a:gs pos="100000">
              <a:srgbClr val="CCFF33"/>
            </a:gs>
          </a:gsLst>
          <a:lin ang="5400000" scaled="1"/>
        </a:gra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gradFill rotWithShape="0">
          <a:gsLst>
            <a:gs pos="0">
              <a:srgbClr val="FF6699"/>
            </a:gs>
            <a:gs pos="100000">
              <a:srgbClr val="CCFF33"/>
            </a:gs>
          </a:gsLst>
          <a:lin ang="5400000" scaled="1"/>
        </a:gra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8" charset="0"/>
          </a:defRPr>
        </a:defPPr>
      </a:lstStyle>
    </a:lnDef>
  </a:objectDefaults>
  <a:extraClrSchemeLst>
    <a:extraClrScheme>
      <a:clrScheme name="ZOMETA®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OMET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ZOMETA®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OMETA®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OMET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OMET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ZOMET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TotalTime>
  <Words>3259</Words>
  <Application>Microsoft Macintosh PowerPoint</Application>
  <PresentationFormat>On-screen Show (4:3)</PresentationFormat>
  <Paragraphs>512</Paragraphs>
  <Slides>49</Slides>
  <Notes>31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2_ZOMETA® template</vt:lpstr>
      <vt:lpstr> Impact of Androgen Deprivation : Treatment  Challenges in metastatic cancer Prostate</vt:lpstr>
      <vt:lpstr>Disease States and Natural History</vt:lpstr>
      <vt:lpstr>The History of Hormonal Therapy for Advanced Prostate Cancer</vt:lpstr>
      <vt:lpstr>Case studies 1</vt:lpstr>
      <vt:lpstr>Case study 2</vt:lpstr>
      <vt:lpstr>History of Prostate cancer Management</vt:lpstr>
      <vt:lpstr>Testosterone is the major “male” hormone</vt:lpstr>
      <vt:lpstr>Primary objective of advising ADT </vt:lpstr>
      <vt:lpstr>Slide 9</vt:lpstr>
      <vt:lpstr> Orchiectomy</vt:lpstr>
      <vt:lpstr>Slide 11</vt:lpstr>
      <vt:lpstr>Eunocks in the subcontinant</vt:lpstr>
      <vt:lpstr>The Eunuchs of Middle east </vt:lpstr>
      <vt:lpstr>LHRH Agonist therapy</vt:lpstr>
      <vt:lpstr>LHRH Antagonist therapy</vt:lpstr>
      <vt:lpstr>LHRH Antagonist therapy</vt:lpstr>
      <vt:lpstr>Long-term side effects of ADT Sarcopenic obesity</vt:lpstr>
      <vt:lpstr>CVD is the 2nd highest cause of death in prostate cancer patients, after prostate cancer itself </vt:lpstr>
      <vt:lpstr>Slide 19</vt:lpstr>
      <vt:lpstr>Side-Effects of ADT</vt:lpstr>
      <vt:lpstr> Loss of Libido and Erectile Dysfunction</vt:lpstr>
      <vt:lpstr>Penile rehabiltation for ED</vt:lpstr>
      <vt:lpstr>What you see: Gynecomastia</vt:lpstr>
      <vt:lpstr>What you see: Decrease in Penile and Testicular Size</vt:lpstr>
      <vt:lpstr>The “Big Three” 3. Hot Flashes</vt:lpstr>
      <vt:lpstr>Treatment Options for Hot Flashes</vt:lpstr>
      <vt:lpstr>Treatment Options for Hot Flashes</vt:lpstr>
      <vt:lpstr>Weight Gain and Associated Changes</vt:lpstr>
      <vt:lpstr>Preventive Approach </vt:lpstr>
      <vt:lpstr>Exercise helps</vt:lpstr>
      <vt:lpstr>What you see:  Hair Changes</vt:lpstr>
      <vt:lpstr>Slide 32</vt:lpstr>
      <vt:lpstr>Loss of Bone Mineral Density</vt:lpstr>
      <vt:lpstr>BMD Evaluation and Treatment </vt:lpstr>
      <vt:lpstr>What you don’t see: Anemia</vt:lpstr>
      <vt:lpstr>What you don’t see: ADT Induces Insulin Resistance-Like Syndrome</vt:lpstr>
      <vt:lpstr>Recommendations </vt:lpstr>
      <vt:lpstr>Slide 38</vt:lpstr>
      <vt:lpstr>Fatigue, Lack of Energy or Initiative </vt:lpstr>
      <vt:lpstr>What you feel:  Depression</vt:lpstr>
      <vt:lpstr>Managing emotional side effects</vt:lpstr>
      <vt:lpstr>Strategies to Address Side-Effects</vt:lpstr>
      <vt:lpstr>Multidisciplinary effort</vt:lpstr>
      <vt:lpstr>Conclusions</vt:lpstr>
      <vt:lpstr>From palliation to cure in mCAP</vt:lpstr>
      <vt:lpstr>Slide 46</vt:lpstr>
      <vt:lpstr>Slide 47</vt:lpstr>
      <vt:lpstr>Slide 48</vt:lpstr>
      <vt:lpstr>What do these have in common?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 Salam</dc:creator>
  <cp:lastModifiedBy>BASE IT</cp:lastModifiedBy>
  <cp:revision>56</cp:revision>
  <dcterms:created xsi:type="dcterms:W3CDTF">2017-11-04T00:09:24Z</dcterms:created>
  <dcterms:modified xsi:type="dcterms:W3CDTF">2018-12-25T10:01:14Z</dcterms:modified>
</cp:coreProperties>
</file>