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71" r:id="rId2"/>
    <p:sldId id="264" r:id="rId3"/>
    <p:sldId id="265" r:id="rId4"/>
    <p:sldId id="272" r:id="rId5"/>
    <p:sldId id="258" r:id="rId6"/>
    <p:sldId id="261" r:id="rId7"/>
    <p:sldId id="274" r:id="rId8"/>
    <p:sldId id="262" r:id="rId9"/>
    <p:sldId id="263" r:id="rId10"/>
    <p:sldId id="26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41" d="100"/>
          <a:sy n="41" d="100"/>
        </p:scale>
        <p:origin x="200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0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5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1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7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7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3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0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0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0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0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4057-FAD4-F244-8A21-EE552BC8E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579" y="131489"/>
            <a:ext cx="9122980" cy="18703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(PD61-06) Out come of Partial Nephrectomy in T2 RCC.</a:t>
            </a:r>
            <a:br>
              <a:rPr lang="en-US" b="1" dirty="0"/>
            </a:br>
            <a:endParaRPr lang="en-US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89123-DD0A-104F-A3C7-DD9037038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1838"/>
            <a:ext cx="9144000" cy="1655762"/>
          </a:xfrm>
        </p:spPr>
        <p:txBody>
          <a:bodyPr/>
          <a:lstStyle/>
          <a:p>
            <a:r>
              <a:rPr lang="en-US" dirty="0"/>
              <a:t>Salam MA, </a:t>
            </a:r>
            <a:r>
              <a:rPr lang="en-US" dirty="0" err="1"/>
              <a:t>Haque</a:t>
            </a:r>
            <a:r>
              <a:rPr lang="en-US" dirty="0"/>
              <a:t> ME, Islam F, </a:t>
            </a:r>
            <a:r>
              <a:rPr lang="en-US" dirty="0" err="1"/>
              <a:t>IslamGS</a:t>
            </a:r>
            <a:r>
              <a:rPr lang="en-US" dirty="0"/>
              <a:t>, Kaiser I</a:t>
            </a:r>
          </a:p>
          <a:p>
            <a:r>
              <a:rPr lang="en-US" dirty="0"/>
              <a:t>Comfort Hospital,  and Green Road, Dhaka, and Urology and Transplantation of Bangladesh, Dhaka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9091C-C22B-7348-A222-D5F656F3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46" y="3401524"/>
            <a:ext cx="4587194" cy="321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D4AF6-1B18-C146-B1BA-325517CA3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3" t="6475" r="13719" b="10766"/>
          <a:stretch/>
        </p:blipFill>
        <p:spPr>
          <a:xfrm>
            <a:off x="1501489" y="3401524"/>
            <a:ext cx="3322760" cy="3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6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Partial nephrectomy for T2 or greater renal cell carcinoma preserves renal function and fail to achieve oncological outcomes similar to radical nephrectomy. </a:t>
            </a:r>
          </a:p>
          <a:p>
            <a:pPr marL="0" indent="0">
              <a:buNone/>
            </a:pPr>
            <a:endParaRPr lang="en-US" dirty="0">
              <a:solidFill>
                <a:srgbClr val="26282A"/>
              </a:solidFill>
              <a:latin typeface="Helvetica Neue"/>
            </a:endParaRPr>
          </a:p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Intraoperative and post operative complications are also major concern, which may be improved with experience and skill.</a:t>
            </a:r>
          </a:p>
          <a:p>
            <a:endParaRPr lang="en-US" dirty="0">
              <a:solidFill>
                <a:srgbClr val="26282A"/>
              </a:solidFill>
              <a:latin typeface="Helvetica Neue"/>
            </a:endParaRPr>
          </a:p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Further study with large number patients are warranted.</a:t>
            </a:r>
          </a:p>
          <a:p>
            <a:endParaRPr lang="en-US" dirty="0">
              <a:solidFill>
                <a:srgbClr val="26282A"/>
              </a:solidFill>
              <a:latin typeface="Helvetica Neue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3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EFB6-E40D-C34B-84DC-46BDADA3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196AB-3FD5-9741-AF98-35C58456C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/>
              <a:t>Thank You </a:t>
            </a:r>
          </a:p>
          <a:p>
            <a:pPr marL="0" indent="0">
              <a:buNone/>
            </a:pPr>
            <a:r>
              <a:rPr lang="en-US" sz="8000" dirty="0"/>
              <a:t>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207886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99C9-BDD9-5149-AE7B-DB45FE2F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5B29-98E4-BC43-B5AD-A301596C4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4923"/>
            <a:ext cx="8148145" cy="422203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Partial nephrectomy (PN) is the reference standard of management for a cT1 renal mass </a:t>
            </a:r>
          </a:p>
          <a:p>
            <a:r>
              <a:rPr lang="en-US" sz="3200" dirty="0"/>
              <a:t> Safety and </a:t>
            </a:r>
            <a:r>
              <a:rPr lang="en-US" sz="3200" dirty="0" err="1"/>
              <a:t>efficacyof</a:t>
            </a:r>
            <a:r>
              <a:rPr lang="en-US" sz="3200" dirty="0"/>
              <a:t> PN in  cT2)I s still under scrutiny.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26282A"/>
                </a:solidFill>
                <a:latin typeface="Helvetica Neue"/>
              </a:rPr>
              <a:t>We describe our experience with partial nephrectomy for T2  renal cell carcinoma </a:t>
            </a:r>
            <a:r>
              <a:rPr lang="en-US" sz="3200" dirty="0"/>
              <a:t>functional, oncologic, and perioperative outcomes. </a:t>
            </a:r>
          </a:p>
        </p:txBody>
      </p:sp>
    </p:spTree>
    <p:extLst>
      <p:ext uri="{BB962C8B-B14F-4D97-AF65-F5344CB8AC3E}">
        <p14:creationId xmlns:p14="http://schemas.microsoft.com/office/powerpoint/2010/main" val="273641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ABF5-68A3-974E-95A0-2ABEBC01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Cell Carcinoma Staging 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772D32-DB02-B14C-ABFF-BF8DDCB418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1137106"/>
              </p:ext>
            </p:extLst>
          </p:nvPr>
        </p:nvGraphicFramePr>
        <p:xfrm>
          <a:off x="7409793" y="1493464"/>
          <a:ext cx="3944007" cy="4987107"/>
        </p:xfrm>
        <a:graphic>
          <a:graphicData uri="http://schemas.openxmlformats.org/drawingml/2006/table">
            <a:tbl>
              <a:tblPr/>
              <a:tblGrid>
                <a:gridCol w="732625">
                  <a:extLst>
                    <a:ext uri="{9D8B030D-6E8A-4147-A177-3AD203B41FA5}">
                      <a16:colId xmlns:a16="http://schemas.microsoft.com/office/drawing/2014/main" val="931252038"/>
                    </a:ext>
                  </a:extLst>
                </a:gridCol>
                <a:gridCol w="3211382">
                  <a:extLst>
                    <a:ext uri="{9D8B030D-6E8A-4147-A177-3AD203B41FA5}">
                      <a16:colId xmlns:a16="http://schemas.microsoft.com/office/drawing/2014/main" val="2134563939"/>
                    </a:ext>
                  </a:extLst>
                </a:gridCol>
              </a:tblGrid>
              <a:tr h="267826">
                <a:tc gridSpan="2"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proxima_nova_rgbold"/>
                        </a:rPr>
                        <a:t>Primary tumors (T)</a:t>
                      </a:r>
                      <a:endParaRPr lang="en-US" sz="800">
                        <a:effectLst/>
                        <a:latin typeface="proxima_nova_rgregular"/>
                      </a:endParaRP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340233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TX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  <a:latin typeface="proxima_nova_rgregular"/>
                        </a:rPr>
                        <a:t>Primary tumor cannot be assessed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57459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T0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No evidence of primary tumor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073499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T1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≤7 cm in greatest dimension, limited to the kidney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7190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T1a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≤4 cm in greatest dimension, limited to the kidney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10679"/>
                  </a:ext>
                </a:extLst>
              </a:tr>
              <a:tr h="405331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T1b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&gt;4 cm but ≤7 cm in greatest dimension, limited to the kidney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807933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T2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&gt;7 cm in greatest dimension, limited to the kidney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501678"/>
                  </a:ext>
                </a:extLst>
              </a:tr>
              <a:tr h="405331"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  <a:latin typeface="proxima_nova_rgregular"/>
                        </a:rPr>
                        <a:t>T2a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proxima_nova_rgregular"/>
                        </a:rPr>
                        <a:t>Tumor &gt;7 cm but ≤10 cm in greatest dimension, limited to the kidney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78809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T2b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proxima_nova_rgregular"/>
                        </a:rPr>
                        <a:t>Tumor &gt;10 cm, limited to the kidney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058232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T3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extends into major veins or perinephric tissues but not into the ipsilateral adrenal gland and not beyond the Gerota fascia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794781"/>
                  </a:ext>
                </a:extLst>
              </a:tr>
              <a:tr h="542835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T3a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grossly extends into the renal vein or its segmental (muscle-containing) branches, or tumor invades perirenal and/or renal sinus fat but not beyond the Gerota fascia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528730"/>
                  </a:ext>
                </a:extLst>
              </a:tr>
              <a:tr h="405331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T3b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grossly extends into the vena cava below the diaphragm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257102"/>
                  </a:ext>
                </a:extLst>
              </a:tr>
              <a:tr h="405331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T3c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Tumor grossly extends into the vena cava above the diaphragm or invades the wall of the vena cava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04252"/>
                  </a:ext>
                </a:extLst>
              </a:tr>
              <a:tr h="405331">
                <a:tc>
                  <a:txBody>
                    <a:bodyPr/>
                    <a:lstStyle/>
                    <a:p>
                      <a:r>
                        <a:rPr lang="en-US" sz="800">
                          <a:effectLst/>
                          <a:latin typeface="proxima_nova_rgregular"/>
                        </a:rPr>
                        <a:t>T4</a:t>
                      </a:r>
                    </a:p>
                  </a:txBody>
                  <a:tcPr marL="39618" marR="74283" marT="57776" marB="57776" anchor="ctr">
                    <a:lnL w="12700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effectLst/>
                          <a:latin typeface="proxima_nova_rgregular"/>
                        </a:rPr>
                        <a:t>Tumor invades beyond the </a:t>
                      </a:r>
                      <a:r>
                        <a:rPr lang="en-US" sz="800" dirty="0" err="1">
                          <a:effectLst/>
                          <a:latin typeface="proxima_nova_rgregular"/>
                        </a:rPr>
                        <a:t>Gerota</a:t>
                      </a:r>
                      <a:r>
                        <a:rPr lang="en-US" sz="800" dirty="0">
                          <a:effectLst/>
                          <a:latin typeface="proxima_nova_rgregular"/>
                        </a:rPr>
                        <a:t> fascia (including contiguous extension into the ipsilateral adrenal gland)</a:t>
                      </a:r>
                    </a:p>
                  </a:txBody>
                  <a:tcPr marL="74283" marR="74283" marT="57776" marB="57776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8507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075473E-4658-DC4D-B91F-1F514070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781" y="1493464"/>
            <a:ext cx="3888851" cy="49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9A75-5C90-0444-A31F-D632A1F5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 of partial Nephrectomy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E1F42-3897-2A4C-A07A-96BA7ED6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78" y="7243894"/>
            <a:ext cx="4994794" cy="354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F55D8-9003-934C-A969-1F9EC5E3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50966"/>
            <a:ext cx="2831762" cy="3141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9443A-3A4F-A543-9F3A-DDB34A53C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367" y="1374219"/>
            <a:ext cx="5477433" cy="32840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3A0B65-BF7F-204C-B6B9-5A51A3337AE3}"/>
              </a:ext>
            </a:extLst>
          </p:cNvPr>
          <p:cNvSpPr/>
          <p:nvPr/>
        </p:nvSpPr>
        <p:spPr>
          <a:xfrm>
            <a:off x="681318" y="1690688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Imperative indications </a:t>
            </a:r>
          </a:p>
          <a:p>
            <a:pPr lvl="1"/>
            <a:r>
              <a:rPr lang="en-US" sz="2800" dirty="0"/>
              <a:t>• Solitary kidney –</a:t>
            </a:r>
          </a:p>
          <a:p>
            <a:pPr lvl="1"/>
            <a:r>
              <a:rPr lang="en-US" sz="2800" dirty="0"/>
              <a:t>• Bilateral tumors </a:t>
            </a:r>
          </a:p>
          <a:p>
            <a:pPr lvl="1"/>
            <a:r>
              <a:rPr lang="en-US" sz="2800" dirty="0"/>
              <a:t>• Hereditary syndromes </a:t>
            </a:r>
          </a:p>
          <a:p>
            <a:pPr lvl="1"/>
            <a:r>
              <a:rPr lang="en-US" sz="2800" dirty="0"/>
              <a:t>• Compromised renal function </a:t>
            </a:r>
          </a:p>
          <a:p>
            <a:r>
              <a:rPr lang="en-US" sz="2800" b="1" dirty="0"/>
              <a:t>Relative indications </a:t>
            </a:r>
          </a:p>
          <a:p>
            <a:pPr lvl="1"/>
            <a:r>
              <a:rPr lang="en-US" sz="2800" dirty="0"/>
              <a:t>• Diabetes </a:t>
            </a:r>
          </a:p>
          <a:p>
            <a:pPr lvl="1"/>
            <a:r>
              <a:rPr lang="en-US" sz="2800" dirty="0"/>
              <a:t>• Recurrent Urolithiasis </a:t>
            </a:r>
          </a:p>
          <a:p>
            <a:pPr lvl="1"/>
            <a:r>
              <a:rPr lang="en-US" sz="2800" dirty="0"/>
              <a:t>• Renal function at risk (i.e. need for systemic chemo) </a:t>
            </a:r>
          </a:p>
          <a:p>
            <a:pPr lvl="1"/>
            <a:r>
              <a:rPr lang="en-US" sz="2800" dirty="0"/>
              <a:t>• Any tumor amenable to partial nephrectomy</a:t>
            </a:r>
          </a:p>
        </p:txBody>
      </p:sp>
    </p:spTree>
    <p:extLst>
      <p:ext uri="{BB962C8B-B14F-4D97-AF65-F5344CB8AC3E}">
        <p14:creationId xmlns:p14="http://schemas.microsoft.com/office/powerpoint/2010/main" val="55908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6282A"/>
                </a:solidFill>
                <a:latin typeface="Helvetica Neue"/>
              </a:rPr>
              <a:t>Methods: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6282A"/>
                </a:solidFill>
                <a:latin typeface="Helvetica Neue"/>
              </a:rPr>
              <a:t> </a:t>
            </a:r>
            <a:r>
              <a:rPr lang="en-US" b="1" dirty="0"/>
              <a:t>Methods: </a:t>
            </a:r>
            <a:r>
              <a:rPr lang="en-US" dirty="0"/>
              <a:t>Between 2008 and 2013,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Total number=128 partial nephrectomies </a:t>
            </a:r>
          </a:p>
          <a:p>
            <a:r>
              <a:rPr lang="en-US" dirty="0"/>
              <a:t>T1a/T1b = 115 underwent Partial Nephrectomy</a:t>
            </a:r>
          </a:p>
          <a:p>
            <a:r>
              <a:rPr lang="en-US" dirty="0"/>
              <a:t>T2 =13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pT2a= 8,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pT2b =5 </a:t>
            </a:r>
          </a:p>
          <a:p>
            <a:pPr marL="128016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We reviewed outcomes in these patients compared to those in 20 cases treated with radical nephrectomy matched for stage, tumor size, baseline renal function, age and gender.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1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and </a:t>
            </a:r>
            <a:r>
              <a:rPr lang="en-US" dirty="0" err="1"/>
              <a:t>Equipments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8743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underwent Open Partial Nephrectomy </a:t>
            </a:r>
          </a:p>
          <a:p>
            <a:r>
              <a:rPr lang="en-US" dirty="0"/>
              <a:t>Renal artery and vein was clamped to obtain clear vision</a:t>
            </a:r>
          </a:p>
          <a:p>
            <a:r>
              <a:rPr lang="en-US" dirty="0"/>
              <a:t>Hypothermia was routinely used. </a:t>
            </a:r>
          </a:p>
          <a:p>
            <a:r>
              <a:rPr lang="en-US" dirty="0"/>
              <a:t>Tumor </a:t>
            </a:r>
            <a:r>
              <a:rPr lang="en-US" dirty="0" err="1"/>
              <a:t>Eneucleation</a:t>
            </a:r>
            <a:r>
              <a:rPr lang="en-US" dirty="0"/>
              <a:t> : 3</a:t>
            </a:r>
          </a:p>
          <a:p>
            <a:r>
              <a:rPr lang="en-US" dirty="0"/>
              <a:t>Partial Nephrectomy: 10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Vessel sealing equipment: Bipolar and Harmonic Scalpel</a:t>
            </a:r>
          </a:p>
          <a:p>
            <a:r>
              <a:rPr lang="en-US" dirty="0"/>
              <a:t>3/0 and 2/0 V lock suture for </a:t>
            </a:r>
            <a:r>
              <a:rPr lang="en-US" dirty="0" err="1"/>
              <a:t>Renorraphy</a:t>
            </a:r>
            <a:r>
              <a:rPr lang="en-US" dirty="0"/>
              <a:t> </a:t>
            </a:r>
          </a:p>
          <a:p>
            <a:r>
              <a:rPr lang="en-US" dirty="0"/>
              <a:t>Hemlock clips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CF4FB-98A6-6345-ADF9-7BA320F6D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68" y="4001294"/>
            <a:ext cx="3155731" cy="22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2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ABE0-F44A-E044-A3C8-5304823D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Followup</a:t>
            </a:r>
            <a:r>
              <a:rPr lang="en-US" dirty="0"/>
              <a:t>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DDFA6-586E-4046-8918-6FBBA5BB8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assessment, </a:t>
            </a:r>
          </a:p>
          <a:p>
            <a:r>
              <a:rPr lang="en-US" dirty="0"/>
              <a:t>Blood biochemistry, </a:t>
            </a:r>
          </a:p>
          <a:p>
            <a:r>
              <a:rPr lang="en-US" dirty="0"/>
              <a:t>Abdominal US/CT every 3 month 1</a:t>
            </a:r>
            <a:r>
              <a:rPr lang="en-US" baseline="30000" dirty="0"/>
              <a:t>st</a:t>
            </a:r>
            <a:r>
              <a:rPr lang="en-US" dirty="0"/>
              <a:t> year</a:t>
            </a:r>
          </a:p>
          <a:p>
            <a:r>
              <a:rPr lang="en-US" dirty="0"/>
              <a:t>Chest x-ray every 6 months for 3 years then yearly. </a:t>
            </a:r>
            <a:r>
              <a:rPr lang="en-US"/>
              <a:t>fornlife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88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6282A"/>
                </a:solidFill>
                <a:latin typeface="Helvetica Neue"/>
              </a:rPr>
              <a:t>Results: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Mean operating time : 2.20 hours</a:t>
            </a:r>
          </a:p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Mean blood loss: 650 ml</a:t>
            </a:r>
          </a:p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Median follow up:  3.1 Years</a:t>
            </a:r>
          </a:p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Metastatic disease: 1 Pulmonary Mets</a:t>
            </a:r>
          </a:p>
          <a:p>
            <a:r>
              <a:rPr lang="en-US" dirty="0">
                <a:solidFill>
                  <a:srgbClr val="FF0000"/>
                </a:solidFill>
                <a:latin typeface="Helvetica Neue"/>
              </a:rPr>
              <a:t>Local recurrence : 2. RN</a:t>
            </a:r>
          </a:p>
        </p:txBody>
      </p:sp>
    </p:spTree>
    <p:extLst>
      <p:ext uri="{BB962C8B-B14F-4D97-AF65-F5344CB8AC3E}">
        <p14:creationId xmlns:p14="http://schemas.microsoft.com/office/powerpoint/2010/main" val="280421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82A"/>
                </a:solidFill>
                <a:latin typeface="Helvetica Neue"/>
              </a:rPr>
              <a:t>Complications </a:t>
            </a:r>
            <a:br>
              <a:rPr lang="en-US" dirty="0">
                <a:solidFill>
                  <a:srgbClr val="26282A"/>
                </a:solidFill>
                <a:latin typeface="Helvetica Neue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09212" cy="4351338"/>
          </a:xfrm>
        </p:spPr>
        <p:txBody>
          <a:bodyPr/>
          <a:lstStyle/>
          <a:p>
            <a:endParaRPr lang="en-US" dirty="0">
              <a:solidFill>
                <a:srgbClr val="26282A"/>
              </a:solidFill>
              <a:latin typeface="Helvetica Neue"/>
            </a:endParaRPr>
          </a:p>
          <a:p>
            <a:r>
              <a:rPr lang="en-US" b="1" dirty="0">
                <a:solidFill>
                  <a:srgbClr val="26282A"/>
                </a:solidFill>
                <a:latin typeface="Helvetica Neue"/>
              </a:rPr>
              <a:t>Intraoperative events</a:t>
            </a:r>
          </a:p>
          <a:p>
            <a:pPr lvl="1"/>
            <a:r>
              <a:rPr lang="en-US" dirty="0">
                <a:solidFill>
                  <a:srgbClr val="26282A"/>
                </a:solidFill>
                <a:latin typeface="Helvetica Neue"/>
              </a:rPr>
              <a:t>Transection of pelvis: 1  Stented </a:t>
            </a:r>
            <a:r>
              <a:rPr lang="en-US" dirty="0" err="1">
                <a:solidFill>
                  <a:srgbClr val="26282A"/>
                </a:solidFill>
                <a:latin typeface="Helvetica Neue"/>
              </a:rPr>
              <a:t>Pyeloplasty</a:t>
            </a:r>
            <a:r>
              <a:rPr lang="en-US" dirty="0">
                <a:solidFill>
                  <a:srgbClr val="26282A"/>
                </a:solidFill>
                <a:latin typeface="Helvetica Neue"/>
              </a:rPr>
              <a:t>  </a:t>
            </a:r>
          </a:p>
          <a:p>
            <a:pPr lvl="1"/>
            <a:r>
              <a:rPr lang="en-US" dirty="0">
                <a:solidFill>
                  <a:srgbClr val="26282A"/>
                </a:solidFill>
                <a:latin typeface="Helvetica Neue"/>
              </a:rPr>
              <a:t>Transected calyx :  </a:t>
            </a:r>
            <a:r>
              <a:rPr lang="en-US" dirty="0" err="1">
                <a:solidFill>
                  <a:srgbClr val="26282A"/>
                </a:solidFill>
                <a:latin typeface="Helvetica Neue"/>
              </a:rPr>
              <a:t>Calicorraphy</a:t>
            </a:r>
            <a:r>
              <a:rPr lang="en-US" dirty="0">
                <a:solidFill>
                  <a:srgbClr val="26282A"/>
                </a:solidFill>
                <a:latin typeface="Helvetica Neue"/>
              </a:rPr>
              <a:t> with  stent</a:t>
            </a:r>
          </a:p>
          <a:p>
            <a:pPr lvl="1"/>
            <a:endParaRPr lang="en-US" dirty="0">
              <a:solidFill>
                <a:srgbClr val="26282A"/>
              </a:solidFill>
              <a:latin typeface="Helvetica Neue"/>
            </a:endParaRPr>
          </a:p>
          <a:p>
            <a:r>
              <a:rPr lang="en-US" b="1" dirty="0">
                <a:solidFill>
                  <a:srgbClr val="26282A"/>
                </a:solidFill>
                <a:latin typeface="Helvetica Neue"/>
              </a:rPr>
              <a:t>Post operative Complications</a:t>
            </a:r>
          </a:p>
          <a:p>
            <a:pPr lvl="1"/>
            <a:r>
              <a:rPr lang="en-US" dirty="0">
                <a:solidFill>
                  <a:srgbClr val="26282A"/>
                </a:solidFill>
                <a:latin typeface="Helvetica Neue"/>
              </a:rPr>
              <a:t>Margin positive:  0</a:t>
            </a:r>
          </a:p>
          <a:p>
            <a:pPr lvl="1"/>
            <a:r>
              <a:rPr lang="en-US" dirty="0">
                <a:solidFill>
                  <a:srgbClr val="26282A"/>
                </a:solidFill>
                <a:latin typeface="Helvetica Neue"/>
              </a:rPr>
              <a:t>Bleeding: 1 Required </a:t>
            </a:r>
            <a:r>
              <a:rPr lang="en-US" dirty="0" err="1">
                <a:solidFill>
                  <a:srgbClr val="26282A"/>
                </a:solidFill>
                <a:latin typeface="Helvetica Neue"/>
              </a:rPr>
              <a:t>Angio</a:t>
            </a:r>
            <a:r>
              <a:rPr lang="en-US" dirty="0">
                <a:solidFill>
                  <a:srgbClr val="26282A"/>
                </a:solidFill>
                <a:latin typeface="Helvetica Neue"/>
              </a:rPr>
              <a:t> embolization 3</a:t>
            </a:r>
            <a:r>
              <a:rPr lang="en-US" baseline="30000" dirty="0">
                <a:solidFill>
                  <a:srgbClr val="26282A"/>
                </a:solidFill>
                <a:latin typeface="Helvetica Neue"/>
              </a:rPr>
              <a:t>rd</a:t>
            </a:r>
            <a:r>
              <a:rPr lang="en-US" dirty="0">
                <a:solidFill>
                  <a:srgbClr val="26282A"/>
                </a:solidFill>
                <a:latin typeface="Helvetica Neue"/>
              </a:rPr>
              <a:t> POP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03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548</Words>
  <Application>Microsoft Macintosh PowerPoint</Application>
  <PresentationFormat>Widescreen</PresentationFormat>
  <Paragraphs>95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proxima_nova_rgbold</vt:lpstr>
      <vt:lpstr>proxima_nova_rgregular</vt:lpstr>
      <vt:lpstr>Office Theme</vt:lpstr>
      <vt:lpstr>(PD61-06) Out come of Partial Nephrectomy in T2 RCC. </vt:lpstr>
      <vt:lpstr>Introduction</vt:lpstr>
      <vt:lpstr>Renal Cell Carcinoma Staging  </vt:lpstr>
      <vt:lpstr>Indication of partial Nephrectomy</vt:lpstr>
      <vt:lpstr>Methods: </vt:lpstr>
      <vt:lpstr>Methods and Equipments </vt:lpstr>
      <vt:lpstr>Followup protocol</vt:lpstr>
      <vt:lpstr>Results:</vt:lpstr>
      <vt:lpstr>Complications  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Outcome of Partial Nephrectomy in T2 RCC</dc:title>
  <dc:creator>Windows User</dc:creator>
  <cp:lastModifiedBy>Microsoft Office User</cp:lastModifiedBy>
  <cp:revision>45</cp:revision>
  <dcterms:created xsi:type="dcterms:W3CDTF">2018-05-18T21:03:20Z</dcterms:created>
  <dcterms:modified xsi:type="dcterms:W3CDTF">2018-05-21T14:07:41Z</dcterms:modified>
</cp:coreProperties>
</file>