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9" r:id="rId12"/>
    <p:sldId id="291" r:id="rId13"/>
    <p:sldId id="293" r:id="rId14"/>
    <p:sldId id="297" r:id="rId15"/>
    <p:sldId id="272" r:id="rId16"/>
    <p:sldId id="266" r:id="rId17"/>
    <p:sldId id="267" r:id="rId18"/>
    <p:sldId id="268" r:id="rId19"/>
    <p:sldId id="261" r:id="rId20"/>
    <p:sldId id="270" r:id="rId21"/>
    <p:sldId id="274" r:id="rId22"/>
    <p:sldId id="275" r:id="rId23"/>
    <p:sldId id="258" r:id="rId24"/>
    <p:sldId id="273" r:id="rId25"/>
    <p:sldId id="276" r:id="rId26"/>
    <p:sldId id="260" r:id="rId27"/>
    <p:sldId id="262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5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CD21-4558-7045-8AC9-FB9EE6365CD1}" type="datetimeFigureOut">
              <a:rPr lang="en-US" smtClean="0"/>
              <a:t>8/12/17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5571-E84A-A74F-B6A1-4698E044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.bd/search?tbm=isch&amp;q=Arteficial+urinary+sphincter&amp;nfpr=1&amp;sa=X&amp;ved=0ahUKEwiA_6W-2_vTAhUJLI8KHQF2Bq8QvgUIISg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PPI Anti </a:t>
            </a:r>
            <a:r>
              <a:rPr lang="en-US" dirty="0" smtClean="0"/>
              <a:t>Incontinence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6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2667000" cy="193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5638800" cy="41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3600" dirty="0" smtClean="0"/>
              <a:t>Urethral  </a:t>
            </a:r>
            <a:r>
              <a:rPr lang="en-US" sz="3600" dirty="0"/>
              <a:t>perforation, </a:t>
            </a:r>
            <a:endParaRPr lang="en-US" sz="3600" dirty="0" smtClean="0"/>
          </a:p>
          <a:p>
            <a:r>
              <a:rPr lang="en-US" sz="3600" dirty="0"/>
              <a:t>B</a:t>
            </a:r>
            <a:r>
              <a:rPr lang="en-US" sz="3600" dirty="0" smtClean="0"/>
              <a:t>ladder perforation</a:t>
            </a:r>
          </a:p>
          <a:p>
            <a:endParaRPr lang="en-US" sz="3600" dirty="0"/>
          </a:p>
          <a:p>
            <a:r>
              <a:rPr lang="en-US" sz="3600" i="1" dirty="0" smtClean="0"/>
              <a:t>May necessitating </a:t>
            </a:r>
            <a:r>
              <a:rPr lang="en-US" sz="3600" i="1" dirty="0"/>
              <a:t>termination of the implant on the perforated side. </a:t>
            </a: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184002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 (</a:t>
            </a:r>
            <a:r>
              <a:rPr lang="en-US" dirty="0" smtClean="0">
                <a:hlinkClick r:id="rId2"/>
              </a:rPr>
              <a:t>Arteficial </a:t>
            </a:r>
            <a:r>
              <a:rPr lang="en-US" dirty="0">
                <a:hlinkClick r:id="rId2"/>
              </a:rPr>
              <a:t>urinary </a:t>
            </a:r>
            <a:r>
              <a:rPr lang="en-US" dirty="0" smtClean="0">
                <a:hlinkClick r:id="rId2"/>
              </a:rPr>
              <a:t>sphincter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/>
          </a:bodyPr>
          <a:lstStyle/>
          <a:p>
            <a:r>
              <a:rPr lang="en-US" sz="4800" dirty="0"/>
              <a:t>AUS is still the gold standard of treatment </a:t>
            </a:r>
            <a:r>
              <a:rPr lang="en-US" sz="4800" dirty="0" smtClean="0"/>
              <a:t>for PPI </a:t>
            </a:r>
          </a:p>
          <a:p>
            <a:r>
              <a:rPr lang="en-US" sz="4800" dirty="0" smtClean="0"/>
              <a:t>It </a:t>
            </a:r>
            <a:r>
              <a:rPr lang="en-US" sz="4800" dirty="0"/>
              <a:t>is associated with high continence and high patient satisfaction rates.</a:t>
            </a:r>
          </a:p>
        </p:txBody>
      </p:sp>
    </p:spTree>
    <p:extLst>
      <p:ext uri="{BB962C8B-B14F-4D97-AF65-F5344CB8AC3E}">
        <p14:creationId xmlns:p14="http://schemas.microsoft.com/office/powerpoint/2010/main" val="83203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0"/>
            <a:ext cx="3352800" cy="3428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2" y="1752600"/>
            <a:ext cx="463423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800" dirty="0" smtClean="0"/>
              <a:t>Thank you for the attention</a:t>
            </a:r>
          </a:p>
          <a:p>
            <a:pPr marL="0" indent="0">
              <a:buNone/>
            </a:pPr>
            <a:r>
              <a:rPr lang="en-US" sz="8800" smtClean="0"/>
              <a:t> Any </a:t>
            </a:r>
            <a:r>
              <a:rPr lang="en-US" sz="8800" dirty="0" smtClean="0"/>
              <a:t>questions?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30472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298" r="-21298"/>
          <a:stretch>
            <a:fillRect/>
          </a:stretch>
        </p:blipFill>
        <p:spPr>
          <a:xfrm>
            <a:off x="1005862" y="1880149"/>
            <a:ext cx="6194225" cy="2903543"/>
          </a:xfrm>
        </p:spPr>
      </p:pic>
    </p:spTree>
    <p:extLst>
      <p:ext uri="{BB962C8B-B14F-4D97-AF65-F5344CB8AC3E}">
        <p14:creationId xmlns:p14="http://schemas.microsoft.com/office/powerpoint/2010/main" val="336213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42" b="114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594" r="-107594"/>
          <a:stretch>
            <a:fillRect/>
          </a:stretch>
        </p:blipFill>
        <p:spPr>
          <a:xfrm>
            <a:off x="-2868592" y="1711802"/>
            <a:ext cx="13274359" cy="2804022"/>
          </a:xfrm>
        </p:spPr>
      </p:pic>
    </p:spTree>
    <p:extLst>
      <p:ext uri="{BB962C8B-B14F-4D97-AF65-F5344CB8AC3E}">
        <p14:creationId xmlns:p14="http://schemas.microsoft.com/office/powerpoint/2010/main" val="187905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289" r="-56289"/>
          <a:stretch>
            <a:fillRect/>
          </a:stretch>
        </p:blipFill>
        <p:spPr>
          <a:xfrm>
            <a:off x="923935" y="2111674"/>
            <a:ext cx="7978388" cy="3133892"/>
          </a:xfrm>
        </p:spPr>
      </p:pic>
    </p:spTree>
    <p:extLst>
      <p:ext uri="{BB962C8B-B14F-4D97-AF65-F5344CB8AC3E}">
        <p14:creationId xmlns:p14="http://schemas.microsoft.com/office/powerpoint/2010/main" val="266677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005" b="26005"/>
          <a:stretch>
            <a:fillRect/>
          </a:stretch>
        </p:blipFill>
        <p:spPr>
          <a:xfrm>
            <a:off x="1368670" y="2375530"/>
            <a:ext cx="5946034" cy="2853540"/>
          </a:xfrm>
        </p:spPr>
      </p:pic>
    </p:spTree>
    <p:extLst>
      <p:ext uri="{BB962C8B-B14F-4D97-AF65-F5344CB8AC3E}">
        <p14:creationId xmlns:p14="http://schemas.microsoft.com/office/powerpoint/2010/main" val="415222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/>
              <a:t>PPI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961179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8341" r="-48341"/>
          <a:stretch>
            <a:fillRect/>
          </a:stretch>
        </p:blipFill>
        <p:spPr>
          <a:xfrm>
            <a:off x="791789" y="1765212"/>
            <a:ext cx="9367198" cy="3183435"/>
          </a:xfrm>
        </p:spPr>
      </p:pic>
    </p:spTree>
    <p:extLst>
      <p:ext uri="{BB962C8B-B14F-4D97-AF65-F5344CB8AC3E}">
        <p14:creationId xmlns:p14="http://schemas.microsoft.com/office/powerpoint/2010/main" val="11076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" b="1"/>
          <a:stretch>
            <a:fillRect/>
          </a:stretch>
        </p:blipFill>
        <p:spPr>
          <a:xfrm>
            <a:off x="923460" y="1715394"/>
            <a:ext cx="7327392" cy="3068297"/>
          </a:xfrm>
        </p:spPr>
      </p:pic>
    </p:spTree>
    <p:extLst>
      <p:ext uri="{BB962C8B-B14F-4D97-AF65-F5344CB8AC3E}">
        <p14:creationId xmlns:p14="http://schemas.microsoft.com/office/powerpoint/2010/main" val="327672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358" r="-50358"/>
          <a:stretch>
            <a:fillRect/>
          </a:stretch>
        </p:blipFill>
        <p:spPr>
          <a:xfrm>
            <a:off x="1104424" y="1814844"/>
            <a:ext cx="8908520" cy="3661659"/>
          </a:xfrm>
        </p:spPr>
      </p:pic>
    </p:spTree>
    <p:extLst>
      <p:ext uri="{BB962C8B-B14F-4D97-AF65-F5344CB8AC3E}">
        <p14:creationId xmlns:p14="http://schemas.microsoft.com/office/powerpoint/2010/main" val="317661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7368" r="-67368"/>
          <a:stretch>
            <a:fillRect/>
          </a:stretch>
        </p:blipFill>
        <p:spPr>
          <a:xfrm>
            <a:off x="264377" y="1896282"/>
            <a:ext cx="8791308" cy="3745176"/>
          </a:xfrm>
        </p:spPr>
      </p:pic>
    </p:spTree>
    <p:extLst>
      <p:ext uri="{BB962C8B-B14F-4D97-AF65-F5344CB8AC3E}">
        <p14:creationId xmlns:p14="http://schemas.microsoft.com/office/powerpoint/2010/main" val="343029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5826" r="-95826"/>
          <a:stretch>
            <a:fillRect/>
          </a:stretch>
        </p:blipFill>
        <p:spPr>
          <a:xfrm>
            <a:off x="-1254175" y="2127928"/>
            <a:ext cx="10593175" cy="3365070"/>
          </a:xfrm>
        </p:spPr>
      </p:pic>
    </p:spTree>
    <p:extLst>
      <p:ext uri="{BB962C8B-B14F-4D97-AF65-F5344CB8AC3E}">
        <p14:creationId xmlns:p14="http://schemas.microsoft.com/office/powerpoint/2010/main" val="197048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335" r="-52335"/>
          <a:stretch>
            <a:fillRect/>
          </a:stretch>
        </p:blipFill>
        <p:spPr>
          <a:xfrm>
            <a:off x="-2212020" y="2325510"/>
            <a:ext cx="12919969" cy="3546884"/>
          </a:xfrm>
        </p:spPr>
      </p:pic>
    </p:spTree>
    <p:extLst>
      <p:ext uri="{BB962C8B-B14F-4D97-AF65-F5344CB8AC3E}">
        <p14:creationId xmlns:p14="http://schemas.microsoft.com/office/powerpoint/2010/main" val="358262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6277" r="-146277"/>
          <a:stretch>
            <a:fillRect/>
          </a:stretch>
        </p:blipFill>
        <p:spPr>
          <a:xfrm>
            <a:off x="1187990" y="2506761"/>
            <a:ext cx="5272087" cy="1343025"/>
          </a:xfrm>
        </p:spPr>
      </p:pic>
    </p:spTree>
    <p:extLst>
      <p:ext uri="{BB962C8B-B14F-4D97-AF65-F5344CB8AC3E}">
        <p14:creationId xmlns:p14="http://schemas.microsoft.com/office/powerpoint/2010/main" val="116012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2883" r="-42883"/>
          <a:stretch>
            <a:fillRect/>
          </a:stretch>
        </p:blipFill>
        <p:spPr>
          <a:xfrm>
            <a:off x="1138853" y="1945969"/>
            <a:ext cx="6201087" cy="3490859"/>
          </a:xfrm>
        </p:spPr>
      </p:pic>
    </p:spTree>
    <p:extLst>
      <p:ext uri="{BB962C8B-B14F-4D97-AF65-F5344CB8AC3E}">
        <p14:creationId xmlns:p14="http://schemas.microsoft.com/office/powerpoint/2010/main" val="188865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2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management </a:t>
            </a:r>
            <a:r>
              <a:rPr lang="en-US" dirty="0" smtClean="0"/>
              <a:t>of 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Lifestyle </a:t>
            </a:r>
            <a:r>
              <a:rPr lang="en-US" dirty="0"/>
              <a:t>interventions,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elvic </a:t>
            </a:r>
            <a:r>
              <a:rPr lang="en-US" dirty="0"/>
              <a:t>floor muscle training with </a:t>
            </a:r>
            <a:r>
              <a:rPr lang="en-US" dirty="0" smtClean="0"/>
              <a:t>or</a:t>
            </a:r>
          </a:p>
          <a:p>
            <a:r>
              <a:rPr lang="en-US" dirty="0" smtClean="0"/>
              <a:t> </a:t>
            </a:r>
            <a:r>
              <a:rPr lang="en-US" dirty="0"/>
              <a:t>without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iofeedback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ladder </a:t>
            </a:r>
            <a:r>
              <a:rPr lang="en-US" dirty="0"/>
              <a:t>training.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early start of conservative treatment is recommended during the first year. </a:t>
            </a:r>
          </a:p>
        </p:txBody>
      </p:sp>
    </p:spTree>
    <p:extLst>
      <p:ext uri="{BB962C8B-B14F-4D97-AF65-F5344CB8AC3E}">
        <p14:creationId xmlns:p14="http://schemas.microsoft.com/office/powerpoint/2010/main" val="2093325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II RX 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inimally </a:t>
            </a:r>
            <a:r>
              <a:rPr lang="en-US" dirty="0"/>
              <a:t>invasive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njection </a:t>
            </a:r>
            <a:r>
              <a:rPr lang="en-US" dirty="0"/>
              <a:t>of urethral bulking agents, </a:t>
            </a:r>
            <a:endParaRPr lang="en-US" dirty="0" smtClean="0"/>
          </a:p>
          <a:p>
            <a:pPr lvl="1"/>
            <a:r>
              <a:rPr lang="en-US" dirty="0" smtClean="0"/>
              <a:t>Male </a:t>
            </a:r>
            <a:r>
              <a:rPr lang="en-US" dirty="0" err="1"/>
              <a:t>suburethral</a:t>
            </a:r>
            <a:r>
              <a:rPr lang="en-US" dirty="0"/>
              <a:t> sling,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djustable </a:t>
            </a:r>
            <a:r>
              <a:rPr lang="en-US" dirty="0"/>
              <a:t>continence </a:t>
            </a:r>
            <a:r>
              <a:rPr lang="en-US" dirty="0" smtClean="0"/>
              <a:t>balloons / Clamps. </a:t>
            </a:r>
          </a:p>
          <a:p>
            <a:pPr lvl="1"/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nvasive </a:t>
            </a:r>
            <a:r>
              <a:rPr lang="en-US" dirty="0"/>
              <a:t>treatments.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rtificial </a:t>
            </a:r>
            <a:r>
              <a:rPr lang="en-US" dirty="0"/>
              <a:t>urinary sphincter </a:t>
            </a:r>
            <a:r>
              <a:rPr lang="en-US" dirty="0" smtClean="0"/>
              <a:t>implantation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5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Bone Anchor  InVance®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199" b="21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47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0865" b="-20865"/>
          <a:stretch>
            <a:fillRect/>
          </a:stretch>
        </p:blipFill>
        <p:spPr>
          <a:xfrm>
            <a:off x="304800" y="1447800"/>
            <a:ext cx="7980187" cy="48006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</a:t>
            </a:r>
            <a:r>
              <a:rPr lang="en-US" dirty="0" err="1" smtClean="0"/>
              <a:t>Transobturator</a:t>
            </a:r>
            <a:r>
              <a:rPr lang="en-US" dirty="0" smtClean="0"/>
              <a:t> male Sling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9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</a:t>
            </a:r>
            <a:r>
              <a:rPr lang="en-US" dirty="0" err="1" smtClean="0"/>
              <a:t>Transobturator</a:t>
            </a:r>
            <a:r>
              <a:rPr lang="en-US" dirty="0" smtClean="0"/>
              <a:t> male Sling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458" b="14458"/>
          <a:stretch>
            <a:fillRect/>
          </a:stretch>
        </p:blipFill>
        <p:spPr>
          <a:xfrm>
            <a:off x="102310" y="1371600"/>
            <a:ext cx="9070848" cy="4876800"/>
          </a:xfrm>
        </p:spPr>
      </p:pic>
    </p:spTree>
    <p:extLst>
      <p:ext uri="{BB962C8B-B14F-4D97-AF65-F5344CB8AC3E}">
        <p14:creationId xmlns:p14="http://schemas.microsoft.com/office/powerpoint/2010/main" val="290133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Adjustable </a:t>
            </a:r>
            <a:r>
              <a:rPr lang="en-US" dirty="0"/>
              <a:t>continence balloons, which are one of the most recent treatments, create passive compression of the urethra by two balloons located on either side of the urethra.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ProACT</a:t>
            </a:r>
            <a:r>
              <a:rPr lang="en-US" dirty="0"/>
              <a:t> (</a:t>
            </a:r>
            <a:r>
              <a:rPr lang="en-US" dirty="0" err="1"/>
              <a:t>Uromedica</a:t>
            </a:r>
            <a:r>
              <a:rPr lang="en-US" dirty="0"/>
              <a:t>, Plymouth, MN, USA) is an adjustable continence therapy option and is a minimally invasive modality with a cost that is remarkably less than that of the AUS.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Adjustable continence balloons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1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Tubing runs from each balloon to titanium ports placed on the back of the scrotum.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balloons are filled with sterile water through these ports.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1 month and thereafter, the balloons are refilled with 1-ml increments of this solution (maximum of 8 ml) until continence is reached. </a:t>
            </a:r>
            <a:endParaRPr lang="en-US" dirty="0" smtClean="0"/>
          </a:p>
          <a:p>
            <a:r>
              <a:rPr lang="en-US" dirty="0" smtClean="0"/>
              <a:t>Postoperative </a:t>
            </a:r>
            <a:r>
              <a:rPr lang="en-US" dirty="0"/>
              <a:t>readjustment is very simple, and only local anesthesia is necessary.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69" y="1600200"/>
            <a:ext cx="4178193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28108"/>
            <a:ext cx="4095444" cy="33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271</Words>
  <Application>Microsoft Macintosh PowerPoint</Application>
  <PresentationFormat>On-screen Show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PPI Anti Incontinence Devices</vt:lpstr>
      <vt:lpstr>PowerPoint Presentation</vt:lpstr>
      <vt:lpstr>The initial management of PPI</vt:lpstr>
      <vt:lpstr>Step II RX PPI</vt:lpstr>
      <vt:lpstr>  Bone Anchor  InVance® </vt:lpstr>
      <vt:lpstr>AdVance Transobturator male Sling</vt:lpstr>
      <vt:lpstr>AdVance Transobturator male Sling</vt:lpstr>
      <vt:lpstr>Adjustable continence balloons </vt:lpstr>
      <vt:lpstr>PowerPoint Presentation</vt:lpstr>
      <vt:lpstr>PowerPoint Presentation</vt:lpstr>
      <vt:lpstr>Complications</vt:lpstr>
      <vt:lpstr>AUS (Arteficial urinary sphincter)</vt:lpstr>
      <vt:lpstr>AUS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Incontinence Devices</dc:title>
  <dc:creator>M A Salam</dc:creator>
  <cp:lastModifiedBy>M A Salam</cp:lastModifiedBy>
  <cp:revision>8</cp:revision>
  <dcterms:created xsi:type="dcterms:W3CDTF">2017-08-12T09:41:47Z</dcterms:created>
  <dcterms:modified xsi:type="dcterms:W3CDTF">2017-08-12T11:02:57Z</dcterms:modified>
</cp:coreProperties>
</file>